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8"/>
  </p:notesMasterIdLst>
  <p:sldIdLst>
    <p:sldId id="311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307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  <p:sldId id="308" r:id="rId35"/>
    <p:sldId id="309" r:id="rId36"/>
    <p:sldId id="310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723F4C-CAB3-B076-F5A9-647D31E9B350}" name="Karen Wogan" initials="KW" userId="S::Karen.Wogan@folens.ie::94100f75-28f7-4e6e-bfde-a1a952a9661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BBE2D"/>
    <a:srgbClr val="51A93E"/>
    <a:srgbClr val="E43332"/>
    <a:srgbClr val="8D438D"/>
    <a:srgbClr val="FFFEFA"/>
    <a:srgbClr val="00214E"/>
    <a:srgbClr val="001C41"/>
    <a:srgbClr val="003D8E"/>
    <a:srgbClr val="0047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F67666-342F-4398-B181-233CB3D6A595}" v="44" dt="2026-02-21T08:55:22.4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93"/>
    <p:restoredTop sz="94704"/>
  </p:normalViewPr>
  <p:slideViewPr>
    <p:cSldViewPr snapToGrid="0">
      <p:cViewPr varScale="1">
        <p:scale>
          <a:sx n="79" d="100"/>
          <a:sy n="79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1" d="100"/>
          <a:sy n="131" d="100"/>
        </p:scale>
        <p:origin x="262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45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nor Walker" userId="9e745111-8e3a-4b36-beec-6898a7e39431" providerId="ADAL" clId="{3B969531-F458-47B3-8311-8572B43A4D2A}"/>
    <pc:docChg chg="undo custSel modSld">
      <pc:chgData name="Conor Walker" userId="9e745111-8e3a-4b36-beec-6898a7e39431" providerId="ADAL" clId="{3B969531-F458-47B3-8311-8572B43A4D2A}" dt="2026-02-21T09:04:51.768" v="70" actId="1036"/>
      <pc:docMkLst>
        <pc:docMk/>
      </pc:docMkLst>
      <pc:sldChg chg="modSp mod">
        <pc:chgData name="Conor Walker" userId="9e745111-8e3a-4b36-beec-6898a7e39431" providerId="ADAL" clId="{3B969531-F458-47B3-8311-8572B43A4D2A}" dt="2026-02-21T09:04:51.768" v="70" actId="1036"/>
        <pc:sldMkLst>
          <pc:docMk/>
          <pc:sldMk cId="433410801" sldId="308"/>
        </pc:sldMkLst>
        <pc:picChg chg="mod">
          <ac:chgData name="Conor Walker" userId="9e745111-8e3a-4b36-beec-6898a7e39431" providerId="ADAL" clId="{3B969531-F458-47B3-8311-8572B43A4D2A}" dt="2026-02-21T09:04:51.768" v="70" actId="1036"/>
          <ac:picMkLst>
            <pc:docMk/>
            <pc:sldMk cId="433410801" sldId="308"/>
            <ac:picMk id="7" creationId="{3EEA1F03-5B78-08C1-F621-C88DE60F63B1}"/>
          </ac:picMkLst>
        </pc:picChg>
      </pc:sldChg>
      <pc:sldChg chg="modSp mod">
        <pc:chgData name="Conor Walker" userId="9e745111-8e3a-4b36-beec-6898a7e39431" providerId="ADAL" clId="{3B969531-F458-47B3-8311-8572B43A4D2A}" dt="2026-02-21T09:04:47.838" v="64" actId="1036"/>
        <pc:sldMkLst>
          <pc:docMk/>
          <pc:sldMk cId="448414200" sldId="309"/>
        </pc:sldMkLst>
        <pc:picChg chg="mod">
          <ac:chgData name="Conor Walker" userId="9e745111-8e3a-4b36-beec-6898a7e39431" providerId="ADAL" clId="{3B969531-F458-47B3-8311-8572B43A4D2A}" dt="2026-02-21T09:04:47.838" v="64" actId="1036"/>
          <ac:picMkLst>
            <pc:docMk/>
            <pc:sldMk cId="448414200" sldId="309"/>
            <ac:picMk id="3" creationId="{5EA4C41D-5C99-5A10-3A11-79FA57B39D9E}"/>
          </ac:picMkLst>
        </pc:picChg>
      </pc:sldChg>
      <pc:sldChg chg="modSp mod">
        <pc:chgData name="Conor Walker" userId="9e745111-8e3a-4b36-beec-6898a7e39431" providerId="ADAL" clId="{3B969531-F458-47B3-8311-8572B43A4D2A}" dt="2026-02-21T09:04:44.118" v="56" actId="1036"/>
        <pc:sldMkLst>
          <pc:docMk/>
          <pc:sldMk cId="2407978176" sldId="310"/>
        </pc:sldMkLst>
        <pc:picChg chg="mod">
          <ac:chgData name="Conor Walker" userId="9e745111-8e3a-4b36-beec-6898a7e39431" providerId="ADAL" clId="{3B969531-F458-47B3-8311-8572B43A4D2A}" dt="2026-02-21T09:04:44.118" v="56" actId="1036"/>
          <ac:picMkLst>
            <pc:docMk/>
            <pc:sldMk cId="2407978176" sldId="310"/>
            <ac:picMk id="3" creationId="{F6CD98C7-6AF3-7C61-1D8A-E5AD918CF57F}"/>
          </ac:picMkLst>
        </pc:picChg>
      </pc:sldChg>
      <pc:sldChg chg="addSp modSp mod">
        <pc:chgData name="Conor Walker" userId="9e745111-8e3a-4b36-beec-6898a7e39431" providerId="ADAL" clId="{3B969531-F458-47B3-8311-8572B43A4D2A}" dt="2026-02-21T09:02:33.017" v="33" actId="14100"/>
        <pc:sldMkLst>
          <pc:docMk/>
          <pc:sldMk cId="3083021798" sldId="311"/>
        </pc:sldMkLst>
        <pc:picChg chg="add mod">
          <ac:chgData name="Conor Walker" userId="9e745111-8e3a-4b36-beec-6898a7e39431" providerId="ADAL" clId="{3B969531-F458-47B3-8311-8572B43A4D2A}" dt="2026-02-21T09:02:33.017" v="33" actId="14100"/>
          <ac:picMkLst>
            <pc:docMk/>
            <pc:sldMk cId="3083021798" sldId="311"/>
            <ac:picMk id="3" creationId="{3B23AF65-984C-C504-179B-1C44EEC20D9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9BC7F3-87E5-4247-A1B7-D1A0FF7FC2DB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EF123-81FD-5247-8ABF-E89C2F166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020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EF123-81FD-5247-8ABF-E89C2F1661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569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7A265-F721-29FE-4B5F-257A19FB8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53A2FA-AB7D-C703-48F5-1221FBB3DD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47EE22-12E0-8AE9-F75A-D3DC014D33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5A5CCA-A225-8E53-52C9-8A7E90903D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EF123-81FD-5247-8ABF-E89C2F1661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989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C0EA8-7386-8AD9-5EF2-0A87CF361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46C33E-AA73-CC70-83AB-A113202DEA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0EAD3F-0688-0A7F-3D3E-9516839F37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349446-AE72-E4AA-A967-883940143D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EF123-81FD-5247-8ABF-E89C2F16618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589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bg>
      <p:bgPr>
        <a:solidFill>
          <a:srgbClr val="00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4D7CE2D-98FE-9B40-2842-21C9F25EF4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0636" y="5538213"/>
            <a:ext cx="1658846" cy="721360"/>
          </a:xfrm>
          <a:prstGeom prst="rect">
            <a:avLst/>
          </a:prstGeom>
        </p:spPr>
      </p:pic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1CB8D2-ABCB-17AD-509D-015B81C5CD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636" y="1468997"/>
            <a:ext cx="7514664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spc="-3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PowerPoint </a:t>
            </a:r>
            <a:br>
              <a:rPr lang="en-GB" dirty="0"/>
            </a:br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6E52D6-25BC-E233-03D8-988D89D700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4152900"/>
            <a:ext cx="7696200" cy="914400"/>
          </a:xfrm>
        </p:spPr>
        <p:txBody>
          <a:bodyPr/>
          <a:lstStyle>
            <a:lvl1pPr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your subtitle in this space</a:t>
            </a:r>
          </a:p>
        </p:txBody>
      </p:sp>
    </p:spTree>
    <p:extLst>
      <p:ext uri="{BB962C8B-B14F-4D97-AF65-F5344CB8AC3E}">
        <p14:creationId xmlns:p14="http://schemas.microsoft.com/office/powerpoint/2010/main" val="3372516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2D5C78F-7A48-3B38-1F08-23847BAF024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22680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54FEA4-CD75-4553-5FED-FF3AF38D3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43794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45B0B3-43C4-0D86-8EA4-A51FD4EBDD4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834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7627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A4BBEFD-C8DB-61EB-7F5C-E308FC46CEE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4203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6315DA-BB81-FF97-63C2-5990276E3F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779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331904-9EF4-5DE0-E4E3-9869DFC63B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3522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2E03B2-F1DF-B7EC-43BF-C0753D0D03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488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With Hea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0644BD9-87EE-CD5F-912C-D9535AB89F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891406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1A8BAE-C7B3-12BB-E9C0-E011968C4C9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08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A5A011C-C9E2-BFA6-DFBB-AF84C30BE7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38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rgbClr val="00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FFF28B59-F1AC-F2D4-4003-2485E6FF61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4BA0BB-C27A-3383-D62B-6ECCB5F86F1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3760755-9F6F-9D66-5F19-F468E36A2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27124" y="1825336"/>
            <a:ext cx="6737751" cy="32073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spc="-50" baseline="0">
                <a:solidFill>
                  <a:srgbClr val="001C4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</a:t>
            </a:r>
            <a:br>
              <a:rPr lang="en-GB" dirty="0"/>
            </a:br>
            <a:r>
              <a:rPr lang="en-GB" dirty="0"/>
              <a:t>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23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A1904B-96FB-93E9-72F6-A29939C28B4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06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 with Page Numb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A1904B-96FB-93E9-72F6-A29939C28B4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88D0A62-0C8A-7C42-3040-57622DFD03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2379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607EBB0-8DDA-D917-8BF1-9D0927700B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06222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4744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A8DD0B-894B-E23E-4926-FC96874A3A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970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ng Form Text and Image with Page Numb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8076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A8DD0B-894B-E23E-4926-FC96874A3A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01E6956C-258B-6DA2-AAEA-4429F96D53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12783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 with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4284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981200"/>
            <a:ext cx="4899050" cy="3791456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981200"/>
            <a:ext cx="4899050" cy="3791456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A8DD0B-894B-E23E-4926-FC96874A3A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EFB24F-B2B1-78C8-0612-DD821F7CC9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8863" y="1373479"/>
            <a:ext cx="4887912" cy="362956"/>
          </a:xfrm>
        </p:spPr>
        <p:txBody>
          <a:bodyPr anchor="b"/>
          <a:lstStyle>
            <a:lvl1pPr>
              <a:buNone/>
              <a:defRPr sz="2400" b="1"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E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0F2C14E-C1AE-6DB7-4EBD-8B4BE5D37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200" y="1373478"/>
            <a:ext cx="4887912" cy="362956"/>
          </a:xfrm>
        </p:spPr>
        <p:txBody>
          <a:bodyPr anchor="b"/>
          <a:lstStyle>
            <a:lvl1pPr>
              <a:buNone/>
              <a:defRPr sz="2400" b="1"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84812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Bullets and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5C32F71-2204-E08B-9C9C-CAA6E6FEF7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998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343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0695CF2-31E8-1BED-92C1-A7F452B21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664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AA5A1A-F69A-7027-3AD7-D1CB1E088A0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03035"/>
            <a:ext cx="9938190" cy="4356321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179B0A-7BE0-25E3-A05D-486D3ACE846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152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E8F2-5B79-117C-5E7D-D2F60D3BC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EA87A-D048-86D5-1CCC-E7F9B2148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A95607-E9A1-6E41-ABA3-95589D0D76B7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472DC-EFE4-6DA8-F02E-9E89BA477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95D85-0519-A318-53A6-CE1AF1253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650F76-850A-4044-8712-979A08549CF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AF33BD6-EF5E-1F64-5F3E-560F1FFDF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395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62" r:id="rId2"/>
    <p:sldLayoutId id="2147483689" r:id="rId3"/>
    <p:sldLayoutId id="2147483692" r:id="rId4"/>
    <p:sldLayoutId id="2147483679" r:id="rId5"/>
    <p:sldLayoutId id="2147483695" r:id="rId6"/>
    <p:sldLayoutId id="2147483694" r:id="rId7"/>
    <p:sldLayoutId id="2147483688" r:id="rId8"/>
    <p:sldLayoutId id="2147483682" r:id="rId9"/>
    <p:sldLayoutId id="2147483680" r:id="rId10"/>
    <p:sldLayoutId id="2147483684" r:id="rId11"/>
    <p:sldLayoutId id="2147483685" r:id="rId12"/>
    <p:sldLayoutId id="214748368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mGPjIHJfp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gif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shorts/2niejSI1z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shorts/FK6DbGzlQk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gif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104E1F0-DF32-0852-0CCA-8C1299E90C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Chapter 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845170-38D1-E2DF-3BFC-A0061B3763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IE" dirty="0"/>
              <a:t>LEARNING NEW SKILLS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23AF65-984C-C504-179B-1C44EEC20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1919" y="879005"/>
            <a:ext cx="5477536" cy="4783919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083021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3AC74-DB61-D61E-5E13-5F44C0921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5EA289A-75E7-F66C-4D0F-8671C3654087}"/>
              </a:ext>
            </a:extLst>
          </p:cNvPr>
          <p:cNvSpPr/>
          <p:nvPr/>
        </p:nvSpPr>
        <p:spPr>
          <a:xfrm>
            <a:off x="4184955" y="3471532"/>
            <a:ext cx="2527128" cy="945007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E" sz="2400" b="1" dirty="0"/>
          </a:p>
          <a:p>
            <a:r>
              <a:rPr lang="en-IE" sz="3000" b="1" dirty="0">
                <a:solidFill>
                  <a:schemeClr val="tx1"/>
                </a:solidFill>
              </a:rPr>
              <a:t>Both matter!</a:t>
            </a:r>
            <a:endParaRPr lang="en-IE" sz="3000" dirty="0">
              <a:solidFill>
                <a:schemeClr val="tx1"/>
              </a:solidFill>
            </a:endParaRPr>
          </a:p>
          <a:p>
            <a:pPr>
              <a:buNone/>
            </a:pPr>
            <a:endParaRPr lang="en-IE" sz="2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527C37-20FB-0B52-743C-04018BEE1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>
                <a:latin typeface="+mn-lt"/>
              </a:rPr>
              <a:t>Nature vs Nurture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406B924-9992-1A3C-CA9C-EF9FF4D8864C}"/>
              </a:ext>
            </a:extLst>
          </p:cNvPr>
          <p:cNvSpPr/>
          <p:nvPr/>
        </p:nvSpPr>
        <p:spPr>
          <a:xfrm>
            <a:off x="695529" y="1878182"/>
            <a:ext cx="4280169" cy="92412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IE" sz="2400" b="1" dirty="0">
                <a:solidFill>
                  <a:schemeClr val="tx1"/>
                </a:solidFill>
              </a:rPr>
              <a:t>Nature</a:t>
            </a:r>
            <a:r>
              <a:rPr lang="en-IE" sz="2400" dirty="0">
                <a:solidFill>
                  <a:schemeClr val="tx1"/>
                </a:solidFill>
              </a:rPr>
              <a:t> = Your natural abilities (what you're born with)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BBD7F55-B1FD-3372-D571-6003E97D9306}"/>
              </a:ext>
            </a:extLst>
          </p:cNvPr>
          <p:cNvSpPr/>
          <p:nvPr/>
        </p:nvSpPr>
        <p:spPr>
          <a:xfrm>
            <a:off x="5972783" y="1857304"/>
            <a:ext cx="5502611" cy="94500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E" sz="2400" b="1" dirty="0"/>
          </a:p>
          <a:p>
            <a:r>
              <a:rPr lang="en-IE" sz="2400" b="1" dirty="0">
                <a:solidFill>
                  <a:schemeClr val="tx1"/>
                </a:solidFill>
              </a:rPr>
              <a:t>Nurture</a:t>
            </a:r>
            <a:r>
              <a:rPr lang="en-IE" sz="2400" dirty="0">
                <a:solidFill>
                  <a:schemeClr val="tx1"/>
                </a:solidFill>
              </a:rPr>
              <a:t> = Your skill development (learnt through practice and coaching</a:t>
            </a:r>
            <a:r>
              <a:rPr lang="en-IE" sz="2800" dirty="0">
                <a:solidFill>
                  <a:schemeClr val="tx1"/>
                </a:solidFill>
              </a:rPr>
              <a:t>)</a:t>
            </a:r>
          </a:p>
          <a:p>
            <a:pPr>
              <a:buNone/>
            </a:pPr>
            <a:endParaRPr lang="en-IE" sz="28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F8300E9-CBA1-20E8-25DD-E68778CFF025}"/>
              </a:ext>
            </a:extLst>
          </p:cNvPr>
          <p:cNvCxnSpPr>
            <a:cxnSpLocks/>
          </p:cNvCxnSpPr>
          <p:nvPr/>
        </p:nvCxnSpPr>
        <p:spPr>
          <a:xfrm>
            <a:off x="3238130" y="2798382"/>
            <a:ext cx="1839708" cy="630618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42C33167-F1E1-8F71-34E9-C67EF9B3E68F}"/>
              </a:ext>
            </a:extLst>
          </p:cNvPr>
          <p:cNvSpPr txBox="1">
            <a:spLocks/>
          </p:cNvSpPr>
          <p:nvPr/>
        </p:nvSpPr>
        <p:spPr>
          <a:xfrm>
            <a:off x="3513751" y="5203409"/>
            <a:ext cx="5981628" cy="612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IE" sz="2400" b="1" dirty="0"/>
              <a:t>+                                                                        =</a:t>
            </a:r>
            <a:endParaRPr lang="en-IE" sz="2400" dirty="0"/>
          </a:p>
          <a:p>
            <a:endParaRPr lang="en-IE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70ADB74-7E28-5308-C3F5-E960508DCF84}"/>
              </a:ext>
            </a:extLst>
          </p:cNvPr>
          <p:cNvSpPr/>
          <p:nvPr/>
        </p:nvSpPr>
        <p:spPr>
          <a:xfrm>
            <a:off x="839087" y="4938670"/>
            <a:ext cx="2405092" cy="924128"/>
          </a:xfrm>
          <a:prstGeom prst="roundRect">
            <a:avLst/>
          </a:prstGeom>
          <a:solidFill>
            <a:srgbClr val="F790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IE" sz="2400" dirty="0"/>
              <a:t>Natural abilities (</a:t>
            </a:r>
            <a:r>
              <a:rPr lang="en-IE" sz="2400" b="1" dirty="0"/>
              <a:t>nature</a:t>
            </a:r>
            <a:r>
              <a:rPr lang="en-IE" sz="2400" dirty="0"/>
              <a:t>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ED44008-E4E4-250E-A6B0-F5BF13B3BAAE}"/>
              </a:ext>
            </a:extLst>
          </p:cNvPr>
          <p:cNvSpPr/>
          <p:nvPr/>
        </p:nvSpPr>
        <p:spPr>
          <a:xfrm>
            <a:off x="4239715" y="4948398"/>
            <a:ext cx="3567546" cy="924128"/>
          </a:xfrm>
          <a:prstGeom prst="roundRect">
            <a:avLst/>
          </a:prstGeom>
          <a:solidFill>
            <a:srgbClr val="F790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IE" sz="2400" dirty="0"/>
              <a:t>Thousands of hours of skill practice (</a:t>
            </a:r>
            <a:r>
              <a:rPr lang="en-IE" sz="2400" b="1" dirty="0"/>
              <a:t>nurture</a:t>
            </a:r>
            <a:r>
              <a:rPr lang="en-IE" sz="2400" dirty="0"/>
              <a:t>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934CEFC-8AF6-34FD-7E63-8D935B0D8C91}"/>
              </a:ext>
            </a:extLst>
          </p:cNvPr>
          <p:cNvSpPr/>
          <p:nvPr/>
        </p:nvSpPr>
        <p:spPr>
          <a:xfrm>
            <a:off x="9014302" y="4948398"/>
            <a:ext cx="1695854" cy="924128"/>
          </a:xfrm>
          <a:prstGeom prst="roundRect">
            <a:avLst/>
          </a:prstGeom>
          <a:solidFill>
            <a:srgbClr val="F790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IE" sz="2400" dirty="0"/>
              <a:t>SUCCESS!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C2B7EF56-E15D-713F-34D6-0BA6786A4397}"/>
              </a:ext>
            </a:extLst>
          </p:cNvPr>
          <p:cNvSpPr txBox="1">
            <a:spLocks/>
          </p:cNvSpPr>
          <p:nvPr/>
        </p:nvSpPr>
        <p:spPr>
          <a:xfrm>
            <a:off x="2422187" y="968643"/>
            <a:ext cx="7140709" cy="612538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IE" sz="3000" b="1" dirty="0"/>
              <a:t>Big Question: </a:t>
            </a:r>
            <a:r>
              <a:rPr lang="en-IE" sz="3000" dirty="0"/>
              <a:t>Are athletes born or made?</a:t>
            </a:r>
          </a:p>
          <a:p>
            <a:endParaRPr lang="en-IE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EE6D762-B28D-519C-A41A-02BC96C11128}"/>
              </a:ext>
            </a:extLst>
          </p:cNvPr>
          <p:cNvCxnSpPr>
            <a:cxnSpLocks/>
          </p:cNvCxnSpPr>
          <p:nvPr/>
        </p:nvCxnSpPr>
        <p:spPr>
          <a:xfrm flipH="1">
            <a:off x="5778230" y="2798382"/>
            <a:ext cx="1510442" cy="630618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E53463EC-7E44-7FA4-25A8-7028E4E938E0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p.6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55081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85653-515A-948A-0B4F-46AFD43A7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0378B26-085F-B157-2148-264669410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dirty="0">
                <a:latin typeface="+mn-lt"/>
              </a:rPr>
              <a:t>Nature vs Nurture</a:t>
            </a:r>
            <a:endParaRPr lang="en-I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DFECA0-6E60-15C4-ED80-1AE279BB5D48}"/>
              </a:ext>
            </a:extLst>
          </p:cNvPr>
          <p:cNvSpPr txBox="1"/>
          <p:nvPr/>
        </p:nvSpPr>
        <p:spPr>
          <a:xfrm>
            <a:off x="1088891" y="1892518"/>
            <a:ext cx="6653719" cy="317009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IE" sz="2000" b="1" dirty="0"/>
              <a:t>Irish Sporting Example - Hurling and Camogie</a:t>
            </a:r>
          </a:p>
          <a:p>
            <a:endParaRPr lang="en-I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Some players have natural hand-eye coordination and quick reactions (abilities)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But they practice striking techniques for thousands of hours (skills)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The best players combine natural coordination with technically excellent striking and tactical awareness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7E95BE9-7754-EF5B-B882-C43C7814B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2647" y="2038480"/>
            <a:ext cx="2870462" cy="3072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6B00B75-1B21-DCD5-DB3F-8C4FC2C99F55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p.6</a:t>
            </a:r>
          </a:p>
          <a:p>
            <a:endParaRPr lang="en-IE" dirty="0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DFF6803C-FF12-A85F-EE9F-14C48B58AD5C}"/>
              </a:ext>
            </a:extLst>
          </p:cNvPr>
          <p:cNvSpPr txBox="1">
            <a:spLocks/>
          </p:cNvSpPr>
          <p:nvPr/>
        </p:nvSpPr>
        <p:spPr>
          <a:xfrm>
            <a:off x="2422187" y="968643"/>
            <a:ext cx="7140709" cy="612538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IE" sz="3000" b="1" dirty="0"/>
              <a:t>Big Question: </a:t>
            </a:r>
            <a:r>
              <a:rPr lang="en-IE" sz="3000" dirty="0"/>
              <a:t>Are athletes born or made?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33697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66343-F518-D5EF-4E99-944AEFA80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2B748987-617B-A010-AC7C-DE7A2CBDBCC6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p.6</a:t>
            </a:r>
          </a:p>
          <a:p>
            <a:endParaRPr lang="en-I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EB35C6-5BFD-6AE7-1462-FC10D44F0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774" y="784832"/>
            <a:ext cx="8836992" cy="52222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8273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7BDD8-9AC3-2F24-ED9B-F6B194D3A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3E3FA0C-6A51-F8D1-2B12-362BD48ED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2747" y="1645159"/>
            <a:ext cx="7657028" cy="5033635"/>
          </a:xfrm>
          <a:prstGeom prst="rect">
            <a:avLst/>
          </a:prstGeom>
          <a:ln w="38100">
            <a:noFill/>
          </a:ln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4ACC575-5EC3-63AB-AF8C-9CEF0C153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926" y="2910577"/>
            <a:ext cx="1938960" cy="816140"/>
          </a:xfrm>
          <a:solidFill>
            <a:srgbClr val="51A93E">
              <a:alpha val="29000"/>
            </a:srgbClr>
          </a:solidFill>
          <a:ln w="57150">
            <a:solidFill>
              <a:srgbClr val="51A93E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E" sz="1600" b="1" dirty="0"/>
              <a:t>Learning the skill.  </a:t>
            </a:r>
          </a:p>
          <a:p>
            <a:pPr marL="0" indent="0">
              <a:buNone/>
            </a:pPr>
            <a:r>
              <a:rPr lang="en-IE" sz="1600" b="1" dirty="0"/>
              <a:t>Awkward stage.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8678A86-2ADF-C1D0-D2EA-3E409BA57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latin typeface="+mn-lt"/>
              </a:rPr>
              <a:t>Stages of Skill Learning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A4278C8-A807-E8A4-BC18-509CAF1C4F21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p.7</a:t>
            </a:r>
          </a:p>
          <a:p>
            <a:endParaRPr lang="en-IE" dirty="0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195FE3CF-8933-1954-E1BF-09D3917C061F}"/>
              </a:ext>
            </a:extLst>
          </p:cNvPr>
          <p:cNvSpPr txBox="1">
            <a:spLocks/>
          </p:cNvSpPr>
          <p:nvPr/>
        </p:nvSpPr>
        <p:spPr>
          <a:xfrm>
            <a:off x="9515104" y="2910577"/>
            <a:ext cx="2039815" cy="676969"/>
          </a:xfrm>
          <a:prstGeom prst="rect">
            <a:avLst/>
          </a:prstGeom>
          <a:solidFill>
            <a:srgbClr val="E43332">
              <a:alpha val="32000"/>
            </a:srgbClr>
          </a:solidFill>
          <a:ln w="28575">
            <a:solidFill>
              <a:srgbClr val="E43332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IE" sz="1600" b="1" dirty="0"/>
              <a:t>Skill is automatic.</a:t>
            </a:r>
          </a:p>
          <a:p>
            <a:pPr>
              <a:buFont typeface="Arial" panose="020B0604020202020204" pitchFamily="34" charset="0"/>
              <a:buNone/>
            </a:pPr>
            <a:r>
              <a:rPr lang="en-IE" sz="1600" b="1" dirty="0"/>
              <a:t>Natural, consistent.</a:t>
            </a:r>
          </a:p>
          <a:p>
            <a:pPr>
              <a:buFont typeface="Arial" panose="020B0604020202020204" pitchFamily="34" charset="0"/>
              <a:buNone/>
            </a:pPr>
            <a:r>
              <a:rPr lang="en-IE" sz="1600" b="1" dirty="0"/>
              <a:t> 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E299CEE8-633D-9C98-C1CD-91AC6180245F}"/>
              </a:ext>
            </a:extLst>
          </p:cNvPr>
          <p:cNvSpPr txBox="1">
            <a:spLocks/>
          </p:cNvSpPr>
          <p:nvPr/>
        </p:nvSpPr>
        <p:spPr>
          <a:xfrm>
            <a:off x="4695429" y="988791"/>
            <a:ext cx="2399221" cy="771642"/>
          </a:xfrm>
          <a:prstGeom prst="rect">
            <a:avLst/>
          </a:prstGeom>
          <a:solidFill>
            <a:srgbClr val="FBBE2D">
              <a:alpha val="43000"/>
            </a:srgbClr>
          </a:solidFill>
          <a:ln w="28575">
            <a:solidFill>
              <a:srgbClr val="FBBE2D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IE" sz="1600" b="1" dirty="0"/>
              <a:t>Refining technique.</a:t>
            </a:r>
          </a:p>
          <a:p>
            <a:pPr>
              <a:buFont typeface="Arial" panose="020B0604020202020204" pitchFamily="34" charset="0"/>
              <a:buNone/>
            </a:pPr>
            <a:r>
              <a:rPr lang="en-IE" sz="1600" b="1" dirty="0"/>
              <a:t>Becoming consistent.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041F9B-82F2-67A3-A1C2-6A2709DB3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3682" y="3171824"/>
            <a:ext cx="1116697" cy="6926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0BD6E8-2045-74E6-B0DE-A56247C46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7459" y="285679"/>
            <a:ext cx="877429" cy="54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C3418-E719-8262-CC2D-14E54F72C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D53FB78-B71E-678C-C220-7FDC4E62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latin typeface="+mn-lt"/>
              </a:rPr>
              <a:t>Stages of Skill Learning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599D49-F8D8-F740-758F-604FD81ECE75}"/>
              </a:ext>
            </a:extLst>
          </p:cNvPr>
          <p:cNvSpPr txBox="1"/>
          <p:nvPr/>
        </p:nvSpPr>
        <p:spPr>
          <a:xfrm>
            <a:off x="543271" y="1306763"/>
            <a:ext cx="7284395" cy="3257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None/>
            </a:pPr>
            <a:r>
              <a:rPr lang="en-IE" sz="2400" b="1" dirty="0"/>
              <a:t>Fitts and Posner Model (1967)</a:t>
            </a:r>
          </a:p>
          <a:p>
            <a:pPr marL="342900" indent="-342900">
              <a:spcBef>
                <a:spcPts val="1000"/>
              </a:spcBef>
              <a:buFont typeface="+mj-lt"/>
              <a:buAutoNum type="arabicPeriod"/>
            </a:pPr>
            <a:r>
              <a:rPr lang="en-IE" sz="2000" b="1" dirty="0"/>
              <a:t>Cognitive Stage</a:t>
            </a:r>
            <a:r>
              <a:rPr lang="en-IE" sz="2000" dirty="0"/>
              <a:t> (Beginner level)</a:t>
            </a:r>
          </a:p>
          <a:p>
            <a:pPr marL="342900" indent="-342900">
              <a:spcBef>
                <a:spcPts val="1000"/>
              </a:spcBef>
              <a:buFont typeface="+mj-lt"/>
              <a:buAutoNum type="arabicPeriod"/>
            </a:pPr>
            <a:r>
              <a:rPr lang="en-IE" sz="2000" b="1" dirty="0"/>
              <a:t>Associative Stage</a:t>
            </a:r>
            <a:r>
              <a:rPr lang="en-IE" sz="2000" dirty="0"/>
              <a:t> (Intermediate level)</a:t>
            </a:r>
          </a:p>
          <a:p>
            <a:pPr marL="342900" indent="-342900">
              <a:spcBef>
                <a:spcPts val="1000"/>
              </a:spcBef>
              <a:buFont typeface="+mj-lt"/>
              <a:buAutoNum type="arabicPeriod"/>
            </a:pPr>
            <a:r>
              <a:rPr lang="en-IE" sz="2000" b="1" dirty="0"/>
              <a:t>Autonomous Stage</a:t>
            </a:r>
            <a:r>
              <a:rPr lang="en-IE" sz="2000" dirty="0"/>
              <a:t> (Advanced level)</a:t>
            </a:r>
          </a:p>
          <a:p>
            <a:pPr>
              <a:buFont typeface="+mj-lt"/>
              <a:buAutoNum type="arabicPeriod"/>
            </a:pPr>
            <a:endParaRPr lang="en-IE" sz="2000" dirty="0"/>
          </a:p>
          <a:p>
            <a:pPr>
              <a:spcBef>
                <a:spcPts val="1000"/>
              </a:spcBef>
              <a:buNone/>
            </a:pPr>
            <a:r>
              <a:rPr lang="en-IE" sz="2000" b="1" dirty="0"/>
              <a:t>Key Point:</a:t>
            </a:r>
            <a:r>
              <a:rPr lang="en-IE" sz="2000" dirty="0"/>
              <a:t> Athletes can be at different stages for different skills. </a:t>
            </a:r>
          </a:p>
          <a:p>
            <a:pPr>
              <a:spcBef>
                <a:spcPts val="1000"/>
              </a:spcBef>
              <a:buNone/>
            </a:pPr>
            <a:r>
              <a:rPr lang="en-IE" sz="2000" i="1" dirty="0"/>
              <a:t>Example: </a:t>
            </a:r>
            <a:r>
              <a:rPr lang="en-IE" sz="2000" dirty="0"/>
              <a:t>A golfer might be autonomous at putting but associative when driving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11E10A-A537-27BE-6CE1-25E92448B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251" y="1676446"/>
            <a:ext cx="4139625" cy="2721338"/>
          </a:xfrm>
          <a:prstGeom prst="rect">
            <a:avLst/>
          </a:prstGeom>
          <a:ln w="38100">
            <a:noFill/>
          </a:ln>
        </p:spPr>
      </p:pic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47D1041-2760-5A2A-9FB9-CDE3A0E985C3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p.7</a:t>
            </a:r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82869E-28F6-F88D-E18C-7B35B69AE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7459" y="285679"/>
            <a:ext cx="877429" cy="54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078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E9BC3A12-364A-0FF8-7C6E-53A75DCB19B8}"/>
              </a:ext>
            </a:extLst>
          </p:cNvPr>
          <p:cNvSpPr txBox="1">
            <a:spLocks/>
          </p:cNvSpPr>
          <p:nvPr/>
        </p:nvSpPr>
        <p:spPr>
          <a:xfrm>
            <a:off x="1060334" y="2071427"/>
            <a:ext cx="4865306" cy="2568667"/>
          </a:xfrm>
          <a:prstGeom prst="rect">
            <a:avLst/>
          </a:prstGeom>
          <a:ln w="19050">
            <a:solidFill>
              <a:schemeClr val="accent6"/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r>
              <a:rPr lang="en-IE" sz="2200" dirty="0">
                <a:latin typeface="+mn-lt"/>
              </a:rPr>
              <a:t>Awkward and jerky movements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r>
              <a:rPr lang="en-IE" sz="2200" dirty="0">
                <a:latin typeface="+mn-lt"/>
              </a:rPr>
              <a:t>Poor coordination between body parts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r>
              <a:rPr lang="en-IE" sz="2200" dirty="0">
                <a:latin typeface="+mn-lt"/>
              </a:rPr>
              <a:t>Inconsistent performance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r>
              <a:rPr lang="en-IE" sz="2200" dirty="0">
                <a:latin typeface="+mn-lt"/>
              </a:rPr>
              <a:t>Low success rate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r>
              <a:rPr lang="en-IE" sz="2200" dirty="0">
                <a:latin typeface="+mn-lt"/>
              </a:rPr>
              <a:t>Slow execution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852559B1-D942-18E8-B08D-F39974B69F91}"/>
              </a:ext>
            </a:extLst>
          </p:cNvPr>
          <p:cNvSpPr txBox="1">
            <a:spLocks/>
          </p:cNvSpPr>
          <p:nvPr/>
        </p:nvSpPr>
        <p:spPr>
          <a:xfrm>
            <a:off x="6266361" y="2071426"/>
            <a:ext cx="4865306" cy="2568667"/>
          </a:xfrm>
          <a:prstGeom prst="rect">
            <a:avLst/>
          </a:prstGeom>
          <a:ln w="19050">
            <a:solidFill>
              <a:schemeClr val="accent6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2200" dirty="0">
                <a:latin typeface="Aptos" panose="020B0004020202020204" pitchFamily="34" charset="0"/>
              </a:rPr>
              <a:t>Must think about every movement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E" sz="2200" dirty="0">
                <a:latin typeface="Aptos" panose="020B0004020202020204" pitchFamily="34" charset="0"/>
              </a:rPr>
              <a:t>Can only focus on one thing at a time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E" sz="2200" dirty="0">
                <a:latin typeface="Aptos" panose="020B0004020202020204" pitchFamily="34" charset="0"/>
              </a:rPr>
              <a:t>Cannot focus on tactics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E" sz="2200" dirty="0">
                <a:latin typeface="Aptos" panose="020B0004020202020204" pitchFamily="34" charset="0"/>
              </a:rPr>
              <a:t>Can become frustrated easily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698568C2-A6F6-3B88-230C-D5B3A62F11BB}"/>
              </a:ext>
            </a:extLst>
          </p:cNvPr>
          <p:cNvSpPr txBox="1">
            <a:spLocks/>
          </p:cNvSpPr>
          <p:nvPr/>
        </p:nvSpPr>
        <p:spPr>
          <a:xfrm>
            <a:off x="1060333" y="1607555"/>
            <a:ext cx="4865306" cy="463872"/>
          </a:xfrm>
          <a:prstGeom prst="rect">
            <a:avLst/>
          </a:prstGeom>
          <a:solidFill>
            <a:schemeClr val="accent6"/>
          </a:solidFill>
          <a:ln w="19050">
            <a:solidFill>
              <a:srgbClr val="001C41"/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IE" sz="2000" b="1" dirty="0">
                <a:solidFill>
                  <a:schemeClr val="bg1"/>
                </a:solidFill>
              </a:rPr>
              <a:t>Movement Characteristics</a:t>
            </a:r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A79B5C01-73AC-EAFB-90D7-44C54AB16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83" y="312573"/>
            <a:ext cx="9304592" cy="816140"/>
          </a:xfrm>
        </p:spPr>
        <p:txBody>
          <a:bodyPr/>
          <a:lstStyle/>
          <a:p>
            <a:r>
              <a:rPr lang="en-IE" dirty="0">
                <a:latin typeface="+mn-lt"/>
              </a:rPr>
              <a:t>Stages of Skill Learning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9FA333A9-038B-8F72-F88A-D40C1F927226}"/>
              </a:ext>
            </a:extLst>
          </p:cNvPr>
          <p:cNvSpPr txBox="1">
            <a:spLocks/>
          </p:cNvSpPr>
          <p:nvPr/>
        </p:nvSpPr>
        <p:spPr>
          <a:xfrm>
            <a:off x="1080336" y="968425"/>
            <a:ext cx="10031328" cy="463872"/>
          </a:xfrm>
          <a:prstGeom prst="rect">
            <a:avLst/>
          </a:prstGeom>
          <a:solidFill>
            <a:srgbClr val="51A93E"/>
          </a:solidFill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IE" sz="2400" b="1" dirty="0">
                <a:solidFill>
                  <a:schemeClr val="bg1"/>
                </a:solidFill>
              </a:rPr>
              <a:t>Stage 1: The Cognitive Stage (Beginner)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C92FC7-B182-9E81-2093-05DF25A51EBC}"/>
              </a:ext>
            </a:extLst>
          </p:cNvPr>
          <p:cNvSpPr txBox="1"/>
          <p:nvPr/>
        </p:nvSpPr>
        <p:spPr>
          <a:xfrm>
            <a:off x="1050604" y="4995153"/>
            <a:ext cx="4887911" cy="1826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None/>
            </a:pPr>
            <a:r>
              <a:rPr lang="en-IE" sz="2000" b="1" dirty="0"/>
              <a:t>What beginners need: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/>
              <a:t>Positive feedback and encouragement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/>
              <a:t>Simple, clear instructions</a:t>
            </a:r>
          </a:p>
          <a:p>
            <a:pPr>
              <a:spcBef>
                <a:spcPts val="1000"/>
              </a:spcBef>
              <a:buNone/>
            </a:pPr>
            <a:endParaRPr lang="en-IE" b="1" dirty="0"/>
          </a:p>
          <a:p>
            <a:pPr>
              <a:spcBef>
                <a:spcPts val="1000"/>
              </a:spcBef>
              <a:buNone/>
            </a:pPr>
            <a:endParaRPr lang="en-IE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CFBC56-DFCE-15FE-C05E-6CF547EF648A}"/>
              </a:ext>
            </a:extLst>
          </p:cNvPr>
          <p:cNvSpPr txBox="1"/>
          <p:nvPr/>
        </p:nvSpPr>
        <p:spPr>
          <a:xfrm>
            <a:off x="6173839" y="4990289"/>
            <a:ext cx="4299608" cy="1390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None/>
            </a:pPr>
            <a:endParaRPr lang="en-I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/>
              <a:t>Demonstrations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dirty="0"/>
              <a:t>Short practice sessions </a:t>
            </a:r>
            <a:endParaRPr lang="en-IE" sz="2000" b="1" dirty="0"/>
          </a:p>
          <a:p>
            <a:pPr>
              <a:spcBef>
                <a:spcPts val="1000"/>
              </a:spcBef>
              <a:buNone/>
            </a:pPr>
            <a:endParaRPr lang="en-IE" b="1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D1DC8DCB-9F71-A469-E015-48B3BD8EB264}"/>
              </a:ext>
            </a:extLst>
          </p:cNvPr>
          <p:cNvSpPr txBox="1">
            <a:spLocks/>
          </p:cNvSpPr>
          <p:nvPr/>
        </p:nvSpPr>
        <p:spPr>
          <a:xfrm>
            <a:off x="6266361" y="1607554"/>
            <a:ext cx="4865306" cy="463872"/>
          </a:xfrm>
          <a:prstGeom prst="rect">
            <a:avLst/>
          </a:prstGeom>
          <a:solidFill>
            <a:schemeClr val="accent6"/>
          </a:solidFill>
          <a:ln w="19050">
            <a:solidFill>
              <a:srgbClr val="001C41"/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IE" sz="2000" b="1" dirty="0">
                <a:solidFill>
                  <a:schemeClr val="bg1"/>
                </a:solidFill>
              </a:rPr>
              <a:t>Mental Characteristics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18B6D172-AFD2-EE89-770C-46F72EF25109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p.8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92923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E3B7A-16F3-6B3B-AD33-B9D8A821A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D7EAC48F-0DC4-28B6-0298-E834E0179FA7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p.8</a:t>
            </a:r>
          </a:p>
          <a:p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A61C60-FDEB-0212-9289-E225F224A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97" y="2047682"/>
            <a:ext cx="11145805" cy="27626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5913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F3687-571C-9E65-8581-A550F50AA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974F1F3A-1538-8FB8-A9C0-506517CC954C}"/>
              </a:ext>
            </a:extLst>
          </p:cNvPr>
          <p:cNvSpPr txBox="1">
            <a:spLocks/>
          </p:cNvSpPr>
          <p:nvPr/>
        </p:nvSpPr>
        <p:spPr>
          <a:xfrm>
            <a:off x="1060334" y="2071427"/>
            <a:ext cx="4865306" cy="2568667"/>
          </a:xfrm>
          <a:prstGeom prst="rect">
            <a:avLst/>
          </a:prstGeom>
          <a:ln w="19050">
            <a:solidFill>
              <a:schemeClr val="accent2"/>
            </a:solidFill>
          </a:ln>
        </p:spPr>
        <p:txBody>
          <a:bodyPr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IE" sz="6200" dirty="0">
                <a:latin typeface="Aptos" panose="020B0004020202020204" pitchFamily="34" charset="0"/>
              </a:rPr>
              <a:t>Smoother, more coordinated movements</a:t>
            </a:r>
          </a:p>
          <a:p>
            <a:pPr>
              <a:lnSpc>
                <a:spcPct val="110000"/>
              </a:lnSpc>
            </a:pPr>
            <a:r>
              <a:rPr lang="en-IE" sz="6200" dirty="0">
                <a:latin typeface="Aptos" panose="020B0004020202020204" pitchFamily="34" charset="0"/>
              </a:rPr>
              <a:t>More consistent performance</a:t>
            </a:r>
          </a:p>
          <a:p>
            <a:pPr>
              <a:lnSpc>
                <a:spcPct val="110000"/>
              </a:lnSpc>
            </a:pPr>
            <a:r>
              <a:rPr lang="en-IE" sz="6200" dirty="0">
                <a:latin typeface="Aptos" panose="020B0004020202020204" pitchFamily="34" charset="0"/>
              </a:rPr>
              <a:t>Fewer errors than beginners</a:t>
            </a:r>
          </a:p>
          <a:p>
            <a:pPr>
              <a:lnSpc>
                <a:spcPct val="110000"/>
              </a:lnSpc>
            </a:pPr>
            <a:r>
              <a:rPr lang="en-IE" sz="6200" dirty="0">
                <a:latin typeface="Aptos" panose="020B0004020202020204" pitchFamily="34" charset="0"/>
              </a:rPr>
              <a:t>Can perform at reasonable speed</a:t>
            </a:r>
          </a:p>
          <a:p>
            <a:pPr>
              <a:lnSpc>
                <a:spcPct val="110000"/>
              </a:lnSpc>
            </a:pPr>
            <a:r>
              <a:rPr lang="en-IE" sz="6200" dirty="0">
                <a:latin typeface="Aptos" panose="020B0004020202020204" pitchFamily="34" charset="0"/>
              </a:rPr>
              <a:t>Improved success rate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endParaRPr lang="en-IE" sz="2200" dirty="0">
              <a:latin typeface="+mn-lt"/>
            </a:endParaRP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D4C90490-D0F0-420D-1ED3-16544E7008D8}"/>
              </a:ext>
            </a:extLst>
          </p:cNvPr>
          <p:cNvSpPr txBox="1">
            <a:spLocks/>
          </p:cNvSpPr>
          <p:nvPr/>
        </p:nvSpPr>
        <p:spPr>
          <a:xfrm>
            <a:off x="6266361" y="2071426"/>
            <a:ext cx="4865306" cy="2568667"/>
          </a:xfrm>
          <a:prstGeom prst="rect">
            <a:avLst/>
          </a:prstGeom>
          <a:ln w="19050">
            <a:solidFill>
              <a:schemeClr val="accent2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IE" sz="2200" dirty="0">
                <a:latin typeface="Aptos" panose="020B0004020202020204" pitchFamily="34" charset="0"/>
              </a:rPr>
              <a:t>Don't need to think about every single movement</a:t>
            </a:r>
          </a:p>
          <a:p>
            <a:pPr marL="228600" indent="-2286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IE" sz="2200" dirty="0">
                <a:latin typeface="Aptos" panose="020B0004020202020204" pitchFamily="34" charset="0"/>
              </a:rPr>
              <a:t>Developing a "feel" for the correct movement</a:t>
            </a:r>
          </a:p>
          <a:p>
            <a:pPr marL="228600" indent="-2286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IE" sz="2200" dirty="0">
                <a:latin typeface="Aptos" panose="020B0004020202020204" pitchFamily="34" charset="0"/>
              </a:rPr>
              <a:t>Can start thinking about tactics</a:t>
            </a:r>
          </a:p>
          <a:p>
            <a:pPr marL="228600" indent="-2286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IE" sz="2200" dirty="0">
                <a:latin typeface="Aptos" panose="020B0004020202020204" pitchFamily="34" charset="0"/>
              </a:rPr>
              <a:t>Can identify some of their own errors</a:t>
            </a:r>
          </a:p>
          <a:p>
            <a:pPr marL="228600" indent="-2286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IE" sz="2200" dirty="0">
                <a:latin typeface="Aptos" panose="020B0004020202020204" pitchFamily="34" charset="0"/>
              </a:rPr>
              <a:t>Better body awareness</a:t>
            </a:r>
          </a:p>
          <a:p>
            <a:pPr algn="l"/>
            <a:endParaRPr lang="en-IE" sz="2400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593F785D-F6D3-0796-9707-A9A219581DB3}"/>
              </a:ext>
            </a:extLst>
          </p:cNvPr>
          <p:cNvSpPr txBox="1">
            <a:spLocks/>
          </p:cNvSpPr>
          <p:nvPr/>
        </p:nvSpPr>
        <p:spPr>
          <a:xfrm>
            <a:off x="1060333" y="1607555"/>
            <a:ext cx="4865306" cy="463872"/>
          </a:xfrm>
          <a:prstGeom prst="rect">
            <a:avLst/>
          </a:prstGeom>
          <a:solidFill>
            <a:schemeClr val="accent2"/>
          </a:solidFill>
          <a:ln w="19050">
            <a:solidFill>
              <a:srgbClr val="001C41"/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IE" sz="2000" b="1" dirty="0">
                <a:solidFill>
                  <a:schemeClr val="bg1"/>
                </a:solidFill>
              </a:rPr>
              <a:t>Movement Characteristics</a:t>
            </a:r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0E6B994D-776A-7E55-0523-CE98499BF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83" y="312573"/>
            <a:ext cx="9304592" cy="816140"/>
          </a:xfrm>
        </p:spPr>
        <p:txBody>
          <a:bodyPr/>
          <a:lstStyle/>
          <a:p>
            <a:r>
              <a:rPr lang="en-IE" dirty="0">
                <a:latin typeface="+mn-lt"/>
              </a:rPr>
              <a:t>Stages of Skill Learning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CE9B3F51-5FC7-1AE1-CFD9-96720DDE8ECD}"/>
              </a:ext>
            </a:extLst>
          </p:cNvPr>
          <p:cNvSpPr txBox="1">
            <a:spLocks/>
          </p:cNvSpPr>
          <p:nvPr/>
        </p:nvSpPr>
        <p:spPr>
          <a:xfrm>
            <a:off x="1080336" y="968425"/>
            <a:ext cx="10031328" cy="463872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IE" sz="2400" b="1" dirty="0">
                <a:solidFill>
                  <a:schemeClr val="bg1"/>
                </a:solidFill>
              </a:rPr>
              <a:t>Stage 2: The Associative Stage (Intermediate)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2FCA53-087A-A81E-5454-E23C97C4833E}"/>
              </a:ext>
            </a:extLst>
          </p:cNvPr>
          <p:cNvSpPr txBox="1"/>
          <p:nvPr/>
        </p:nvSpPr>
        <p:spPr>
          <a:xfrm>
            <a:off x="1050604" y="4995153"/>
            <a:ext cx="5045396" cy="1826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None/>
            </a:pPr>
            <a:r>
              <a:rPr lang="en-IE" sz="2000" b="1" dirty="0"/>
              <a:t>What Intermediates need: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Mix of positive and constructive feedback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Video analysis</a:t>
            </a:r>
          </a:p>
          <a:p>
            <a:pPr>
              <a:spcBef>
                <a:spcPts val="1000"/>
              </a:spcBef>
              <a:buNone/>
            </a:pPr>
            <a:endParaRPr lang="en-IE" b="1" dirty="0"/>
          </a:p>
          <a:p>
            <a:pPr>
              <a:spcBef>
                <a:spcPts val="1000"/>
              </a:spcBef>
              <a:buNone/>
            </a:pPr>
            <a:endParaRPr lang="en-IE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2EB4A2-223B-52A4-5262-A2353335BB3C}"/>
              </a:ext>
            </a:extLst>
          </p:cNvPr>
          <p:cNvSpPr txBox="1"/>
          <p:nvPr/>
        </p:nvSpPr>
        <p:spPr>
          <a:xfrm>
            <a:off x="6173838" y="4990289"/>
            <a:ext cx="4526587" cy="1390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None/>
            </a:pPr>
            <a:endParaRPr lang="en-IE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Variety in practice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Focus on specific technical details</a:t>
            </a:r>
          </a:p>
          <a:p>
            <a:pPr>
              <a:spcBef>
                <a:spcPts val="1000"/>
              </a:spcBef>
              <a:buNone/>
            </a:pPr>
            <a:endParaRPr lang="en-IE" b="1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562DDEEF-5115-1BFB-EBB5-1E9B0D325878}"/>
              </a:ext>
            </a:extLst>
          </p:cNvPr>
          <p:cNvSpPr txBox="1">
            <a:spLocks/>
          </p:cNvSpPr>
          <p:nvPr/>
        </p:nvSpPr>
        <p:spPr>
          <a:xfrm>
            <a:off x="6266361" y="1607554"/>
            <a:ext cx="4865306" cy="463872"/>
          </a:xfrm>
          <a:prstGeom prst="rect">
            <a:avLst/>
          </a:prstGeom>
          <a:solidFill>
            <a:schemeClr val="accent2"/>
          </a:solidFill>
          <a:ln w="19050">
            <a:solidFill>
              <a:srgbClr val="001C41"/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IE" sz="2000" b="1" dirty="0">
                <a:solidFill>
                  <a:schemeClr val="bg1"/>
                </a:solidFill>
              </a:rPr>
              <a:t>Mental Characteristics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AC4C323D-CC14-CBB0-3DBD-582B6017CF2E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p.9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1116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50C1B-F7AE-1A4C-4DC0-36758FF26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EB0A5A03-44A3-959E-9258-9DEA567306DC}"/>
              </a:ext>
            </a:extLst>
          </p:cNvPr>
          <p:cNvSpPr txBox="1">
            <a:spLocks/>
          </p:cNvSpPr>
          <p:nvPr/>
        </p:nvSpPr>
        <p:spPr>
          <a:xfrm>
            <a:off x="1060334" y="2071427"/>
            <a:ext cx="4865306" cy="2918862"/>
          </a:xfrm>
          <a:prstGeom prst="rect">
            <a:avLst/>
          </a:prstGeom>
          <a:ln w="19050">
            <a:solidFill>
              <a:srgbClr val="C00000"/>
            </a:solidFill>
          </a:ln>
        </p:spPr>
        <p:txBody>
          <a:bodyPr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IE" sz="6200" dirty="0">
                <a:latin typeface="+mn-lt"/>
              </a:rPr>
              <a:t>Smoother, coordinated, flowing movements</a:t>
            </a:r>
          </a:p>
          <a:p>
            <a:r>
              <a:rPr lang="en-IE" sz="6200" dirty="0">
                <a:latin typeface="+mn-lt"/>
              </a:rPr>
              <a:t>Highly efficient (no wasted energy)</a:t>
            </a:r>
          </a:p>
          <a:p>
            <a:r>
              <a:rPr lang="en-IE" sz="6200" dirty="0">
                <a:latin typeface="+mn-lt"/>
              </a:rPr>
              <a:t>Extremely consistent performance</a:t>
            </a:r>
          </a:p>
          <a:p>
            <a:r>
              <a:rPr lang="en-IE" sz="6200" dirty="0">
                <a:latin typeface="+mn-lt"/>
              </a:rPr>
              <a:t>Very high success rate</a:t>
            </a:r>
          </a:p>
          <a:p>
            <a:r>
              <a:rPr lang="en-IE" sz="6200" dirty="0">
                <a:latin typeface="+mn-lt"/>
              </a:rPr>
              <a:t>Can perform at high speed</a:t>
            </a:r>
          </a:p>
          <a:p>
            <a:r>
              <a:rPr lang="en-IE" sz="6200" dirty="0">
                <a:latin typeface="+mn-lt"/>
              </a:rPr>
              <a:t>Movements look effortless</a:t>
            </a:r>
          </a:p>
          <a:p>
            <a:endParaRPr lang="en-IE" sz="6600" dirty="0"/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endParaRPr lang="en-IE" sz="2200" dirty="0">
              <a:latin typeface="+mn-lt"/>
            </a:endParaRP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A3BBCC66-0A71-A237-8926-A7F733C59308}"/>
              </a:ext>
            </a:extLst>
          </p:cNvPr>
          <p:cNvSpPr txBox="1">
            <a:spLocks/>
          </p:cNvSpPr>
          <p:nvPr/>
        </p:nvSpPr>
        <p:spPr>
          <a:xfrm>
            <a:off x="6266361" y="2071426"/>
            <a:ext cx="4865306" cy="2918863"/>
          </a:xfrm>
          <a:prstGeom prst="rect">
            <a:avLst/>
          </a:prstGeom>
          <a:ln w="19050">
            <a:solidFill>
              <a:srgbClr val="C00000"/>
            </a:solidFill>
          </a:ln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2400" dirty="0">
                <a:latin typeface="Aptos" panose="020B0004020202020204" pitchFamily="34" charset="0"/>
              </a:rPr>
              <a:t>Perform movements automatically without conscious thought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2400" dirty="0">
                <a:latin typeface="Aptos" panose="020B0004020202020204" pitchFamily="34" charset="0"/>
              </a:rPr>
              <a:t>Can focus fully on tactics and opponents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2400" dirty="0">
                <a:latin typeface="Aptos" panose="020B0004020202020204" pitchFamily="34" charset="0"/>
              </a:rPr>
              <a:t>Excellent body awareness (kinaesthetic awareness)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2400" dirty="0">
                <a:latin typeface="Aptos" panose="020B0004020202020204" pitchFamily="34" charset="0"/>
              </a:rPr>
              <a:t>Can detect their own errors immediately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E" sz="2400" dirty="0">
                <a:latin typeface="Aptos" panose="020B0004020202020204" pitchFamily="34" charset="0"/>
              </a:rPr>
              <a:t>Can self-correct during performance</a:t>
            </a:r>
          </a:p>
          <a:p>
            <a:pPr algn="l"/>
            <a:endParaRPr lang="en-IE" sz="2400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FDF1B73C-E143-90A9-5FCB-71529186B419}"/>
              </a:ext>
            </a:extLst>
          </p:cNvPr>
          <p:cNvSpPr txBox="1">
            <a:spLocks/>
          </p:cNvSpPr>
          <p:nvPr/>
        </p:nvSpPr>
        <p:spPr>
          <a:xfrm>
            <a:off x="1060333" y="1607555"/>
            <a:ext cx="4865306" cy="463872"/>
          </a:xfrm>
          <a:prstGeom prst="rect">
            <a:avLst/>
          </a:prstGeom>
          <a:solidFill>
            <a:srgbClr val="C00000"/>
          </a:solidFill>
          <a:ln w="19050">
            <a:solidFill>
              <a:srgbClr val="001C41"/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IE" sz="2000" b="1" dirty="0">
                <a:solidFill>
                  <a:schemeClr val="bg1"/>
                </a:solidFill>
              </a:rPr>
              <a:t>Movement Characteristics</a:t>
            </a:r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61985E88-5075-8D6E-64EF-6072ED54A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83" y="312573"/>
            <a:ext cx="9304592" cy="816140"/>
          </a:xfrm>
        </p:spPr>
        <p:txBody>
          <a:bodyPr/>
          <a:lstStyle/>
          <a:p>
            <a:r>
              <a:rPr lang="en-IE" dirty="0">
                <a:latin typeface="+mn-lt"/>
              </a:rPr>
              <a:t>Stages of Skill Learning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2F533FC0-73CF-8B54-B245-8EC76E0339AF}"/>
              </a:ext>
            </a:extLst>
          </p:cNvPr>
          <p:cNvSpPr txBox="1">
            <a:spLocks/>
          </p:cNvSpPr>
          <p:nvPr/>
        </p:nvSpPr>
        <p:spPr>
          <a:xfrm>
            <a:off x="1080336" y="968425"/>
            <a:ext cx="10031328" cy="463872"/>
          </a:xfrm>
          <a:prstGeom prst="rect">
            <a:avLst/>
          </a:prstGeom>
          <a:solidFill>
            <a:srgbClr val="C00000"/>
          </a:solidFill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IE" sz="2400" b="1" dirty="0">
                <a:solidFill>
                  <a:schemeClr val="bg1"/>
                </a:solidFill>
              </a:rPr>
              <a:t>Stage 3: The Autonomous Stage (Advanced)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E0A405-11F5-E3DB-BA2B-6194AB1D8B08}"/>
              </a:ext>
            </a:extLst>
          </p:cNvPr>
          <p:cNvSpPr txBox="1"/>
          <p:nvPr/>
        </p:nvSpPr>
        <p:spPr>
          <a:xfrm>
            <a:off x="1789906" y="5121586"/>
            <a:ext cx="504539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spcAft>
                <a:spcPts val="1200"/>
              </a:spcAft>
              <a:buNone/>
            </a:pPr>
            <a:r>
              <a:rPr lang="en-IE" sz="2000" b="1" dirty="0"/>
              <a:t>What Advanced Performers need: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Detailed technical feedback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Video and data analysis</a:t>
            </a:r>
            <a:endParaRPr lang="en-IE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A2E297-38F5-B238-51EF-CB7F0F7C6A49}"/>
              </a:ext>
            </a:extLst>
          </p:cNvPr>
          <p:cNvSpPr txBox="1"/>
          <p:nvPr/>
        </p:nvSpPr>
        <p:spPr>
          <a:xfrm>
            <a:off x="5648544" y="5330700"/>
            <a:ext cx="4526587" cy="1390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None/>
            </a:pPr>
            <a:endParaRPr lang="en-IE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Mental skills training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Pressure practice</a:t>
            </a:r>
          </a:p>
          <a:p>
            <a:pPr>
              <a:spcBef>
                <a:spcPts val="1000"/>
              </a:spcBef>
              <a:buNone/>
            </a:pPr>
            <a:endParaRPr lang="en-IE" b="1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584B675B-A148-759D-447F-31D9B6BD0DBC}"/>
              </a:ext>
            </a:extLst>
          </p:cNvPr>
          <p:cNvSpPr txBox="1">
            <a:spLocks/>
          </p:cNvSpPr>
          <p:nvPr/>
        </p:nvSpPr>
        <p:spPr>
          <a:xfrm>
            <a:off x="6266361" y="1607554"/>
            <a:ext cx="4865306" cy="463872"/>
          </a:xfrm>
          <a:prstGeom prst="rect">
            <a:avLst/>
          </a:prstGeom>
          <a:solidFill>
            <a:srgbClr val="C00000"/>
          </a:solidFill>
          <a:ln w="19050">
            <a:solidFill>
              <a:srgbClr val="001C41"/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IE" sz="2000" b="1" dirty="0">
                <a:solidFill>
                  <a:schemeClr val="bg1"/>
                </a:solidFill>
              </a:rPr>
              <a:t>Mental Characteristics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81DAEDDA-FE5B-497F-4027-4D93634C988B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p.10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41291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CF22C-9C2B-933E-64EF-BAC5A0AE7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B8E4DBF-B749-88AF-24E3-3D10B0E12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sz="4400" dirty="0">
                <a:solidFill>
                  <a:srgbClr val="7030A0"/>
                </a:solidFill>
                <a:latin typeface="+mn-lt"/>
              </a:rPr>
              <a:t>Type of Skill</a:t>
            </a:r>
            <a:br>
              <a:rPr lang="en-IE" sz="4400" dirty="0">
                <a:solidFill>
                  <a:srgbClr val="7030A0"/>
                </a:solidFill>
                <a:latin typeface="Times"/>
              </a:rPr>
            </a:br>
            <a:endParaRPr lang="en-IE" sz="4400" dirty="0">
              <a:solidFill>
                <a:srgbClr val="7030A0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6C3F4A7-2C36-05D1-7D61-792BA154F9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284840" y="351263"/>
            <a:ext cx="877127" cy="676969"/>
          </a:xfrm>
        </p:spPr>
        <p:txBody>
          <a:bodyPr>
            <a:normAutofit/>
          </a:bodyPr>
          <a:lstStyle/>
          <a:p>
            <a:r>
              <a:rPr lang="en-US" sz="2400" b="1" i="1" dirty="0"/>
              <a:t>p.10</a:t>
            </a:r>
            <a:endParaRPr lang="en-IE" sz="2400" b="1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B72C6-4183-8C44-0DBA-843AE5F89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endParaRPr lang="en-IE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D27888-A5DF-95D4-D591-A36588978BAE}"/>
              </a:ext>
            </a:extLst>
          </p:cNvPr>
          <p:cNvSpPr txBox="1"/>
          <p:nvPr/>
        </p:nvSpPr>
        <p:spPr>
          <a:xfrm>
            <a:off x="3048811" y="6222261"/>
            <a:ext cx="6094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dirty="0">
                <a:hlinkClick r:id="rId3"/>
              </a:rPr>
              <a:t>https://www.youtube.com/watch?v=XmGPjIHJfps</a:t>
            </a:r>
            <a:endParaRPr lang="en-IE" dirty="0"/>
          </a:p>
          <a:p>
            <a:endParaRPr lang="en-IE" dirty="0"/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829461BF-C884-0E39-37D6-B8D49800EE1F}"/>
              </a:ext>
            </a:extLst>
          </p:cNvPr>
          <p:cNvSpPr txBox="1">
            <a:spLocks/>
          </p:cNvSpPr>
          <p:nvPr/>
        </p:nvSpPr>
        <p:spPr>
          <a:xfrm>
            <a:off x="903193" y="1112797"/>
            <a:ext cx="10074328" cy="7040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7901E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IE" sz="2000" b="1" dirty="0">
                <a:solidFill>
                  <a:srgbClr val="7030A0"/>
                </a:solidFill>
              </a:rPr>
              <a:t>Watch the video to see how 3D Motion Capture Analysis supports the training of </a:t>
            </a:r>
          </a:p>
          <a:p>
            <a:pPr>
              <a:buNone/>
            </a:pPr>
            <a:r>
              <a:rPr lang="en-IE" sz="2000" b="1" dirty="0" err="1">
                <a:solidFill>
                  <a:srgbClr val="7030A0"/>
                </a:solidFill>
              </a:rPr>
              <a:t>Nebraksa</a:t>
            </a:r>
            <a:r>
              <a:rPr lang="en-IE" sz="2000" b="1" dirty="0">
                <a:solidFill>
                  <a:srgbClr val="7030A0"/>
                </a:solidFill>
              </a:rPr>
              <a:t> and field athletes.</a:t>
            </a:r>
          </a:p>
          <a:p>
            <a:endParaRPr lang="en-IE" dirty="0"/>
          </a:p>
        </p:txBody>
      </p: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9CD6ED91-FC19-2A50-2FBD-CEBD4C0796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816780" y="2002896"/>
            <a:ext cx="7326409" cy="40534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09600" sx="104000" sy="104000" algn="ctr" rotWithShape="0">
              <a:schemeClr val="accent5">
                <a:alpha val="22000"/>
              </a:schemeClr>
            </a:outerShdw>
          </a:effectLst>
        </p:spPr>
      </p:pic>
      <p:pic>
        <p:nvPicPr>
          <p:cNvPr id="2" name="Picture 2" descr="Youtube Icon 16X16 #414314 - Free Icons Library">
            <a:extLst>
              <a:ext uri="{FF2B5EF4-FFF2-40B4-BE49-F238E27FC236}">
                <a16:creationId xmlns:a16="http://schemas.microsoft.com/office/drawing/2014/main" id="{3CEBB1BB-9F9F-35C9-3B5D-3EF0A9FC7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55941" y="222141"/>
            <a:ext cx="724691" cy="72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368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EACD180-05A5-A8ED-64BA-B061013DD7F3}"/>
              </a:ext>
            </a:extLst>
          </p:cNvPr>
          <p:cNvSpPr txBox="1"/>
          <p:nvPr/>
        </p:nvSpPr>
        <p:spPr>
          <a:xfrm>
            <a:off x="1121111" y="811543"/>
            <a:ext cx="7079305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800" b="1" dirty="0"/>
              <a:t>In this chapter you will learn about:</a:t>
            </a:r>
            <a:endParaRPr lang="en-IE" sz="2800" dirty="0"/>
          </a:p>
          <a:p>
            <a:endParaRPr lang="en-IE" sz="2000" b="1" dirty="0"/>
          </a:p>
          <a:p>
            <a:r>
              <a:rPr lang="en-IE" sz="2000" b="1" dirty="0"/>
              <a:t>Skill and 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Understanding the difference between skill and 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Nature versus nurture in sport</a:t>
            </a:r>
          </a:p>
          <a:p>
            <a:br>
              <a:rPr lang="en-IE" sz="2000" dirty="0"/>
            </a:br>
            <a:endParaRPr lang="en-IE" sz="2000" dirty="0"/>
          </a:p>
          <a:p>
            <a:r>
              <a:rPr lang="en-IE" sz="2000" b="1" dirty="0"/>
              <a:t>Stages of Skill Learning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Cognitive, associative, and autonomous stages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Characteristics of each stage</a:t>
            </a:r>
          </a:p>
          <a:p>
            <a:br>
              <a:rPr lang="en-IE" sz="2000" dirty="0"/>
            </a:br>
            <a:endParaRPr lang="en-IE" sz="2000" dirty="0"/>
          </a:p>
          <a:p>
            <a:r>
              <a:rPr lang="en-IE" sz="2000" b="1" dirty="0"/>
              <a:t>Factors Influencing Skill Learning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Types of feedback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Practice types and methods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96163113-107E-9715-47BF-58B8DEEF92F2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p.2</a:t>
            </a:r>
          </a:p>
          <a:p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D1322E-AA25-3F37-441F-B8DFDDE08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3682" y="1518431"/>
            <a:ext cx="1116697" cy="6997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101DEB-7FC1-3136-1E3C-4EC9F4D0B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3682" y="3171824"/>
            <a:ext cx="1116697" cy="6926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5D5D11-5478-DC41-2149-1B1C7CB22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682" y="4684808"/>
            <a:ext cx="1116697" cy="67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0045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F3039-0CF2-F471-5145-98702F44D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EE55A164-9A27-D9DD-79F2-20372ED4E1CF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p.10</a:t>
            </a:r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114DD9-9640-AE99-5233-36374389F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197" y="1583597"/>
            <a:ext cx="10452794" cy="369080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2920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FA75E-B139-A6D1-6BF1-FE835AFAE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D6507D3-6820-0AD4-326C-618C59058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772" y="1043108"/>
            <a:ext cx="9661044" cy="816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E" sz="2000" b="1" dirty="0"/>
              <a:t>Two Main Factors: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17323D6-D59C-B95B-9FB4-787809200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latin typeface="+mn-lt"/>
              </a:rPr>
              <a:t>Factors Influencing Skill Learning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12835FEB-832A-EF14-473B-5767A6797B56}"/>
              </a:ext>
            </a:extLst>
          </p:cNvPr>
          <p:cNvSpPr txBox="1">
            <a:spLocks/>
          </p:cNvSpPr>
          <p:nvPr/>
        </p:nvSpPr>
        <p:spPr>
          <a:xfrm>
            <a:off x="651773" y="2158974"/>
            <a:ext cx="4865306" cy="2607578"/>
          </a:xfrm>
          <a:prstGeom prst="rect">
            <a:avLst/>
          </a:prstGeom>
          <a:ln w="19050">
            <a:solidFill>
              <a:srgbClr val="001C41"/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IE" sz="2200" dirty="0">
                <a:latin typeface="Aptos" panose="020B0004020202020204" pitchFamily="34" charset="0"/>
              </a:rPr>
              <a:t>Information an athlete receives about their performance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IE" sz="2200" dirty="0">
                <a:latin typeface="Aptos" panose="020B0004020202020204" pitchFamily="34" charset="0"/>
              </a:rPr>
              <a:t>Helps identify mistakes and improve technique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IE" sz="2200" dirty="0">
                <a:latin typeface="Aptos" panose="020B0004020202020204" pitchFamily="34" charset="0"/>
              </a:rPr>
              <a:t>Can be intrinsic (from within) or extrinsic (from external sources)</a:t>
            </a:r>
          </a:p>
          <a:p>
            <a:endParaRPr lang="en-IE" sz="4200" dirty="0">
              <a:latin typeface="Aptos" panose="020B000402020202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endParaRPr lang="en-IE" sz="2200" dirty="0">
              <a:latin typeface="+mn-lt"/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D3299F0A-5223-96A7-27F2-7F95485DBDDB}"/>
              </a:ext>
            </a:extLst>
          </p:cNvPr>
          <p:cNvSpPr txBox="1">
            <a:spLocks/>
          </p:cNvSpPr>
          <p:nvPr/>
        </p:nvSpPr>
        <p:spPr>
          <a:xfrm>
            <a:off x="651772" y="1695101"/>
            <a:ext cx="4865306" cy="463872"/>
          </a:xfrm>
          <a:prstGeom prst="rect">
            <a:avLst/>
          </a:prstGeom>
          <a:solidFill>
            <a:srgbClr val="001C41"/>
          </a:solidFill>
          <a:ln w="19050">
            <a:solidFill>
              <a:srgbClr val="001C41"/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IE" sz="2000" b="1" dirty="0">
                <a:solidFill>
                  <a:schemeClr val="bg1"/>
                </a:solidFill>
              </a:rPr>
              <a:t>Feedback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DBF8800F-A409-D7EC-D67B-2AB2A18D73A3}"/>
              </a:ext>
            </a:extLst>
          </p:cNvPr>
          <p:cNvSpPr txBox="1">
            <a:spLocks/>
          </p:cNvSpPr>
          <p:nvPr/>
        </p:nvSpPr>
        <p:spPr>
          <a:xfrm>
            <a:off x="6096001" y="2158973"/>
            <a:ext cx="4865306" cy="2607578"/>
          </a:xfrm>
          <a:prstGeom prst="rect">
            <a:avLst/>
          </a:prstGeom>
          <a:ln w="19050">
            <a:solidFill>
              <a:srgbClr val="001C41"/>
            </a:solidFill>
          </a:ln>
        </p:spPr>
        <p:txBody>
          <a:bodyPr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IE" sz="6000" dirty="0">
                <a:latin typeface="Aptos" panose="020B0004020202020204" pitchFamily="34" charset="0"/>
              </a:rPr>
              <a:t>How athletes develop and refine skills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IE" sz="6000" dirty="0">
              <a:latin typeface="Aptos" panose="020B00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IE" sz="6000" dirty="0">
                <a:latin typeface="Aptos" panose="020B0004020202020204" pitchFamily="34" charset="0"/>
              </a:rPr>
              <a:t>Different types suit different skills and learning stages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IE" sz="6000" dirty="0">
              <a:latin typeface="Aptos" panose="020B00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IE" sz="6000" dirty="0">
                <a:latin typeface="Aptos" panose="020B0004020202020204" pitchFamily="34" charset="0"/>
              </a:rPr>
              <a:t>Includes practice types and practice methods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</a:pPr>
            <a:endParaRPr lang="en-IE" sz="2200" dirty="0">
              <a:latin typeface="+mn-lt"/>
            </a:endParaRP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17947E50-9EAE-E4AB-96E8-E11E7D1BB44C}"/>
              </a:ext>
            </a:extLst>
          </p:cNvPr>
          <p:cNvSpPr txBox="1">
            <a:spLocks/>
          </p:cNvSpPr>
          <p:nvPr/>
        </p:nvSpPr>
        <p:spPr>
          <a:xfrm>
            <a:off x="6096000" y="1695101"/>
            <a:ext cx="4865306" cy="463872"/>
          </a:xfrm>
          <a:prstGeom prst="rect">
            <a:avLst/>
          </a:prstGeom>
          <a:solidFill>
            <a:srgbClr val="001C41"/>
          </a:solidFill>
          <a:ln w="19050">
            <a:solidFill>
              <a:srgbClr val="001C41"/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IE" sz="2000" b="1" dirty="0">
                <a:solidFill>
                  <a:schemeClr val="bg1"/>
                </a:solidFill>
              </a:rPr>
              <a:t>Practice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7E2F764-BD00-EAE2-1F00-44C3397FC68B}"/>
              </a:ext>
            </a:extLst>
          </p:cNvPr>
          <p:cNvSpPr/>
          <p:nvPr/>
        </p:nvSpPr>
        <p:spPr>
          <a:xfrm>
            <a:off x="825373" y="4998752"/>
            <a:ext cx="10341980" cy="816140"/>
          </a:xfrm>
          <a:prstGeom prst="roundRect">
            <a:avLst/>
          </a:prstGeom>
          <a:solidFill>
            <a:srgbClr val="E8C7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IE" sz="2000" b="1" dirty="0">
                <a:solidFill>
                  <a:schemeClr val="tx1"/>
                </a:solidFill>
              </a:rPr>
              <a:t>Key Principle:</a:t>
            </a:r>
            <a:r>
              <a:rPr lang="en-IE" sz="2000" dirty="0">
                <a:solidFill>
                  <a:schemeClr val="tx1"/>
                </a:solidFill>
              </a:rPr>
              <a:t> Match feedback type and practice method to the athlete's stage of learning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45B751F2-2F04-25B4-8624-696ABF06950A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p.11</a:t>
            </a:r>
          </a:p>
          <a:p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80652F-DA01-179B-CCC6-1F3BA1AC2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9702" y="267472"/>
            <a:ext cx="948570" cy="56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611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A640C-37A6-8090-FA38-41987837C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CA42F9-EB78-FF3E-B915-783B52425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271" y="984435"/>
            <a:ext cx="9417852" cy="435605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IE" sz="2000" dirty="0">
                <a:solidFill>
                  <a:srgbClr val="0F2537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Feedback is information an athlete receives about their 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IE" sz="2000" dirty="0">
                <a:solidFill>
                  <a:srgbClr val="0F2537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performance. It helps athletes understand what they’re 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IE" sz="2000" dirty="0">
                <a:solidFill>
                  <a:srgbClr val="0F2537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doing well and what needs improvement. </a:t>
            </a:r>
          </a:p>
          <a:p>
            <a:pPr>
              <a:buNone/>
            </a:pPr>
            <a:endParaRPr lang="en-IE" sz="2000" dirty="0">
              <a:solidFill>
                <a:srgbClr val="0F2537"/>
              </a:solidFill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r>
              <a:rPr lang="en-IE" sz="2000" dirty="0">
                <a:solidFill>
                  <a:srgbClr val="0F2537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Effective feedback helps athletes: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IE" sz="2000" dirty="0">
                <a:solidFill>
                  <a:srgbClr val="0F2537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Identify mistakes in their technique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IE" sz="2000" dirty="0">
                <a:solidFill>
                  <a:srgbClr val="0F2537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Understand what they're doing incorrectly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IE" sz="2000" dirty="0">
                <a:solidFill>
                  <a:srgbClr val="0F2537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 better movement patterns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IE" sz="2000" dirty="0">
                <a:solidFill>
                  <a:srgbClr val="0F2537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Recognize and reinforce good habits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en-IE" sz="2000" dirty="0">
                <a:solidFill>
                  <a:srgbClr val="0F2537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 confidence in their technique</a:t>
            </a:r>
            <a:endParaRPr lang="en-IE" sz="2000" dirty="0"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3CE91BA-ACDE-1917-6EFC-98F21B076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latin typeface="+mn-lt"/>
              </a:rPr>
              <a:t>Feedback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C48D71-A1BF-1692-65DE-EA9FDE981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9209" y="1117579"/>
            <a:ext cx="3668983" cy="408976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26FF4A80-6774-9EE0-8500-5877BCC50D02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p.11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456092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C3BCD-BE01-2466-C3B9-ACA5223A8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A8BB2F62-A6FF-7084-2483-54A80930AFD4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p.11</a:t>
            </a:r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4D1A4B-1AD2-4304-0075-89E4300BC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926" y="647903"/>
            <a:ext cx="8025761" cy="54401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97499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49361-92F4-28E1-4375-F5E52614E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449F20E-270C-6FCA-59EF-B6CA03331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56" y="225025"/>
            <a:ext cx="9266492" cy="816140"/>
          </a:xfrm>
        </p:spPr>
        <p:txBody>
          <a:bodyPr/>
          <a:lstStyle/>
          <a:p>
            <a:r>
              <a:rPr lang="en-IE" dirty="0"/>
              <a:t>Types of Feedback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DD5070-8B98-C53B-77C1-30BC8202BB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797" y="1041165"/>
            <a:ext cx="10555805" cy="4645262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375E2BFA-807F-F671-6A15-E5C41B6C62FC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p.12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19270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CF153-3AAF-0BAA-0902-82BF52402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7F3D5B-C720-D0B9-2F16-6689DD417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588" y="215924"/>
            <a:ext cx="7715476" cy="655894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82FDB54-D485-05B9-907D-DC299DDFAFF0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p.12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062511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12079C6-7B3D-9FD4-27DF-8C508F48A72E}"/>
              </a:ext>
            </a:extLst>
          </p:cNvPr>
          <p:cNvSpPr>
            <a:spLocks noGrp="1"/>
          </p:cNvSpPr>
          <p:nvPr>
            <p:ph type="pic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26D351C-18E8-FE7B-461F-678B84A60011}"/>
              </a:ext>
            </a:extLst>
          </p:cNvPr>
          <p:cNvSpPr>
            <a:spLocks noGrp="1"/>
          </p:cNvSpPr>
          <p:nvPr>
            <p:ph type="pic" idx="12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050228A-C371-B91C-1B20-21B6A578CBDC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IE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A0CD95B-1C99-C756-6F8E-9B9FF5AC0734}"/>
              </a:ext>
            </a:extLst>
          </p:cNvPr>
          <p:cNvGraphicFramePr>
            <a:graphicFrameLocks noGrp="1"/>
          </p:cNvGraphicFramePr>
          <p:nvPr/>
        </p:nvGraphicFramePr>
        <p:xfrm>
          <a:off x="240105" y="1129989"/>
          <a:ext cx="11698205" cy="4598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8153">
                  <a:extLst>
                    <a:ext uri="{9D8B030D-6E8A-4147-A177-3AD203B41FA5}">
                      <a16:colId xmlns:a16="http://schemas.microsoft.com/office/drawing/2014/main" val="3185967463"/>
                    </a:ext>
                  </a:extLst>
                </a:gridCol>
                <a:gridCol w="2450027">
                  <a:extLst>
                    <a:ext uri="{9D8B030D-6E8A-4147-A177-3AD203B41FA5}">
                      <a16:colId xmlns:a16="http://schemas.microsoft.com/office/drawing/2014/main" val="2494603311"/>
                    </a:ext>
                  </a:extLst>
                </a:gridCol>
                <a:gridCol w="3326860">
                  <a:extLst>
                    <a:ext uri="{9D8B030D-6E8A-4147-A177-3AD203B41FA5}">
                      <a16:colId xmlns:a16="http://schemas.microsoft.com/office/drawing/2014/main" val="1862455292"/>
                    </a:ext>
                  </a:extLst>
                </a:gridCol>
                <a:gridCol w="4173165">
                  <a:extLst>
                    <a:ext uri="{9D8B030D-6E8A-4147-A177-3AD203B41FA5}">
                      <a16:colId xmlns:a16="http://schemas.microsoft.com/office/drawing/2014/main" val="3540330988"/>
                    </a:ext>
                  </a:extLst>
                </a:gridCol>
              </a:tblGrid>
              <a:tr h="78584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E" sz="2000" b="1" cap="none" spc="0" dirty="0">
                          <a:solidFill>
                            <a:schemeClr val="bg1"/>
                          </a:solidFill>
                        </a:rPr>
                        <a:t>Practice Type</a:t>
                      </a:r>
                      <a:endParaRPr lang="en-IE" sz="2000" cap="none" spc="0" dirty="0">
                        <a:solidFill>
                          <a:schemeClr val="bg1"/>
                        </a:solidFill>
                      </a:endParaRPr>
                    </a:p>
                  </a:txBody>
                  <a:tcPr marL="126667" marR="77278" marT="97436" marB="9743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C4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E" sz="2000" b="1" cap="none" spc="0" dirty="0">
                          <a:solidFill>
                            <a:schemeClr val="bg1"/>
                          </a:solidFill>
                        </a:rPr>
                        <a:t>Definition</a:t>
                      </a:r>
                      <a:endParaRPr lang="en-IE" sz="2000" cap="none" spc="0" dirty="0">
                        <a:solidFill>
                          <a:schemeClr val="bg1"/>
                        </a:solidFill>
                      </a:endParaRPr>
                    </a:p>
                  </a:txBody>
                  <a:tcPr marL="126667" marR="77278" marT="97436" marB="9743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C4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E" sz="2000" b="1" cap="none" spc="0" dirty="0">
                          <a:solidFill>
                            <a:schemeClr val="bg1"/>
                          </a:solidFill>
                        </a:rPr>
                        <a:t>When to Use</a:t>
                      </a:r>
                      <a:endParaRPr lang="en-IE" sz="2000" cap="none" spc="0" dirty="0">
                        <a:solidFill>
                          <a:schemeClr val="bg1"/>
                        </a:solidFill>
                      </a:endParaRPr>
                    </a:p>
                  </a:txBody>
                  <a:tcPr marL="126667" marR="77278" marT="97436" marB="9743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C4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E" sz="2000" b="1" cap="none" spc="0" dirty="0">
                          <a:solidFill>
                            <a:schemeClr val="bg1"/>
                          </a:solidFill>
                        </a:rPr>
                        <a:t>Example</a:t>
                      </a:r>
                      <a:endParaRPr lang="en-IE" sz="2000" cap="none" spc="0" dirty="0">
                        <a:solidFill>
                          <a:schemeClr val="bg1"/>
                        </a:solidFill>
                      </a:endParaRPr>
                    </a:p>
                  </a:txBody>
                  <a:tcPr marL="126667" marR="77278" marT="97436" marB="9743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C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394045"/>
                  </a:ext>
                </a:extLst>
              </a:tr>
              <a:tr h="7565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500" b="1" cap="none" spc="0" dirty="0">
                          <a:solidFill>
                            <a:schemeClr val="tx1"/>
                          </a:solidFill>
                        </a:rPr>
                        <a:t>Fixed</a:t>
                      </a:r>
                      <a:endParaRPr lang="en-IE" sz="15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26667" marR="77278" marT="97436" marB="9743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500" cap="none" spc="0" dirty="0">
                          <a:solidFill>
                            <a:schemeClr val="tx1"/>
                          </a:solidFill>
                        </a:rPr>
                        <a:t>Same skill, same way, same environment</a:t>
                      </a:r>
                    </a:p>
                  </a:txBody>
                  <a:tcPr marL="126667" marR="77278" marT="97436" marB="9743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500" cap="none" spc="0" dirty="0">
                          <a:solidFill>
                            <a:schemeClr val="tx1"/>
                          </a:solidFill>
                        </a:rPr>
                        <a:t>Beginners, closed skills, muscle memory</a:t>
                      </a:r>
                    </a:p>
                  </a:txBody>
                  <a:tcPr marL="126667" marR="77278" marT="97436" marB="9743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500" cap="none" spc="0" dirty="0">
                          <a:solidFill>
                            <a:schemeClr val="tx1"/>
                          </a:solidFill>
                        </a:rPr>
                        <a:t>Basketball player shooting 100 free throws from exact same spot</a:t>
                      </a:r>
                    </a:p>
                  </a:txBody>
                  <a:tcPr marL="126667" marR="77278" marT="97436" marB="9743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906861"/>
                  </a:ext>
                </a:extLst>
              </a:tr>
              <a:tr h="6777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b="1" cap="none" spc="0" dirty="0">
                          <a:solidFill>
                            <a:schemeClr val="tx1"/>
                          </a:solidFill>
                        </a:rPr>
                        <a:t>Variable</a:t>
                      </a:r>
                      <a:endParaRPr lang="en-IE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cap="none" spc="0" dirty="0">
                          <a:solidFill>
                            <a:schemeClr val="tx1"/>
                          </a:solidFill>
                        </a:rPr>
                        <a:t>Same skill, changing conditions</a:t>
                      </a: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cap="none" spc="0" dirty="0">
                          <a:solidFill>
                            <a:schemeClr val="tx1"/>
                          </a:solidFill>
                        </a:rPr>
                        <a:t>Intermediate/advanced, open skills, competition prep</a:t>
                      </a: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cap="none" spc="0">
                          <a:solidFill>
                            <a:schemeClr val="tx1"/>
                          </a:solidFill>
                        </a:rPr>
                        <a:t>Soccer player practising penalties from different angles and distances</a:t>
                      </a: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693342"/>
                  </a:ext>
                </a:extLst>
              </a:tr>
              <a:tr h="8588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b="1" cap="none" spc="0" dirty="0">
                          <a:solidFill>
                            <a:schemeClr val="tx1"/>
                          </a:solidFill>
                        </a:rPr>
                        <a:t>Random</a:t>
                      </a:r>
                      <a:endParaRPr lang="en-IE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cap="none" spc="0" dirty="0">
                          <a:solidFill>
                            <a:schemeClr val="tx1"/>
                          </a:solidFill>
                        </a:rPr>
                        <a:t>Multiple different skills in unpredictable order</a:t>
                      </a: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cap="none" spc="0" dirty="0">
                          <a:solidFill>
                            <a:schemeClr val="tx1"/>
                          </a:solidFill>
                        </a:rPr>
                        <a:t>Advanced performers, competition prep, decision-making</a:t>
                      </a: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cap="none" spc="0" dirty="0">
                          <a:solidFill>
                            <a:schemeClr val="tx1"/>
                          </a:solidFill>
                        </a:rPr>
                        <a:t>Badminton player returning shuttles in different areas at random heights and speeds</a:t>
                      </a: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415209"/>
                  </a:ext>
                </a:extLst>
              </a:tr>
              <a:tr h="6777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b="1" cap="none" spc="0">
                          <a:solidFill>
                            <a:schemeClr val="tx1"/>
                          </a:solidFill>
                        </a:rPr>
                        <a:t>Massed</a:t>
                      </a:r>
                      <a:endParaRPr lang="en-IE" sz="16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cap="none" spc="0">
                          <a:solidFill>
                            <a:schemeClr val="tx1"/>
                          </a:solidFill>
                        </a:rPr>
                        <a:t>Continuous practice with little/no rest</a:t>
                      </a: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cap="none" spc="0">
                          <a:solidFill>
                            <a:schemeClr val="tx1"/>
                          </a:solidFill>
                        </a:rPr>
                        <a:t>Simple skills, time-limited, high repetition needed</a:t>
                      </a: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cap="none" spc="0" dirty="0">
                          <a:solidFill>
                            <a:schemeClr val="tx1"/>
                          </a:solidFill>
                        </a:rPr>
                        <a:t>50 consecutive jump shots in basketball with no break</a:t>
                      </a: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973439"/>
                  </a:ext>
                </a:extLst>
              </a:tr>
              <a:tr h="7905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b="1" cap="none" spc="0">
                          <a:solidFill>
                            <a:schemeClr val="tx1"/>
                          </a:solidFill>
                        </a:rPr>
                        <a:t>Distributed</a:t>
                      </a:r>
                      <a:endParaRPr lang="en-IE" sz="16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cap="none" spc="0">
                          <a:solidFill>
                            <a:schemeClr val="tx1"/>
                          </a:solidFill>
                        </a:rPr>
                        <a:t>Practice with rest periods between</a:t>
                      </a: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cap="none" spc="0">
                          <a:solidFill>
                            <a:schemeClr val="tx1"/>
                          </a:solidFill>
                        </a:rPr>
                        <a:t>Beginners, complex skills, physically demanding</a:t>
                      </a: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cap="none" spc="0" dirty="0">
                          <a:solidFill>
                            <a:schemeClr val="tx1"/>
                          </a:solidFill>
                        </a:rPr>
                        <a:t>10 free throws, rest 2 minutes to review video, repeat</a:t>
                      </a: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749308"/>
                  </a:ext>
                </a:extLst>
              </a:tr>
            </a:tbl>
          </a:graphicData>
        </a:graphic>
      </p:graphicFrame>
      <p:sp>
        <p:nvSpPr>
          <p:cNvPr id="9" name="Title 8">
            <a:extLst>
              <a:ext uri="{FF2B5EF4-FFF2-40B4-BE49-F238E27FC236}">
                <a16:creationId xmlns:a16="http://schemas.microsoft.com/office/drawing/2014/main" id="{B9776ADC-C4CB-7546-BE16-56E3D9CD5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56" y="225025"/>
            <a:ext cx="9266492" cy="816140"/>
          </a:xfrm>
        </p:spPr>
        <p:txBody>
          <a:bodyPr/>
          <a:lstStyle/>
          <a:p>
            <a:r>
              <a:rPr lang="en-IE" dirty="0"/>
              <a:t>Types of Practice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8C80F6A1-0AD0-4394-D601-96776686B7DF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228128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p.13-14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034935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B8570-9A80-CE0B-C539-ACD8D88F3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D3D17D1-9FA9-FE57-B522-B089805395C6}"/>
              </a:ext>
            </a:extLst>
          </p:cNvPr>
          <p:cNvGraphicFramePr>
            <a:graphicFrameLocks noGrp="1"/>
          </p:cNvGraphicFramePr>
          <p:nvPr/>
        </p:nvGraphicFramePr>
        <p:xfrm>
          <a:off x="315456" y="1129989"/>
          <a:ext cx="11629646" cy="29123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9384">
                  <a:extLst>
                    <a:ext uri="{9D8B030D-6E8A-4147-A177-3AD203B41FA5}">
                      <a16:colId xmlns:a16="http://schemas.microsoft.com/office/drawing/2014/main" val="3185967463"/>
                    </a:ext>
                  </a:extLst>
                </a:gridCol>
                <a:gridCol w="2707782">
                  <a:extLst>
                    <a:ext uri="{9D8B030D-6E8A-4147-A177-3AD203B41FA5}">
                      <a16:colId xmlns:a16="http://schemas.microsoft.com/office/drawing/2014/main" val="2494603311"/>
                    </a:ext>
                  </a:extLst>
                </a:gridCol>
                <a:gridCol w="3193772">
                  <a:extLst>
                    <a:ext uri="{9D8B030D-6E8A-4147-A177-3AD203B41FA5}">
                      <a16:colId xmlns:a16="http://schemas.microsoft.com/office/drawing/2014/main" val="1862455292"/>
                    </a:ext>
                  </a:extLst>
                </a:gridCol>
                <a:gridCol w="4148708">
                  <a:extLst>
                    <a:ext uri="{9D8B030D-6E8A-4147-A177-3AD203B41FA5}">
                      <a16:colId xmlns:a16="http://schemas.microsoft.com/office/drawing/2014/main" val="3540330988"/>
                    </a:ext>
                  </a:extLst>
                </a:gridCol>
              </a:tblGrid>
              <a:tr h="78584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E" sz="2000" b="1" cap="none" spc="0" dirty="0">
                          <a:solidFill>
                            <a:schemeClr val="bg1"/>
                          </a:solidFill>
                        </a:rPr>
                        <a:t>Practice Type</a:t>
                      </a:r>
                      <a:endParaRPr lang="en-IE" sz="2000" cap="none" spc="0" dirty="0">
                        <a:solidFill>
                          <a:schemeClr val="bg1"/>
                        </a:solidFill>
                      </a:endParaRPr>
                    </a:p>
                  </a:txBody>
                  <a:tcPr marL="126667" marR="77278" marT="97436" marB="9743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C4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E" sz="2000" b="1" cap="none" spc="0" dirty="0">
                          <a:solidFill>
                            <a:schemeClr val="bg1"/>
                          </a:solidFill>
                        </a:rPr>
                        <a:t>Definition</a:t>
                      </a:r>
                      <a:endParaRPr lang="en-IE" sz="2000" cap="none" spc="0" dirty="0">
                        <a:solidFill>
                          <a:schemeClr val="bg1"/>
                        </a:solidFill>
                      </a:endParaRPr>
                    </a:p>
                  </a:txBody>
                  <a:tcPr marL="126667" marR="77278" marT="97436" marB="9743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C4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E" sz="2000" b="1" cap="none" spc="0" dirty="0">
                          <a:solidFill>
                            <a:schemeClr val="bg1"/>
                          </a:solidFill>
                        </a:rPr>
                        <a:t>When to Use</a:t>
                      </a:r>
                      <a:endParaRPr lang="en-IE" sz="2000" cap="none" spc="0" dirty="0">
                        <a:solidFill>
                          <a:schemeClr val="bg1"/>
                        </a:solidFill>
                      </a:endParaRPr>
                    </a:p>
                  </a:txBody>
                  <a:tcPr marL="126667" marR="77278" marT="97436" marB="9743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C4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E" sz="2000" b="1" cap="none" spc="0" dirty="0">
                          <a:solidFill>
                            <a:schemeClr val="bg1"/>
                          </a:solidFill>
                        </a:rPr>
                        <a:t>Example</a:t>
                      </a:r>
                      <a:endParaRPr lang="en-IE" sz="2000" cap="none" spc="0" dirty="0">
                        <a:solidFill>
                          <a:schemeClr val="bg1"/>
                        </a:solidFill>
                      </a:endParaRPr>
                    </a:p>
                  </a:txBody>
                  <a:tcPr marL="126667" marR="77278" marT="97436" marB="9743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C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394045"/>
                  </a:ext>
                </a:extLst>
              </a:tr>
              <a:tr h="7565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500" b="1" cap="none" spc="0" dirty="0">
                          <a:solidFill>
                            <a:schemeClr val="tx1"/>
                          </a:solidFill>
                        </a:rPr>
                        <a:t>Whole Practice</a:t>
                      </a:r>
                      <a:endParaRPr lang="en-IE" sz="15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26667" marR="77278" marT="97436" marB="9743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dirty="0"/>
                        <a:t>Practise the </a:t>
                      </a:r>
                      <a:r>
                        <a:rPr lang="en-IE" sz="1600" b="1" dirty="0"/>
                        <a:t>entire skill</a:t>
                      </a:r>
                      <a:r>
                        <a:rPr lang="en-IE" sz="1600" dirty="0"/>
                        <a:t> from start to finish each time.</a:t>
                      </a:r>
                    </a:p>
                  </a:txBody>
                  <a:tcPr marL="126667" marR="77278" marT="97436" marB="9743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dirty="0"/>
                        <a:t>Best for associative/ autonomous performers practising continuous skills in a realistic game setting.</a:t>
                      </a:r>
                      <a:endParaRPr lang="en-IE" sz="15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26667" marR="77278" marT="97436" marB="9743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dirty="0"/>
                        <a:t>Performing a complete golf swing; swimming a full length using front crawl</a:t>
                      </a:r>
                      <a:endParaRPr lang="en-IE" sz="15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26667" marR="77278" marT="97436" marB="9743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906861"/>
                  </a:ext>
                </a:extLst>
              </a:tr>
              <a:tr h="6777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b="1" dirty="0"/>
                        <a:t>Part Practice</a:t>
                      </a:r>
                      <a:endParaRPr lang="en-IE" sz="1600" dirty="0"/>
                    </a:p>
                    <a:p>
                      <a:pPr>
                        <a:buNone/>
                      </a:pPr>
                      <a:endParaRPr lang="en-IE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b="0" dirty="0"/>
                        <a:t>Learning a skill by practising its parts separately, then combining them</a:t>
                      </a: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dirty="0"/>
                        <a:t>Beginners learning new skill; when one part of skill needs specific attention; complex skills with many components</a:t>
                      </a: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600" dirty="0"/>
                        <a:t>Learning triple jump by practising hop separately; practising individual tumbles in gymnastics routine; using float to focus on leg action of front crawl</a:t>
                      </a:r>
                    </a:p>
                  </a:txBody>
                  <a:tcPr marL="133953" marR="81723" marT="103041" marB="1030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693342"/>
                  </a:ext>
                </a:extLst>
              </a:tr>
            </a:tbl>
          </a:graphicData>
        </a:graphic>
      </p:graphicFrame>
      <p:sp>
        <p:nvSpPr>
          <p:cNvPr id="9" name="Title 8">
            <a:extLst>
              <a:ext uri="{FF2B5EF4-FFF2-40B4-BE49-F238E27FC236}">
                <a16:creationId xmlns:a16="http://schemas.microsoft.com/office/drawing/2014/main" id="{A66A7856-F1DD-4115-F46C-EB5CAE0E3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56" y="225025"/>
            <a:ext cx="9266492" cy="816140"/>
          </a:xfrm>
        </p:spPr>
        <p:txBody>
          <a:bodyPr/>
          <a:lstStyle/>
          <a:p>
            <a:r>
              <a:rPr lang="en-IE" dirty="0"/>
              <a:t>Types of Practice…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20CE816-E57D-70A0-443B-FD527051DFF2}"/>
              </a:ext>
            </a:extLst>
          </p:cNvPr>
          <p:cNvSpPr/>
          <p:nvPr/>
        </p:nvSpPr>
        <p:spPr>
          <a:xfrm>
            <a:off x="416811" y="4520516"/>
            <a:ext cx="10079334" cy="120749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E" sz="2000" dirty="0">
              <a:solidFill>
                <a:schemeClr val="tx1"/>
              </a:solidFill>
            </a:endParaRPr>
          </a:p>
          <a:p>
            <a:r>
              <a:rPr lang="en-IE" sz="2000" b="1" dirty="0">
                <a:solidFill>
                  <a:schemeClr val="tx1"/>
                </a:solidFill>
              </a:rPr>
              <a:t>Whole-part-whole approach to practice:</a:t>
            </a:r>
            <a:r>
              <a:rPr lang="en-IE" sz="2000" dirty="0">
                <a:solidFill>
                  <a:schemeClr val="tx1"/>
                </a:solidFill>
              </a:rPr>
              <a:t> Combines both approaches. </a:t>
            </a:r>
          </a:p>
          <a:p>
            <a:endParaRPr lang="en-IE" sz="2000" dirty="0">
              <a:solidFill>
                <a:schemeClr val="tx1"/>
              </a:solidFill>
            </a:endParaRPr>
          </a:p>
          <a:p>
            <a:r>
              <a:rPr lang="en-IE" sz="2000" i="1" dirty="0">
                <a:solidFill>
                  <a:schemeClr val="tx1"/>
                </a:solidFill>
              </a:rPr>
              <a:t>Example:</a:t>
            </a:r>
            <a:r>
              <a:rPr lang="en-IE" sz="2000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Attempt a full tennis serve and notice the ball toss is inconsistent. </a:t>
            </a:r>
          </a:p>
          <a:p>
            <a:r>
              <a:rPr lang="en-US" sz="2000" dirty="0">
                <a:solidFill>
                  <a:schemeClr val="tx1"/>
                </a:solidFill>
              </a:rPr>
              <a:t>Practice 50 ball tosses in isolation. Return to full serve with improved ball toss technique.</a:t>
            </a:r>
          </a:p>
          <a:p>
            <a:pPr>
              <a:buNone/>
            </a:pPr>
            <a:endParaRPr lang="en-IE" sz="2000" dirty="0">
              <a:solidFill>
                <a:schemeClr val="tx1"/>
              </a:solidFill>
            </a:endParaRP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68CD01E9-25AC-3BAD-9103-3911DC2515BD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p.16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646689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1F973-073D-78AF-8392-A8B4FCF5F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FA1B95E-7A58-BBEA-4964-A6783690C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271" y="984435"/>
            <a:ext cx="9417852" cy="4356050"/>
          </a:xfrm>
        </p:spPr>
        <p:txBody>
          <a:bodyPr>
            <a:noAutofit/>
          </a:bodyPr>
          <a:lstStyle/>
          <a:p>
            <a:pPr marL="342900" indent="-342900">
              <a:buFont typeface="Symbol" pitchFamily="2" charset="2"/>
              <a:buChar char=""/>
            </a:pPr>
            <a:r>
              <a:rPr lang="en-US" altLang="en-US" sz="2000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Conditioned games = practice games with modified rules</a:t>
            </a:r>
          </a:p>
          <a:p>
            <a:pPr marL="342900" indent="-342900">
              <a:buFont typeface="Symbol" pitchFamily="2" charset="2"/>
              <a:buChar char=""/>
            </a:pPr>
            <a:r>
              <a:rPr lang="en-US" altLang="en-US" sz="2000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Also called ‘modified games’ or ‘small-sided games’</a:t>
            </a:r>
          </a:p>
          <a:p>
            <a:pPr marL="342900" indent="-342900">
              <a:buFont typeface="Symbol" pitchFamily="2" charset="2"/>
              <a:buChar char=""/>
            </a:pPr>
            <a:r>
              <a:rPr lang="en-US" altLang="en-US" sz="2000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Rules are changed to focus on specific skills or tactics</a:t>
            </a:r>
          </a:p>
          <a:p>
            <a:pPr marL="342900" indent="-342900">
              <a:buFont typeface="Symbol" pitchFamily="2" charset="2"/>
              <a:buChar char=""/>
            </a:pPr>
            <a:r>
              <a:rPr lang="en-US" altLang="en-US" sz="2000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Special conditions force players to </a:t>
            </a:r>
            <a:r>
              <a:rPr lang="en-US" altLang="en-US" sz="2000" dirty="0" err="1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practise</a:t>
            </a:r>
            <a:r>
              <a:rPr lang="en-US" altLang="en-US" sz="2000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 target skills</a:t>
            </a:r>
          </a:p>
          <a:p>
            <a:pPr marL="342900" indent="-342900">
              <a:buFont typeface="Symbol" pitchFamily="2" charset="2"/>
              <a:buChar char=""/>
            </a:pPr>
            <a:r>
              <a:rPr lang="en-US" altLang="en-US" sz="2000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Can be used to apply variable, random, or whole practice</a:t>
            </a:r>
          </a:p>
          <a:p>
            <a:pPr marL="342900" lvl="0" indent="-342900">
              <a:buFont typeface="Symbol" pitchFamily="2" charset="2"/>
              <a:buChar char=""/>
            </a:pPr>
            <a:endParaRPr lang="en-IE" sz="2000" dirty="0"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E8F65FD-AC18-7F52-55F1-C0652DB7F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latin typeface="+mn-lt"/>
              </a:rPr>
              <a:t>Conditioned Games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2D726718-FD81-470E-8256-D858337725A7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p.17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700388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1BE9-BA24-B94E-8469-1CDDFA6B3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BA88C27-EC79-644A-2898-71E1877D1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latin typeface="+mn-lt"/>
              </a:rPr>
              <a:t>Conditioned Games…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3A629F-0B7D-5F08-ED53-83ECF6B1DCA7}"/>
              </a:ext>
            </a:extLst>
          </p:cNvPr>
          <p:cNvSpPr txBox="1"/>
          <p:nvPr/>
        </p:nvSpPr>
        <p:spPr>
          <a:xfrm>
            <a:off x="556175" y="1128713"/>
            <a:ext cx="7605332" cy="4387611"/>
          </a:xfrm>
          <a:prstGeom prst="rect">
            <a:avLst/>
          </a:prstGeom>
          <a:solidFill>
            <a:srgbClr val="E8C753"/>
          </a:solidFill>
          <a:effectLst>
            <a:outerShdw blurRad="50800" dist="50800" dir="5400000" algn="ctr" rotWithShape="0">
              <a:schemeClr val="bg2">
                <a:lumMod val="50000"/>
              </a:schemeClr>
            </a:outerShdw>
          </a:effectLst>
        </p:spPr>
        <p:txBody>
          <a:bodyPr wrap="square">
            <a:spAutoFit/>
          </a:bodyPr>
          <a:lstStyle/>
          <a:p>
            <a:r>
              <a:rPr lang="en-US" sz="2400" b="1" i="1" dirty="0"/>
              <a:t>Example</a:t>
            </a:r>
            <a:r>
              <a:rPr lang="en-US" sz="2400" b="1" dirty="0"/>
              <a:t>: Gaelic Football Kicking Game</a:t>
            </a:r>
          </a:p>
          <a:p>
            <a:endParaRPr lang="en-US" dirty="0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b="1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Setup</a:t>
            </a:r>
            <a:r>
              <a:rPr lang="en-US" sz="2000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: 5v5 in a 40m x 40m grid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b="1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Conditions</a:t>
            </a:r>
            <a:r>
              <a:rPr lang="en-US" sz="2000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: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Symbol" pitchFamily="2" charset="2"/>
              <a:buChar char=""/>
            </a:pPr>
            <a:r>
              <a:rPr lang="en-US" sz="2000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Five consecutive kick passes (over 10 meters) = 1 point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Symbol" pitchFamily="2" charset="2"/>
              <a:buChar char=""/>
            </a:pPr>
            <a:r>
              <a:rPr lang="en-US" sz="2000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No hand passes allowed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Symbol" pitchFamily="2" charset="2"/>
              <a:buChar char=""/>
            </a:pPr>
            <a:r>
              <a:rPr lang="en-US" sz="2000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Ball must be kicked within 3 seconds of catching it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Symbol" pitchFamily="2" charset="2"/>
              <a:buChar char=""/>
            </a:pPr>
            <a:r>
              <a:rPr lang="en-US" sz="2000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If ball hits ground, other team gets possession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2000" dirty="0">
              <a:solidFill>
                <a:srgbClr val="0F2537"/>
              </a:solidFill>
              <a:latin typeface="Aptos" panose="020B000402020202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b="1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Focus</a:t>
            </a:r>
            <a:r>
              <a:rPr lang="en-US" sz="2000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: Kick passing accuracy &amp; movement off the ball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b="1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Type</a:t>
            </a:r>
            <a:r>
              <a:rPr lang="en-US" sz="2000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of</a:t>
            </a:r>
            <a:r>
              <a:rPr lang="en-US" sz="2000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Practice</a:t>
            </a:r>
            <a:r>
              <a:rPr lang="en-US" sz="2000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included</a:t>
            </a:r>
            <a:r>
              <a:rPr lang="en-US" sz="2000" dirty="0">
                <a:solidFill>
                  <a:srgbClr val="0F2537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: random practice and whole practice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EABB081-72D2-4332-D0DD-0BA73ACB2C01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p.17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03162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EAE5D3B-E55E-C579-8732-194A3F3DDF92}"/>
              </a:ext>
            </a:extLst>
          </p:cNvPr>
          <p:cNvSpPr/>
          <p:nvPr/>
        </p:nvSpPr>
        <p:spPr>
          <a:xfrm>
            <a:off x="1058837" y="1031132"/>
            <a:ext cx="9826414" cy="81614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IE" sz="2000" b="1" dirty="0">
                <a:solidFill>
                  <a:schemeClr val="bg1"/>
                </a:solidFill>
              </a:rPr>
              <a:t>Definition: </a:t>
            </a:r>
            <a:r>
              <a:rPr lang="en-IE" sz="2000" dirty="0">
                <a:solidFill>
                  <a:schemeClr val="bg1"/>
                </a:solidFill>
              </a:rPr>
              <a:t>A skill is something you </a:t>
            </a:r>
            <a:r>
              <a:rPr lang="en-IE" sz="2000" b="1" dirty="0">
                <a:solidFill>
                  <a:schemeClr val="bg1"/>
                </a:solidFill>
              </a:rPr>
              <a:t>learn through practice</a:t>
            </a:r>
            <a:r>
              <a:rPr lang="en-IE" sz="2000" dirty="0">
                <a:solidFill>
                  <a:schemeClr val="bg1"/>
                </a:solidFill>
              </a:rPr>
              <a:t>. It's a movement or action that you get better at over time.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BD65510-C8AC-6890-223B-5890E0E5B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2197163"/>
            <a:ext cx="9583223" cy="391180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IE" sz="2200" b="1" dirty="0"/>
              <a:t>Key Points:</a:t>
            </a:r>
            <a:endParaRPr lang="en-IE" sz="2200" dirty="0"/>
          </a:p>
          <a:p>
            <a:pPr marL="285750" indent="-285750"/>
            <a:r>
              <a:rPr lang="en-IE" sz="2200" dirty="0"/>
              <a:t>Skills are </a:t>
            </a:r>
            <a:r>
              <a:rPr lang="en-IE" sz="2200" b="1" dirty="0"/>
              <a:t>learned </a:t>
            </a:r>
            <a:r>
              <a:rPr lang="en-IE" sz="2200" dirty="0"/>
              <a:t>- anyone can develop them</a:t>
            </a:r>
          </a:p>
          <a:p>
            <a:pPr marL="285750" indent="-285750"/>
            <a:r>
              <a:rPr lang="en-IE" sz="2200" dirty="0"/>
              <a:t>Improve with practice and coaching</a:t>
            </a:r>
          </a:p>
          <a:p>
            <a:pPr marL="285750" indent="-285750"/>
            <a:r>
              <a:rPr lang="en-IE" sz="2200" dirty="0"/>
              <a:t>Can be lost without practice</a:t>
            </a:r>
          </a:p>
          <a:p>
            <a:pPr>
              <a:buNone/>
            </a:pPr>
            <a:br>
              <a:rPr lang="en-IE" sz="2200" dirty="0"/>
            </a:br>
            <a:r>
              <a:rPr lang="en-IE" sz="2200" b="1" dirty="0"/>
              <a:t>Examples:</a:t>
            </a:r>
            <a:endParaRPr lang="en-IE" sz="2200" dirty="0"/>
          </a:p>
          <a:p>
            <a:pPr marL="285750" indent="-285750"/>
            <a:r>
              <a:rPr lang="en-IE" sz="2200" dirty="0"/>
              <a:t>Striking a sliotar in hurling/camogie</a:t>
            </a:r>
          </a:p>
          <a:p>
            <a:pPr marL="285750" indent="-285750"/>
            <a:r>
              <a:rPr lang="en-IE" sz="2200" dirty="0"/>
              <a:t>Taking a free kick in soccer</a:t>
            </a:r>
          </a:p>
          <a:p>
            <a:pPr marL="285750" indent="-285750"/>
            <a:r>
              <a:rPr lang="en-IE" sz="2200" dirty="0"/>
              <a:t>Serving in tennis</a:t>
            </a:r>
          </a:p>
          <a:p>
            <a:pPr marL="285750" indent="-285750"/>
            <a:r>
              <a:rPr lang="en-IE" sz="2200" dirty="0"/>
              <a:t>Dribbling in basketball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DA795FB-B96A-D6B2-D296-CE36BDB2D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rgbClr val="002060"/>
                </a:solidFill>
                <a:latin typeface="+mn-lt"/>
              </a:rPr>
              <a:t>What Are Skills?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4BD06A5-038E-FD3B-A841-106A95F47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8860" y="2464442"/>
            <a:ext cx="2743200" cy="30575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F54988A-52BF-63A0-29BF-FCCB77588344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p.3</a:t>
            </a:r>
          </a:p>
          <a:p>
            <a:endParaRPr lang="en-I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E78E8B-9D42-7DEA-252B-420948BC7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183" y="220260"/>
            <a:ext cx="935135" cy="58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6447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A656A54-E13F-1237-919D-93D6003F4B51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p.17</a:t>
            </a:r>
          </a:p>
          <a:p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8AEBB2-09FB-2AD4-A095-49EB3473F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065" y="142199"/>
            <a:ext cx="7886007" cy="657032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73278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ED127-8BC5-DD50-157E-20EF4DB59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9CD22DA7-0076-76CB-61E4-F951447D7FA0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p.18</a:t>
            </a:r>
          </a:p>
          <a:p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FCA93C-A5EB-675F-EA0F-028C47C22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158" y="850262"/>
            <a:ext cx="9469171" cy="8764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EA1F03-5B78-08C1-F621-C88DE60F6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960" y="1855799"/>
            <a:ext cx="9294514" cy="4345736"/>
          </a:xfrm>
          <a:prstGeom prst="rect">
            <a:avLst/>
          </a:prstGeom>
          <a:ln w="1905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4334108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0B1DC-52AE-22D1-B6F3-FEDF06156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7AA3D3B-BDA4-F1BC-5132-B07411BEC4A0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p.18</a:t>
            </a:r>
          </a:p>
          <a:p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8B8D1A-9832-3F8D-1FCC-B602DD4E8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158" y="850262"/>
            <a:ext cx="9469171" cy="8764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A4C41D-5C99-5A10-3A11-79FA57B39D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5158" y="1957213"/>
            <a:ext cx="9469171" cy="3530216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4484142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077E8-E71E-C301-63C0-CC8318442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1E823EE9-1C6F-3904-9F2B-F73782159A54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p.18</a:t>
            </a:r>
          </a:p>
          <a:p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DF8B69-1A03-16DA-ABC8-3B64A3EE5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158" y="850262"/>
            <a:ext cx="9469171" cy="8764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CD98C7-6AF3-7C61-1D8A-E5AD918CF5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5158" y="1957058"/>
            <a:ext cx="9469171" cy="3250757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407978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C78B458-110B-6204-7930-D245AB8EF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68" y="968610"/>
            <a:ext cx="8793526" cy="468842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IE" sz="2000" b="1" dirty="0"/>
              <a:t>1. Psychomotor Skills</a:t>
            </a:r>
            <a:endParaRPr lang="en-IE" sz="2000" dirty="0"/>
          </a:p>
          <a:p>
            <a:r>
              <a:rPr lang="en-IE" sz="2000" dirty="0"/>
              <a:t>Body movements done on purpose to achieve a goal</a:t>
            </a:r>
          </a:p>
          <a:p>
            <a:r>
              <a:rPr lang="en-IE" sz="2000" dirty="0"/>
              <a:t>Examples: kicking a ball, striking a sliotar, diving into a pool</a:t>
            </a:r>
          </a:p>
          <a:p>
            <a:pPr>
              <a:buNone/>
            </a:pPr>
            <a:endParaRPr lang="en-IE" sz="2000" b="1" dirty="0"/>
          </a:p>
          <a:p>
            <a:pPr>
              <a:buNone/>
            </a:pPr>
            <a:r>
              <a:rPr lang="en-IE" sz="2000" b="1" dirty="0"/>
              <a:t>2. Perceptual Skills</a:t>
            </a:r>
            <a:endParaRPr lang="en-IE" sz="2000" dirty="0"/>
          </a:p>
          <a:p>
            <a:r>
              <a:rPr lang="en-IE" sz="2000" dirty="0"/>
              <a:t>Reading the game using your senses</a:t>
            </a:r>
          </a:p>
          <a:p>
            <a:r>
              <a:rPr lang="en-IE" sz="2000" dirty="0"/>
              <a:t>Understanding what's happening and what might happen next</a:t>
            </a:r>
          </a:p>
          <a:p>
            <a:r>
              <a:rPr lang="en-IE" sz="2000" dirty="0"/>
              <a:t>Examples: watching opponent's body position, reading ball flight</a:t>
            </a:r>
          </a:p>
          <a:p>
            <a:pPr marL="0" indent="0">
              <a:buNone/>
            </a:pPr>
            <a:br>
              <a:rPr lang="en-IE" sz="2000" dirty="0"/>
            </a:br>
            <a:r>
              <a:rPr lang="en-IE" sz="2000" b="1" dirty="0"/>
              <a:t>3. Cognitive Skills</a:t>
            </a:r>
            <a:endParaRPr lang="en-IE" sz="2000" dirty="0"/>
          </a:p>
          <a:p>
            <a:r>
              <a:rPr lang="en-IE" sz="2000" dirty="0"/>
              <a:t>Problem-solving and decision-making during play</a:t>
            </a:r>
          </a:p>
          <a:p>
            <a:r>
              <a:rPr lang="en-IE" sz="2000" dirty="0"/>
              <a:t>"Game intelligence" or "tactical awareness"</a:t>
            </a:r>
          </a:p>
          <a:p>
            <a:r>
              <a:rPr lang="en-IE" sz="2000" dirty="0"/>
              <a:t>Examples: deciding to pass rather than shoot, forcing opponent onto weaker foot</a:t>
            </a:r>
          </a:p>
          <a:p>
            <a:endParaRPr lang="en-IE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D59E6E3-CF42-62D5-E567-3F72176CC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82" y="312573"/>
            <a:ext cx="9237917" cy="446184"/>
          </a:xfrm>
        </p:spPr>
        <p:txBody>
          <a:bodyPr>
            <a:noAutofit/>
          </a:bodyPr>
          <a:lstStyle/>
          <a:p>
            <a:r>
              <a:rPr lang="en-IE" dirty="0">
                <a:latin typeface="+mn-lt"/>
              </a:rPr>
              <a:t>Types of Skills</a:t>
            </a:r>
            <a:br>
              <a:rPr lang="en-IE" dirty="0">
                <a:latin typeface="Times"/>
              </a:rPr>
            </a:br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F76372-ECA9-CAE7-212C-5E3D3AEF5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0156" y="1338565"/>
            <a:ext cx="2309368" cy="306806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C7D27F8-C028-D208-2D09-AB551A6BE61B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p.3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95013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B937F-B442-6836-576E-4A91E6FEE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0C766D-19F7-C900-1B88-3373752212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7CCA9-7BDC-C34D-D5E2-22D1D7E2B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  <a:p>
            <a:endParaRPr lang="en-IE" dirty="0"/>
          </a:p>
          <a:p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B9B266-A1EA-F683-02A3-99384F192504}"/>
              </a:ext>
            </a:extLst>
          </p:cNvPr>
          <p:cNvSpPr txBox="1"/>
          <p:nvPr/>
        </p:nvSpPr>
        <p:spPr>
          <a:xfrm>
            <a:off x="7047887" y="5831371"/>
            <a:ext cx="6094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dirty="0">
                <a:hlinkClick r:id="rId3"/>
              </a:rPr>
              <a:t>https://www.youtube.com/shorts/2niejSI1zRU</a:t>
            </a:r>
            <a:endParaRPr lang="en-IE" dirty="0"/>
          </a:p>
          <a:p>
            <a:endParaRPr lang="en-IE" dirty="0"/>
          </a:p>
        </p:txBody>
      </p:sp>
      <p:pic>
        <p:nvPicPr>
          <p:cNvPr id="10" name="Picture 9">
            <a:hlinkClick r:id="rId3"/>
            <a:extLst>
              <a:ext uri="{FF2B5EF4-FFF2-40B4-BE49-F238E27FC236}">
                <a16:creationId xmlns:a16="http://schemas.microsoft.com/office/drawing/2014/main" id="{A34DFCAF-2030-C21A-F6B4-77330EF20C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7887" y="790227"/>
            <a:ext cx="2835356" cy="50583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FF0008AA-A57F-F549-7010-42AFFB22F0FC}"/>
              </a:ext>
            </a:extLst>
          </p:cNvPr>
          <p:cNvSpPr txBox="1">
            <a:spLocks/>
          </p:cNvSpPr>
          <p:nvPr/>
        </p:nvSpPr>
        <p:spPr>
          <a:xfrm>
            <a:off x="1058836" y="1128713"/>
            <a:ext cx="9563768" cy="4688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en-IE" sz="2000" dirty="0"/>
          </a:p>
          <a:p>
            <a:pPr>
              <a:buFont typeface="Arial" panose="020B0604020202020204" pitchFamily="34" charset="0"/>
              <a:buNone/>
            </a:pPr>
            <a:endParaRPr lang="en-IE" sz="2000" dirty="0"/>
          </a:p>
          <a:p>
            <a:pPr>
              <a:buFont typeface="Arial" panose="020B0604020202020204" pitchFamily="34" charset="0"/>
              <a:buNone/>
            </a:pPr>
            <a:endParaRPr lang="en-IE" sz="2000" b="1" dirty="0"/>
          </a:p>
          <a:p>
            <a:pPr>
              <a:buFont typeface="Arial" panose="020B0604020202020204" pitchFamily="34" charset="0"/>
              <a:buNone/>
            </a:pPr>
            <a:r>
              <a:rPr lang="en-IE" sz="2400" b="1" u="sng" dirty="0"/>
              <a:t>Watch this video of Lionel Messi</a:t>
            </a:r>
            <a:r>
              <a:rPr lang="en-IE" sz="2400" dirty="0"/>
              <a:t>. </a:t>
            </a:r>
          </a:p>
          <a:p>
            <a:pPr>
              <a:buFont typeface="Arial" panose="020B0604020202020204" pitchFamily="34" charset="0"/>
              <a:buNone/>
            </a:pPr>
            <a:r>
              <a:rPr lang="en-IE" sz="2400" dirty="0"/>
              <a:t>What types of skills do you observe?</a:t>
            </a:r>
          </a:p>
          <a:p>
            <a:endParaRPr lang="en-IE" dirty="0"/>
          </a:p>
        </p:txBody>
      </p:sp>
      <p:sp>
        <p:nvSpPr>
          <p:cNvPr id="15" name="Title 6">
            <a:extLst>
              <a:ext uri="{FF2B5EF4-FFF2-40B4-BE49-F238E27FC236}">
                <a16:creationId xmlns:a16="http://schemas.microsoft.com/office/drawing/2014/main" id="{B2F487D5-60D7-8F3B-C47E-C7F84CFDE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82" y="312573"/>
            <a:ext cx="9237917" cy="446184"/>
          </a:xfrm>
        </p:spPr>
        <p:txBody>
          <a:bodyPr>
            <a:noAutofit/>
          </a:bodyPr>
          <a:lstStyle/>
          <a:p>
            <a:r>
              <a:rPr lang="en-IE" dirty="0">
                <a:latin typeface="+mn-lt"/>
              </a:rPr>
              <a:t>Types of Skills</a:t>
            </a:r>
            <a:br>
              <a:rPr lang="en-IE" dirty="0">
                <a:latin typeface="Times"/>
              </a:rPr>
            </a:br>
            <a:endParaRPr lang="en-IE" dirty="0"/>
          </a:p>
        </p:txBody>
      </p:sp>
      <p:pic>
        <p:nvPicPr>
          <p:cNvPr id="2" name="Picture 2" descr="Youtube Icon 16X16 #414314 - Free Icons Library">
            <a:extLst>
              <a:ext uri="{FF2B5EF4-FFF2-40B4-BE49-F238E27FC236}">
                <a16:creationId xmlns:a16="http://schemas.microsoft.com/office/drawing/2014/main" id="{BA59628D-E257-3FBD-56E3-0684A4C0B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893" y="2323316"/>
            <a:ext cx="724691" cy="72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421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379B375-1F8B-7384-554D-F8B0A321A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dirty="0">
                <a:latin typeface="+mn-lt"/>
              </a:rPr>
              <a:t>What Is Ability? </a:t>
            </a:r>
            <a:br>
              <a:rPr lang="en-IE" dirty="0">
                <a:latin typeface="Times"/>
              </a:rPr>
            </a:br>
            <a:endParaRPr lang="en-I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8C2EE5-52F2-9C0E-12E3-7DAA73F22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5842" y="2062264"/>
            <a:ext cx="7248583" cy="42162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E" sz="2000" b="1" dirty="0"/>
              <a:t>Key Points:</a:t>
            </a:r>
            <a:endParaRPr lang="en-IE" sz="2000" dirty="0"/>
          </a:p>
          <a:p>
            <a:pPr marL="285750" indent="-285750"/>
            <a:r>
              <a:rPr lang="en-IE" sz="2000" dirty="0"/>
              <a:t>Abilities are </a:t>
            </a:r>
            <a:r>
              <a:rPr lang="en-IE" sz="2000" b="1" dirty="0"/>
              <a:t>genetic </a:t>
            </a:r>
            <a:r>
              <a:rPr lang="en-IE" sz="2000" dirty="0"/>
              <a:t>- you're born with them</a:t>
            </a:r>
          </a:p>
          <a:p>
            <a:pPr marL="285750" indent="-285750"/>
            <a:r>
              <a:rPr lang="en-IE" sz="2000" dirty="0"/>
              <a:t>Form the foundation for building skills</a:t>
            </a:r>
          </a:p>
          <a:p>
            <a:pPr marL="285750" indent="-285750"/>
            <a:r>
              <a:rPr lang="en-IE" sz="2000" dirty="0"/>
              <a:t>Very difficult to change</a:t>
            </a:r>
          </a:p>
          <a:p>
            <a:pPr marL="285750" indent="-285750"/>
            <a:r>
              <a:rPr lang="en-IE" sz="2000" dirty="0"/>
              <a:t>Remain relatively stable throughout life</a:t>
            </a:r>
          </a:p>
          <a:p>
            <a:pPr>
              <a:buNone/>
            </a:pPr>
            <a:r>
              <a:rPr lang="en-IE" sz="2000" b="1" dirty="0"/>
              <a:t>Examples:</a:t>
            </a:r>
            <a:endParaRPr lang="en-IE" sz="2000" dirty="0"/>
          </a:p>
          <a:p>
            <a:pPr marL="285750" indent="-285750"/>
            <a:r>
              <a:rPr lang="en-IE" sz="2000" dirty="0"/>
              <a:t>Height (helps in basketball, volleyball, rowing)</a:t>
            </a:r>
          </a:p>
          <a:p>
            <a:pPr marL="285750" indent="-285750"/>
            <a:r>
              <a:rPr lang="en-IE" sz="2000" dirty="0"/>
              <a:t>Natural flexibility (range of motion in joints)</a:t>
            </a:r>
          </a:p>
          <a:p>
            <a:pPr marL="285750" indent="-285750"/>
            <a:r>
              <a:rPr lang="en-IE" sz="2000" dirty="0"/>
              <a:t>Speed (fast-twitch muscle fibres)</a:t>
            </a:r>
          </a:p>
          <a:p>
            <a:pPr marL="285750" indent="-285750"/>
            <a:r>
              <a:rPr lang="en-IE" sz="2000" dirty="0"/>
              <a:t>Power (ability to produce force quickly)</a:t>
            </a:r>
          </a:p>
          <a:p>
            <a:endParaRPr lang="en-IE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C4FCA52-D5CE-1025-C0D6-86042D88557E}"/>
              </a:ext>
            </a:extLst>
          </p:cNvPr>
          <p:cNvSpPr/>
          <p:nvPr/>
        </p:nvSpPr>
        <p:spPr>
          <a:xfrm>
            <a:off x="1165842" y="933856"/>
            <a:ext cx="9826414" cy="81614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E" sz="2000" b="1" dirty="0">
                <a:solidFill>
                  <a:schemeClr val="bg1"/>
                </a:solidFill>
              </a:rPr>
              <a:t>Definition: </a:t>
            </a:r>
            <a:r>
              <a:rPr lang="en-IE" sz="2000" dirty="0"/>
              <a:t>An ability is something you're </a:t>
            </a:r>
            <a:r>
              <a:rPr lang="en-IE" sz="2000" b="1" dirty="0"/>
              <a:t>born with</a:t>
            </a:r>
            <a:r>
              <a:rPr lang="en-IE" sz="2000" dirty="0"/>
              <a:t>. It's part of your genetic makeup and refers to characteristics you have from birth.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2B3F5ED-30F4-554C-C0A4-AE04AA6D8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9576" y="2295728"/>
            <a:ext cx="3052680" cy="28850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5957306-8309-945C-7573-32BF0DDE4492}"/>
              </a:ext>
            </a:extLst>
          </p:cNvPr>
          <p:cNvSpPr txBox="1"/>
          <p:nvPr/>
        </p:nvSpPr>
        <p:spPr>
          <a:xfrm>
            <a:off x="7842004" y="5180790"/>
            <a:ext cx="4142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001C41"/>
                </a:solidFill>
              </a:rPr>
              <a:t>Sprinters have lots of fast-twitch muscle fibres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56850242-C024-92C8-31AF-290984346AF8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p.4</a:t>
            </a:r>
          </a:p>
          <a:p>
            <a:endParaRPr lang="en-I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A33C4B-DD46-70B2-7DE0-A98603233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9667" y="220260"/>
            <a:ext cx="935135" cy="58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144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947A0-39AA-6456-CE8C-874776DDA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AF26810-9436-D94B-2940-EB88FF889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dirty="0">
                <a:latin typeface="+mn-lt"/>
              </a:rPr>
              <a:t>What Is Ability?</a:t>
            </a:r>
            <a:br>
              <a:rPr lang="en-IE" dirty="0">
                <a:latin typeface="Times"/>
              </a:rPr>
            </a:b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59350-054F-7D37-9AA7-F46EF2EE9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endParaRPr lang="en-IE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5A8010-294E-E30A-FCCA-540161225643}"/>
              </a:ext>
            </a:extLst>
          </p:cNvPr>
          <p:cNvSpPr txBox="1"/>
          <p:nvPr/>
        </p:nvSpPr>
        <p:spPr>
          <a:xfrm>
            <a:off x="7047887" y="5831371"/>
            <a:ext cx="6094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dirty="0">
                <a:hlinkClick r:id="rId3"/>
              </a:rPr>
              <a:t>https://www.youtube.com/shorts/FK6DbGzlQks</a:t>
            </a:r>
            <a:endParaRPr lang="en-IE" dirty="0"/>
          </a:p>
          <a:p>
            <a:endParaRPr lang="en-IE" dirty="0"/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2EF1DA9A-1D88-2237-61E0-4CFC6101FEA2}"/>
              </a:ext>
            </a:extLst>
          </p:cNvPr>
          <p:cNvSpPr txBox="1">
            <a:spLocks/>
          </p:cNvSpPr>
          <p:nvPr/>
        </p:nvSpPr>
        <p:spPr>
          <a:xfrm>
            <a:off x="573496" y="1128712"/>
            <a:ext cx="7724198" cy="3443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IE" sz="2400" b="1" dirty="0"/>
              <a:t>Simone Biles: Key Abilities</a:t>
            </a:r>
          </a:p>
          <a:p>
            <a:endParaRPr lang="en-IE" sz="2000" b="1" dirty="0"/>
          </a:p>
          <a:p>
            <a:r>
              <a:rPr lang="en-IE" sz="2000" b="1" dirty="0"/>
              <a:t>Small height </a:t>
            </a:r>
            <a:r>
              <a:rPr lang="en-IE" sz="2000" dirty="0"/>
              <a:t>(4’8’’) – increased rotational speed</a:t>
            </a:r>
          </a:p>
          <a:p>
            <a:r>
              <a:rPr lang="en-IE" sz="2000" b="1" dirty="0"/>
              <a:t>Extreme muscular power </a:t>
            </a:r>
            <a:r>
              <a:rPr lang="en-IE" sz="2000" dirty="0"/>
              <a:t>– allowing her to achieve extreme height in tumbling and vaulting</a:t>
            </a:r>
          </a:p>
          <a:p>
            <a:r>
              <a:rPr lang="en-IE" sz="2000" b="1" dirty="0"/>
              <a:t>Elite Air Awareness</a:t>
            </a:r>
            <a:r>
              <a:rPr lang="en-IE" sz="2000" dirty="0"/>
              <a:t> – capable of maintaining her orientation while performing multiple flips and twists</a:t>
            </a:r>
          </a:p>
          <a:p>
            <a:r>
              <a:rPr lang="en-IE" sz="2000" b="1" dirty="0"/>
              <a:t>Hyperfocus" Under Pressure:</a:t>
            </a:r>
            <a:r>
              <a:rPr lang="en-IE" sz="2000" dirty="0"/>
              <a:t> – can enter a state of intense concentration during competition </a:t>
            </a:r>
          </a:p>
          <a:p>
            <a:endParaRPr lang="en-IE" sz="2400" dirty="0"/>
          </a:p>
          <a:p>
            <a:pPr>
              <a:buFont typeface="Arial" panose="020B0604020202020204" pitchFamily="34" charset="0"/>
              <a:buNone/>
            </a:pPr>
            <a:endParaRPr lang="en-IE" sz="2400" b="1" u="sng" dirty="0"/>
          </a:p>
          <a:p>
            <a:pPr marL="0" indent="0">
              <a:buNone/>
            </a:pPr>
            <a:endParaRPr lang="en-IE" dirty="0"/>
          </a:p>
        </p:txBody>
      </p: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279DF1F0-C68D-0696-5952-218D15D09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9488" y="790227"/>
            <a:ext cx="2733675" cy="49244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2" descr="Youtube Icon 16X16 #414314 - Free Icons Library">
            <a:extLst>
              <a:ext uri="{FF2B5EF4-FFF2-40B4-BE49-F238E27FC236}">
                <a16:creationId xmlns:a16="http://schemas.microsoft.com/office/drawing/2014/main" id="{2674D449-DC51-54F6-3F51-3DBB9DDCE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410" y="4806929"/>
            <a:ext cx="724691" cy="72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02DB1BD-1CC0-17CB-C7DA-E932A8F20AFB}"/>
              </a:ext>
            </a:extLst>
          </p:cNvPr>
          <p:cNvSpPr txBox="1"/>
          <p:nvPr/>
        </p:nvSpPr>
        <p:spPr>
          <a:xfrm>
            <a:off x="1172790" y="5072161"/>
            <a:ext cx="6571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800" b="1" u="sng" dirty="0"/>
              <a:t>Watch the video to observe Simone Biles’ key abilities.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7394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54E5AC-44A0-54C8-B40E-E0DB719D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Skill vs Ability: Key Differences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088B01-7D6E-8032-0839-38764D89B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766" y="1736434"/>
            <a:ext cx="4865307" cy="2689651"/>
          </a:xfrm>
          <a:ln w="19050">
            <a:solidFill>
              <a:srgbClr val="001C41"/>
            </a:solidFill>
          </a:ln>
        </p:spPr>
        <p:txBody>
          <a:bodyPr>
            <a:normAutofit/>
          </a:bodyPr>
          <a:lstStyle/>
          <a:p>
            <a:endParaRPr lang="en-IE" sz="2000" b="1" dirty="0"/>
          </a:p>
          <a:p>
            <a:r>
              <a:rPr lang="en-IE" sz="2000" b="1" dirty="0"/>
              <a:t>Learned</a:t>
            </a:r>
            <a:r>
              <a:rPr lang="en-IE" sz="2000" dirty="0"/>
              <a:t> through practice</a:t>
            </a:r>
          </a:p>
          <a:p>
            <a:r>
              <a:rPr lang="en-IE" sz="2000" dirty="0"/>
              <a:t>Can improve with training</a:t>
            </a:r>
          </a:p>
          <a:p>
            <a:r>
              <a:rPr lang="en-IE" sz="2000" dirty="0"/>
              <a:t>Can be lost without practice</a:t>
            </a:r>
          </a:p>
          <a:p>
            <a:endParaRPr lang="en-IE" sz="2000" dirty="0"/>
          </a:p>
          <a:p>
            <a:r>
              <a:rPr lang="en-IE" sz="2000" i="1" dirty="0"/>
              <a:t>Examples</a:t>
            </a:r>
            <a:r>
              <a:rPr lang="en-IE" sz="2000" dirty="0"/>
              <a:t>: Free-taking, tackling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B79026-5CF7-00B4-7B6C-EFB92C59CAD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54929" y="1736434"/>
            <a:ext cx="4865306" cy="2689651"/>
          </a:xfrm>
          <a:ln w="19050">
            <a:solidFill>
              <a:srgbClr val="001C41"/>
            </a:solidFill>
          </a:ln>
        </p:spPr>
        <p:txBody>
          <a:bodyPr/>
          <a:lstStyle/>
          <a:p>
            <a:endParaRPr lang="en-IE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IE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Born with</a:t>
            </a:r>
            <a:r>
              <a:rPr lang="en-I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(genetic)</a:t>
            </a:r>
          </a:p>
          <a:p>
            <a:r>
              <a:rPr lang="en-I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Very limited improvement</a:t>
            </a:r>
          </a:p>
          <a:p>
            <a:r>
              <a:rPr lang="en-I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Stays relatively stable</a:t>
            </a:r>
          </a:p>
          <a:p>
            <a:endParaRPr lang="en-IE" sz="2000" dirty="0"/>
          </a:p>
          <a:p>
            <a:r>
              <a:rPr lang="en-IE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Examples</a:t>
            </a:r>
            <a:r>
              <a:rPr lang="en-I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height, speed, flexibility</a:t>
            </a:r>
          </a:p>
          <a:p>
            <a:endParaRPr lang="en-I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990895-164F-6DD1-6159-80D7055CA1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solidFill>
            <a:srgbClr val="001C41"/>
          </a:solidFill>
        </p:spPr>
        <p:txBody>
          <a:bodyPr>
            <a:normAutofit fontScale="92500" lnSpcReduction="20000"/>
          </a:bodyPr>
          <a:lstStyle/>
          <a:p>
            <a:pPr algn="ctr"/>
            <a:r>
              <a:rPr lang="en-IE" dirty="0">
                <a:solidFill>
                  <a:schemeClr val="bg1"/>
                </a:solidFill>
              </a:rPr>
              <a:t>Skill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60E182-1A98-4BF4-8B64-A18F3A527B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rgbClr val="001C41"/>
          </a:solidFill>
        </p:spPr>
        <p:txBody>
          <a:bodyPr>
            <a:normAutofit fontScale="92500" lnSpcReduction="20000"/>
          </a:bodyPr>
          <a:lstStyle/>
          <a:p>
            <a:pPr algn="ctr"/>
            <a:r>
              <a:rPr lang="en-IE" dirty="0">
                <a:solidFill>
                  <a:schemeClr val="bg1"/>
                </a:solidFill>
              </a:rPr>
              <a:t>Ability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93718FD-8F5E-5FE4-9CC4-38E4CDE88D4B}"/>
              </a:ext>
            </a:extLst>
          </p:cNvPr>
          <p:cNvSpPr/>
          <p:nvPr/>
        </p:nvSpPr>
        <p:spPr>
          <a:xfrm>
            <a:off x="1182793" y="4902741"/>
            <a:ext cx="9826414" cy="816140"/>
          </a:xfrm>
          <a:prstGeom prst="roundRect">
            <a:avLst/>
          </a:prstGeom>
          <a:solidFill>
            <a:srgbClr val="E8C7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E" sz="2800" b="1" dirty="0">
                <a:solidFill>
                  <a:schemeClr val="tx1"/>
                </a:solidFill>
              </a:rPr>
              <a:t>REMEMBER: </a:t>
            </a:r>
            <a:r>
              <a:rPr lang="en-IE" sz="2800" dirty="0">
                <a:solidFill>
                  <a:schemeClr val="tx1"/>
                </a:solidFill>
              </a:rPr>
              <a:t>Skills = LEARNED | </a:t>
            </a:r>
            <a:r>
              <a:rPr lang="en-US" altLang="en-US" sz="2800" dirty="0">
                <a:solidFill>
                  <a:schemeClr val="tx1"/>
                </a:solidFill>
              </a:rPr>
              <a:t>Abilities = BORN WITH</a:t>
            </a:r>
            <a:endParaRPr lang="en-IE" sz="2800" dirty="0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BD28B15E-82C0-540A-6CB8-302D445F35C8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p.5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86811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52E57563-2072-A185-F219-7CB785E4B8F4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p.5</a:t>
            </a:r>
          </a:p>
          <a:p>
            <a:endParaRPr lang="en-I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2B8453-532B-C3AB-C9F3-55C6C8AE6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75" y="825662"/>
            <a:ext cx="8291983" cy="53659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0507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5554a2e-ce05-450c-9c32-ddb8d787ef32" xsi:nil="true"/>
    <lcf76f155ced4ddcb4097134ff3c332f xmlns="8df888a1-a4a2-4b01-9506-274c7edfe32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E2F219C953CE48B956257CA99F2AE7" ma:contentTypeVersion="11" ma:contentTypeDescription="Create a new document." ma:contentTypeScope="" ma:versionID="7049c281f784af7fac604b4c1f048ac4">
  <xsd:schema xmlns:xsd="http://www.w3.org/2001/XMLSchema" xmlns:xs="http://www.w3.org/2001/XMLSchema" xmlns:p="http://schemas.microsoft.com/office/2006/metadata/properties" xmlns:ns2="8df888a1-a4a2-4b01-9506-274c7edfe329" xmlns:ns3="95554a2e-ce05-450c-9c32-ddb8d787ef32" targetNamespace="http://schemas.microsoft.com/office/2006/metadata/properties" ma:root="true" ma:fieldsID="196929869f5abfcae33b3325cd054817" ns2:_="" ns3:_="">
    <xsd:import namespace="8df888a1-a4a2-4b01-9506-274c7edfe329"/>
    <xsd:import namespace="95554a2e-ce05-450c-9c32-ddb8d787ef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f888a1-a4a2-4b01-9506-274c7edfe3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742b05b-9ba8-4872-bed0-60cf4bd1a3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54a2e-ce05-450c-9c32-ddb8d787ef3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830c7e3-b694-437c-8446-c6af2d3391a2}" ma:internalName="TaxCatchAll" ma:showField="CatchAllData" ma:web="95554a2e-ce05-450c-9c32-ddb8d787ef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0A42C8-78DD-4A5C-8686-B19922A2831A}">
  <ds:schemaRefs>
    <ds:schemaRef ds:uri="http://purl.org/dc/terms/"/>
    <ds:schemaRef ds:uri="http://purl.org/dc/elements/1.1/"/>
    <ds:schemaRef ds:uri="37a15ebc-f898-4d17-b0a4-83545f0702c8"/>
    <ds:schemaRef ds:uri="http://schemas.microsoft.com/office/2006/documentManagement/types"/>
    <ds:schemaRef ds:uri="http://www.w3.org/XML/1998/namespace"/>
    <ds:schemaRef ds:uri="http://purl.org/dc/dcmitype/"/>
    <ds:schemaRef ds:uri="http://schemas.microsoft.com/sharepoint/v3"/>
    <ds:schemaRef ds:uri="b312e899-71bd-441b-bd11-01ed88b72bec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D59C181-01A7-4C32-83D2-CDA5457603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DFFE73-D373-4FFA-868B-73E052848B8B}"/>
</file>

<file path=docMetadata/LabelInfo.xml><?xml version="1.0" encoding="utf-8"?>
<clbl:labelList xmlns:clbl="http://schemas.microsoft.com/office/2020/mipLabelMetadata">
  <clbl:label id="{7b06156f-dd60-40c5-b86b-0343a8c74144}" enabled="0" method="" siteId="{7b06156f-dd60-40c5-b86b-0343a8c7414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1600</Words>
  <Application>Microsoft Office PowerPoint</Application>
  <PresentationFormat>Widescreen</PresentationFormat>
  <Paragraphs>309</Paragraphs>
  <Slides>33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Aptos</vt:lpstr>
      <vt:lpstr>Aptos Display</vt:lpstr>
      <vt:lpstr>Arial</vt:lpstr>
      <vt:lpstr>Symbol</vt:lpstr>
      <vt:lpstr>Times</vt:lpstr>
      <vt:lpstr>Office Theme</vt:lpstr>
      <vt:lpstr>Chapter 1</vt:lpstr>
      <vt:lpstr>PowerPoint Presentation</vt:lpstr>
      <vt:lpstr>What Are Skills? </vt:lpstr>
      <vt:lpstr>Types of Skills </vt:lpstr>
      <vt:lpstr>Types of Skills </vt:lpstr>
      <vt:lpstr>What Is Ability?  </vt:lpstr>
      <vt:lpstr>What Is Ability? </vt:lpstr>
      <vt:lpstr>Skill vs Ability: Key Differences</vt:lpstr>
      <vt:lpstr>PowerPoint Presentation</vt:lpstr>
      <vt:lpstr>Nature vs Nurture</vt:lpstr>
      <vt:lpstr>Nature vs Nurture</vt:lpstr>
      <vt:lpstr>PowerPoint Presentation</vt:lpstr>
      <vt:lpstr>Stages of Skill Learning</vt:lpstr>
      <vt:lpstr>Stages of Skill Learning </vt:lpstr>
      <vt:lpstr>Stages of Skill Learning</vt:lpstr>
      <vt:lpstr>PowerPoint Presentation</vt:lpstr>
      <vt:lpstr>Stages of Skill Learning</vt:lpstr>
      <vt:lpstr>Stages of Skill Learning</vt:lpstr>
      <vt:lpstr>Type of Skill </vt:lpstr>
      <vt:lpstr>PowerPoint Presentation</vt:lpstr>
      <vt:lpstr>Factors Influencing Skill Learning</vt:lpstr>
      <vt:lpstr>Feedback</vt:lpstr>
      <vt:lpstr>PowerPoint Presentation</vt:lpstr>
      <vt:lpstr>Types of Feedback</vt:lpstr>
      <vt:lpstr>PowerPoint Presentation</vt:lpstr>
      <vt:lpstr>Types of Practice</vt:lpstr>
      <vt:lpstr>Types of Practice…</vt:lpstr>
      <vt:lpstr>Conditioned Games</vt:lpstr>
      <vt:lpstr>Conditioned Games…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Therese McGuinness</dc:creator>
  <cp:lastModifiedBy>Conor Walker</cp:lastModifiedBy>
  <cp:revision>19</cp:revision>
  <dcterms:created xsi:type="dcterms:W3CDTF">2025-08-15T12:21:02Z</dcterms:created>
  <dcterms:modified xsi:type="dcterms:W3CDTF">2026-02-21T09:04:58Z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0x01010061E2F219C953CE48B956257CA99F2AE7</vt:lpwstr>
  </property>
  <property fmtid="{D5CDD505-2E9C-101B-9397-08002B2CF9AE}" pid="3" name="MediaServiceImageTags">
    <vt:lpwstr/>
  </property>
</Properties>
</file>