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26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19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3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0DD31A-EF1D-4B30-9C83-35EB5B0932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783271-1902-444A-8AA9-CB5D912F39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AB27FC-4B9C-41B0-86BB-215663B5BC37}" type="datetimeFigureOut">
              <a:rPr lang="en-IE"/>
              <a:pPr>
                <a:defRPr/>
              </a:pPr>
              <a:t>05/04/2018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279FC8C-8387-4B1B-BC51-99F68B0F52E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2AAF5EF-8AF0-49F3-BB29-141D600676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E4919-8BCA-40DC-AA3B-C9BBCE965AE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EBFF5-3D54-4F5F-9318-A8393F73CC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4C25FA-73E0-43FE-9B6F-8034434D6A96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Untitled.png">
            <a:extLst>
              <a:ext uri="{FF2B5EF4-FFF2-40B4-BE49-F238E27FC236}">
                <a16:creationId xmlns:a16="http://schemas.microsoft.com/office/drawing/2014/main" id="{F2A27174-07F2-4A6A-95FF-A727FEB4FB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6">
            <a:extLst>
              <a:ext uri="{FF2B5EF4-FFF2-40B4-BE49-F238E27FC236}">
                <a16:creationId xmlns:a16="http://schemas.microsoft.com/office/drawing/2014/main" id="{D45345E1-8309-42F9-B1A2-7BE96FBB5F4C}"/>
              </a:ext>
            </a:extLst>
          </p:cNvPr>
          <p:cNvSpPr/>
          <p:nvPr userDrawn="1"/>
        </p:nvSpPr>
        <p:spPr>
          <a:xfrm>
            <a:off x="287338" y="1901825"/>
            <a:ext cx="395287" cy="368300"/>
          </a:xfrm>
          <a:prstGeom prst="roundRect">
            <a:avLst/>
          </a:prstGeom>
          <a:solidFill>
            <a:srgbClr val="0093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93B2"/>
              </a:solidFill>
            </a:endParaRPr>
          </a:p>
        </p:txBody>
      </p:sp>
      <p:pic>
        <p:nvPicPr>
          <p:cNvPr id="7" name="Picture 7" descr="Star.eps">
            <a:extLst>
              <a:ext uri="{FF2B5EF4-FFF2-40B4-BE49-F238E27FC236}">
                <a16:creationId xmlns:a16="http://schemas.microsoft.com/office/drawing/2014/main" id="{8A2FE98F-6E3F-4F46-8ED1-F3AEF4B63F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1944688"/>
            <a:ext cx="2794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5C459BA-5191-4A5A-B51D-95180988F6F7}"/>
              </a:ext>
            </a:extLst>
          </p:cNvPr>
          <p:cNvSpPr>
            <a:spLocks noChangeArrowheads="1"/>
          </p:cNvSpPr>
          <p:nvPr userDrawn="1"/>
        </p:nvSpPr>
        <p:spPr bwMode="auto">
          <a:xfrm flipH="1">
            <a:off x="596900" y="825500"/>
            <a:ext cx="71438" cy="425450"/>
          </a:xfrm>
          <a:prstGeom prst="rect">
            <a:avLst/>
          </a:prstGeom>
          <a:solidFill>
            <a:srgbClr val="AF2689"/>
          </a:solidFill>
          <a:ln w="9525">
            <a:solidFill>
              <a:srgbClr val="4F81BD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ounded Rectangle 9">
            <a:extLst>
              <a:ext uri="{FF2B5EF4-FFF2-40B4-BE49-F238E27FC236}">
                <a16:creationId xmlns:a16="http://schemas.microsoft.com/office/drawing/2014/main" id="{D9F935B9-3765-4C99-BC01-E7E405C5584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87338" y="258763"/>
            <a:ext cx="692150" cy="647700"/>
          </a:xfrm>
          <a:prstGeom prst="roundRect">
            <a:avLst>
              <a:gd name="adj" fmla="val 16667"/>
            </a:avLst>
          </a:prstGeom>
          <a:solidFill>
            <a:srgbClr val="AF268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  <a:latin typeface="+mn-lt"/>
              <a:ea typeface="+mn-ea"/>
            </a:endParaRP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0F534C9D-1555-416F-8EC3-6A2944D4B85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4375" y="1901825"/>
            <a:ext cx="6215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ga-IE" b="1">
                <a:solidFill>
                  <a:srgbClr val="0093B2"/>
                </a:solidFill>
              </a:rPr>
              <a:t>Learning Outcomes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286774" y="260284"/>
            <a:ext cx="692414" cy="646596"/>
          </a:xfrm>
          <a:prstGeom prst="rect">
            <a:avLst/>
          </a:prstGeom>
          <a:noFill/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rgbClr val="FFFFFF"/>
                </a:solidFill>
                <a:latin typeface="+mj-lt"/>
                <a:cs typeface="Rockwell"/>
              </a:defRPr>
            </a:lvl1pPr>
            <a:lvl2pPr marL="520700" indent="0">
              <a:buNone/>
              <a:defRPr/>
            </a:lvl2pPr>
            <a:lvl3pPr marL="1042988" indent="0">
              <a:buNone/>
              <a:defRPr/>
            </a:lvl3pPr>
            <a:lvl4pPr marL="1563688" indent="0">
              <a:buNone/>
              <a:defRPr/>
            </a:lvl4pPr>
            <a:lvl5pPr marL="2085975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Title 13"/>
          <p:cNvSpPr>
            <a:spLocks noGrp="1"/>
          </p:cNvSpPr>
          <p:nvPr>
            <p:ph type="title"/>
          </p:nvPr>
        </p:nvSpPr>
        <p:spPr>
          <a:xfrm>
            <a:off x="1" y="1053493"/>
            <a:ext cx="9143999" cy="722484"/>
          </a:xfrm>
          <a:prstGeom prst="rect">
            <a:avLst/>
          </a:prstGeom>
          <a:solidFill>
            <a:srgbClr val="AF2689"/>
          </a:solidFill>
          <a:ln>
            <a:noFill/>
          </a:ln>
        </p:spPr>
        <p:txBody>
          <a:bodyPr vert="horz" anchor="ctr"/>
          <a:lstStyle>
            <a:lvl1pPr marL="720000" algn="l">
              <a:defRPr sz="3200" b="1">
                <a:solidFill>
                  <a:srgbClr val="FFFFFF"/>
                </a:solidFill>
                <a:latin typeface="+mj-lt"/>
                <a:cs typeface="Rockwel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22"/>
          </p:nvPr>
        </p:nvSpPr>
        <p:spPr>
          <a:xfrm>
            <a:off x="1030301" y="2337314"/>
            <a:ext cx="7108553" cy="3877249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8863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CDE9CC1-83F1-4853-A6D3-2E3DBA5EB3D5}"/>
              </a:ext>
            </a:extLst>
          </p:cNvPr>
          <p:cNvSpPr/>
          <p:nvPr userDrawn="1"/>
        </p:nvSpPr>
        <p:spPr>
          <a:xfrm flipH="1">
            <a:off x="555625" y="398463"/>
            <a:ext cx="822325" cy="46037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DE983AF-5AD5-4DC5-B1D2-121300CC4C71}"/>
              </a:ext>
            </a:extLst>
          </p:cNvPr>
          <p:cNvSpPr/>
          <p:nvPr userDrawn="1"/>
        </p:nvSpPr>
        <p:spPr>
          <a:xfrm>
            <a:off x="179388" y="171450"/>
            <a:ext cx="501650" cy="449263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19D76F-E06D-49CF-89ED-46C33D199F29}"/>
              </a:ext>
            </a:extLst>
          </p:cNvPr>
          <p:cNvSpPr/>
          <p:nvPr userDrawn="1"/>
        </p:nvSpPr>
        <p:spPr>
          <a:xfrm>
            <a:off x="841375" y="171450"/>
            <a:ext cx="8302625" cy="449263"/>
          </a:xfrm>
          <a:prstGeom prst="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40870" y="180533"/>
            <a:ext cx="9847768" cy="44015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 b="1">
                <a:solidFill>
                  <a:srgbClr val="FFFFFF"/>
                </a:solidFill>
              </a:defRPr>
            </a:lvl2pPr>
            <a:lvl3pPr marL="1042988" indent="0">
              <a:buNone/>
              <a:defRPr sz="2000" b="1">
                <a:solidFill>
                  <a:srgbClr val="FFFFFF"/>
                </a:solidFill>
              </a:defRPr>
            </a:lvl3pPr>
            <a:lvl4pPr marL="1563688" indent="0">
              <a:buNone/>
              <a:defRPr sz="2000" b="1">
                <a:solidFill>
                  <a:srgbClr val="FFFFFF"/>
                </a:solidFill>
              </a:defRPr>
            </a:lvl4pPr>
            <a:lvl5pPr marL="2085975" indent="0">
              <a:buNone/>
              <a:defRPr sz="2000" b="1">
                <a:solidFill>
                  <a:srgbClr val="FFFFFF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179511" y="180532"/>
            <a:ext cx="501563" cy="440156"/>
          </a:xfrm>
          <a:prstGeom prst="rect">
            <a:avLst/>
          </a:prstGeom>
        </p:spPr>
        <p:txBody>
          <a:bodyPr vert="horz" lIns="0" tIns="0" rIns="0" bIns="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rgbClr val="FFFFFF"/>
                </a:solidFill>
              </a:defRPr>
            </a:lvl1pPr>
            <a:lvl2pPr marL="520700" indent="0">
              <a:buNone/>
              <a:defRPr sz="2000"/>
            </a:lvl2pPr>
            <a:lvl3pPr marL="1042988" indent="0">
              <a:buNone/>
              <a:defRPr sz="2000"/>
            </a:lvl3pPr>
            <a:lvl4pPr marL="1563688" indent="0">
              <a:buNone/>
              <a:defRPr sz="2000"/>
            </a:lvl4pPr>
            <a:lvl5pPr marL="2085975" indent="0">
              <a:buNone/>
              <a:defRPr sz="20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6"/>
          </p:nvPr>
        </p:nvSpPr>
        <p:spPr>
          <a:xfrm>
            <a:off x="840869" y="620689"/>
            <a:ext cx="8303131" cy="440020"/>
          </a:xfrm>
          <a:prstGeom prst="rect">
            <a:avLst/>
          </a:prstGeom>
        </p:spPr>
        <p:txBody>
          <a:bodyPr vert="horz"/>
          <a:lstStyle>
            <a:lvl1pPr marL="0" marR="0" indent="0" algn="l" defTabSz="520700" rtl="0" eaLnBrk="1" fontAlgn="base" latinLnBrk="0" hangingPunct="1">
              <a:lnSpc>
                <a:spcPts val="2460"/>
              </a:lnSpc>
              <a:spcBef>
                <a:spcPts val="0"/>
              </a:spcBef>
              <a:spcAft>
                <a:spcPts val="0"/>
              </a:spcAft>
              <a:buClr>
                <a:srgbClr val="1980A9"/>
              </a:buClr>
              <a:buSzTx/>
              <a:buFont typeface="Arial"/>
              <a:buNone/>
              <a:tabLst/>
              <a:defRPr sz="2000" b="1" u="none" baseline="0">
                <a:solidFill>
                  <a:srgbClr val="AF2689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Content Placeholder 5"/>
          <p:cNvSpPr>
            <a:spLocks noGrp="1"/>
          </p:cNvSpPr>
          <p:nvPr>
            <p:ph sz="quarter" idx="22"/>
          </p:nvPr>
        </p:nvSpPr>
        <p:spPr>
          <a:xfrm>
            <a:off x="839044" y="1074929"/>
            <a:ext cx="7507414" cy="5275248"/>
          </a:xfrm>
          <a:prstGeom prst="rect">
            <a:avLst/>
          </a:prstGeom>
        </p:spPr>
        <p:txBody>
          <a:bodyPr vert="horz"/>
          <a:lstStyle>
            <a:lvl1pPr marL="0" indent="0" algn="l">
              <a:buNone/>
              <a:defRPr sz="1700"/>
            </a:lvl1pPr>
            <a:lvl2pPr marL="0" indent="-285750" algn="l">
              <a:buFont typeface="Arial"/>
              <a:buChar char="•"/>
              <a:defRPr sz="1700"/>
            </a:lvl2pPr>
            <a:lvl3pPr marL="914400" indent="0" algn="l">
              <a:buNone/>
              <a:defRPr sz="1700"/>
            </a:lvl3pPr>
            <a:lvl4pPr marL="1371600" indent="0" algn="l">
              <a:buNone/>
              <a:defRPr sz="1700"/>
            </a:lvl4pPr>
            <a:lvl5pPr marL="1828800" indent="0" algn="l">
              <a:buNone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59222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24CC6B7-4D23-4CC4-8138-B65E9BC02A94}"/>
              </a:ext>
            </a:extLst>
          </p:cNvPr>
          <p:cNvSpPr/>
          <p:nvPr userDrawn="1"/>
        </p:nvSpPr>
        <p:spPr>
          <a:xfrm>
            <a:off x="8524875" y="6375400"/>
            <a:ext cx="298450" cy="269875"/>
          </a:xfrm>
          <a:prstGeom prst="roundRect">
            <a:avLst/>
          </a:prstGeom>
          <a:solidFill>
            <a:srgbClr val="AF26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1980A9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B6D9F370-9AAC-494F-BE79-A172C1EBD4DD}"/>
              </a:ext>
            </a:extLst>
          </p:cNvPr>
          <p:cNvSpPr txBox="1">
            <a:spLocks/>
          </p:cNvSpPr>
          <p:nvPr userDrawn="1"/>
        </p:nvSpPr>
        <p:spPr>
          <a:xfrm>
            <a:off x="8524875" y="6375400"/>
            <a:ext cx="298450" cy="26987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585E6802-9389-4C1C-8AEB-81706EA6C196}" type="slidenum">
              <a:rPr lang="en-US" altLang="en-US" sz="1000" b="1" smtClean="0">
                <a:solidFill>
                  <a:schemeClr val="bg1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en-US" altLang="en-US" sz="10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2F4C3A8-3C7A-4360-A1C6-3FC539967D5A}"/>
              </a:ext>
            </a:extLst>
          </p:cNvPr>
          <p:cNvCxnSpPr/>
          <p:nvPr userDrawn="1"/>
        </p:nvCxnSpPr>
        <p:spPr>
          <a:xfrm flipH="1">
            <a:off x="1363663" y="6581775"/>
            <a:ext cx="7086600" cy="0"/>
          </a:xfrm>
          <a:prstGeom prst="line">
            <a:avLst/>
          </a:prstGeom>
          <a:ln w="12700" cap="flat">
            <a:solidFill>
              <a:srgbClr val="AF2689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7" name="TextBox 13">
            <a:extLst>
              <a:ext uri="{FF2B5EF4-FFF2-40B4-BE49-F238E27FC236}">
                <a16:creationId xmlns:a16="http://schemas.microsoft.com/office/drawing/2014/main" id="{D0FB1031-D958-4040-B8E5-A5E9044C25D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7338" y="6408738"/>
            <a:ext cx="21685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000">
                <a:solidFill>
                  <a:srgbClr val="AF2689"/>
                </a:solidFill>
              </a:rPr>
              <a:t>ACTIVE MATHS  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>
            <a:extLst>
              <a:ext uri="{FF2B5EF4-FFF2-40B4-BE49-F238E27FC236}">
                <a16:creationId xmlns:a16="http://schemas.microsoft.com/office/drawing/2014/main" id="{35CE37C1-1FD8-4893-A2CA-DDCA5DC4F9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 bwMode="auto">
          <a:xfrm>
            <a:off x="179388" y="180975"/>
            <a:ext cx="501650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/>
              <a:t>5</a:t>
            </a:r>
            <a:endParaRPr lang="en-IE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AEE9EC-9B19-475E-AF67-39B208CC5F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95961">
            <a:off x="5114131" y="2355057"/>
            <a:ext cx="2462213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Placeholder 6">
            <a:extLst>
              <a:ext uri="{FF2B5EF4-FFF2-40B4-BE49-F238E27FC236}">
                <a16:creationId xmlns:a16="http://schemas.microsoft.com/office/drawing/2014/main" id="{9C5F84C8-2D88-4A66-8604-A7E461A91C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 bwMode="auto">
          <a:xfrm>
            <a:off x="841375" y="180975"/>
            <a:ext cx="9847263" cy="439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altLang="en-US"/>
              <a:t>Construction 8</a:t>
            </a:r>
            <a:endParaRPr lang="en-US" altLang="en-US"/>
          </a:p>
        </p:txBody>
      </p:sp>
      <p:sp>
        <p:nvSpPr>
          <p:cNvPr id="5125" name="Content Placeholder 3">
            <a:extLst>
              <a:ext uri="{FF2B5EF4-FFF2-40B4-BE49-F238E27FC236}">
                <a16:creationId xmlns:a16="http://schemas.microsoft.com/office/drawing/2014/main" id="{44265B5C-2767-4744-81F5-BBA3385D0F21}"/>
              </a:ext>
            </a:extLst>
          </p:cNvPr>
          <p:cNvSpPr>
            <a:spLocks noGrp="1"/>
          </p:cNvSpPr>
          <p:nvPr>
            <p:ph sz="quarter" idx="16"/>
          </p:nvPr>
        </p:nvSpPr>
        <p:spPr bwMode="auto">
          <a:xfrm>
            <a:off x="841375" y="620713"/>
            <a:ext cx="8302625" cy="4397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2463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IE" altLang="en-US"/>
              <a:t>Line Segment of a Given Length on a Given Ray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BC38B2B1-187E-40CF-8EAC-D3A2C43E4FC5}"/>
              </a:ext>
            </a:extLst>
          </p:cNvPr>
          <p:cNvSpPr>
            <a:spLocks noGrp="1" noChangeArrowheads="1"/>
          </p:cNvSpPr>
          <p:nvPr>
            <p:ph sz="quarter" idx="22"/>
          </p:nvPr>
        </p:nvSpPr>
        <p:spPr bwMode="auto">
          <a:xfrm>
            <a:off x="554038" y="1347788"/>
            <a:ext cx="4017962" cy="4392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/>
              <a:t>Draw a ray through the two points </a:t>
            </a:r>
            <a:r>
              <a:rPr lang="en-GB" altLang="en-US" i="1"/>
              <a:t>X</a:t>
            </a:r>
            <a:r>
              <a:rPr lang="en-GB" altLang="en-US"/>
              <a:t> and </a:t>
            </a:r>
            <a:r>
              <a:rPr lang="en-GB" altLang="en-US" i="1"/>
              <a:t>Y</a:t>
            </a:r>
            <a:r>
              <a:rPr lang="en-GB" altLang="en-US"/>
              <a:t>, starting at </a:t>
            </a:r>
            <a:r>
              <a:rPr lang="en-GB" altLang="en-US" i="1"/>
              <a:t>X.</a:t>
            </a:r>
            <a:endParaRPr lang="en-IE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Using a ruler, draw [</a:t>
            </a:r>
            <a:r>
              <a:rPr lang="en-IE" altLang="en-US" i="1"/>
              <a:t>EF</a:t>
            </a:r>
            <a:r>
              <a:rPr lang="en-IE" altLang="en-US"/>
              <a:t>] of length 5 cm.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Place the compass needle point on the point </a:t>
            </a:r>
            <a:r>
              <a:rPr lang="en-IE" altLang="en-US" i="1"/>
              <a:t>E</a:t>
            </a:r>
            <a:r>
              <a:rPr lang="en-IE" altLang="en-US"/>
              <a:t>. Adjust the compass width until it is at point </a:t>
            </a:r>
            <a:r>
              <a:rPr lang="en-IE" altLang="en-US" i="1"/>
              <a:t>F</a:t>
            </a:r>
            <a:r>
              <a:rPr lang="en-IE" altLang="en-US"/>
              <a:t>, i.e. the compass width is 5 cm.</a:t>
            </a:r>
            <a:r>
              <a:rPr lang="en-GB" altLang="en-US"/>
              <a:t> </a:t>
            </a:r>
            <a:endParaRPr lang="en-IE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Using this compass width, place the compass needle point on the point </a:t>
            </a:r>
            <a:r>
              <a:rPr lang="en-IE" altLang="en-US" i="1"/>
              <a:t>X</a:t>
            </a:r>
            <a:r>
              <a:rPr lang="en-IE" altLang="en-US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/>
              <a:t>Without adjusting the compass width, draw an arc that crosses the ray. Label this point of intersection as </a:t>
            </a:r>
            <a:r>
              <a:rPr lang="en-IE" altLang="en-US" i="1"/>
              <a:t>Z</a:t>
            </a:r>
            <a:r>
              <a:rPr lang="en-IE" altLang="en-US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altLang="en-US"/>
          </a:p>
        </p:txBody>
      </p:sp>
      <p:sp>
        <p:nvSpPr>
          <p:cNvPr id="5127" name="Text Placeholder 1">
            <a:extLst>
              <a:ext uri="{FF2B5EF4-FFF2-40B4-BE49-F238E27FC236}">
                <a16:creationId xmlns:a16="http://schemas.microsoft.com/office/drawing/2014/main" id="{4C6ED1C3-3442-4843-B2AE-1224E0F98881}"/>
              </a:ext>
            </a:extLst>
          </p:cNvPr>
          <p:cNvSpPr txBox="1">
            <a:spLocks/>
          </p:cNvSpPr>
          <p:nvPr/>
        </p:nvSpPr>
        <p:spPr bwMode="auto">
          <a:xfrm>
            <a:off x="841375" y="1028700"/>
            <a:ext cx="6107113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ts val="2463"/>
              </a:lnSpc>
              <a:buFont typeface="Arial" panose="020B0604020202020204" pitchFamily="34" charset="0"/>
              <a:buNone/>
            </a:pPr>
            <a:r>
              <a:rPr lang="en-IE" altLang="en-US" sz="1700" b="1">
                <a:solidFill>
                  <a:srgbClr val="FF0000"/>
                </a:solidFill>
              </a:rPr>
              <a:t>Construct a line segment 5 cm in length on the given ray.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563154D-4689-4DEA-B18F-8AED60EBC1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0" y="1763713"/>
            <a:ext cx="119697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Line 13">
            <a:extLst>
              <a:ext uri="{FF2B5EF4-FFF2-40B4-BE49-F238E27FC236}">
                <a16:creationId xmlns:a16="http://schemas.microsoft.com/office/drawing/2014/main" id="{A5F181C9-B7C2-4202-9685-E0227111E9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9188" y="3368675"/>
            <a:ext cx="9175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E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F075938-F1F0-44D3-A742-80A08458D0A1}"/>
              </a:ext>
            </a:extLst>
          </p:cNvPr>
          <p:cNvGrpSpPr>
            <a:grpSpLocks/>
          </p:cNvGrpSpPr>
          <p:nvPr/>
        </p:nvGrpSpPr>
        <p:grpSpPr bwMode="auto">
          <a:xfrm>
            <a:off x="4768850" y="3214688"/>
            <a:ext cx="168275" cy="214312"/>
            <a:chOff x="1041643" y="2949531"/>
            <a:chExt cx="167081" cy="214057"/>
          </a:xfrm>
        </p:grpSpPr>
        <p:sp>
          <p:nvSpPr>
            <p:cNvPr id="5150" name="Oval 30">
              <a:extLst>
                <a:ext uri="{FF2B5EF4-FFF2-40B4-BE49-F238E27FC236}">
                  <a16:creationId xmlns:a16="http://schemas.microsoft.com/office/drawing/2014/main" id="{319FFE40-8C9F-40DB-9774-3924566B9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86" y="3082722"/>
              <a:ext cx="46038" cy="4910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  <p:sp>
          <p:nvSpPr>
            <p:cNvPr id="5151" name="Rectangle 23">
              <a:extLst>
                <a:ext uri="{FF2B5EF4-FFF2-40B4-BE49-F238E27FC236}">
                  <a16:creationId xmlns:a16="http://schemas.microsoft.com/office/drawing/2014/main" id="{6381FCF6-0340-40FD-A9CC-69B1C17EE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643" y="2949531"/>
              <a:ext cx="96041" cy="2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/>
                <a:t>E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9D7B8B8-71CE-4D76-BC23-4E59113CD0F7}"/>
              </a:ext>
            </a:extLst>
          </p:cNvPr>
          <p:cNvGrpSpPr>
            <a:grpSpLocks/>
          </p:cNvGrpSpPr>
          <p:nvPr/>
        </p:nvGrpSpPr>
        <p:grpSpPr bwMode="auto">
          <a:xfrm>
            <a:off x="5848350" y="3205163"/>
            <a:ext cx="168275" cy="214312"/>
            <a:chOff x="1162686" y="2938431"/>
            <a:chExt cx="167080" cy="214057"/>
          </a:xfrm>
        </p:grpSpPr>
        <p:sp>
          <p:nvSpPr>
            <p:cNvPr id="5148" name="Oval 30">
              <a:extLst>
                <a:ext uri="{FF2B5EF4-FFF2-40B4-BE49-F238E27FC236}">
                  <a16:creationId xmlns:a16="http://schemas.microsoft.com/office/drawing/2014/main" id="{BFB4DD14-17D1-4F6F-922A-8ABF8D4F2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86" y="3082722"/>
              <a:ext cx="46038" cy="4910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  <p:sp>
          <p:nvSpPr>
            <p:cNvPr id="5149" name="Rectangle 23">
              <a:extLst>
                <a:ext uri="{FF2B5EF4-FFF2-40B4-BE49-F238E27FC236}">
                  <a16:creationId xmlns:a16="http://schemas.microsoft.com/office/drawing/2014/main" id="{8824E226-AD9A-4214-8123-68510E162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725" y="2938431"/>
              <a:ext cx="96041" cy="2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/>
                <a:t>F</a:t>
              </a:r>
            </a:p>
          </p:txBody>
        </p:sp>
      </p:grpSp>
      <p:sp>
        <p:nvSpPr>
          <p:cNvPr id="19" name="Rectangle 23">
            <a:extLst>
              <a:ext uri="{FF2B5EF4-FFF2-40B4-BE49-F238E27FC236}">
                <a16:creationId xmlns:a16="http://schemas.microsoft.com/office/drawing/2014/main" id="{711A575A-5DA5-4651-BDF0-91EE6762C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050" y="3132138"/>
            <a:ext cx="3651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400"/>
              <a:t>5 cm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E330E48-2784-4AC3-AB81-DC8F5DF22071}"/>
              </a:ext>
            </a:extLst>
          </p:cNvPr>
          <p:cNvGrpSpPr>
            <a:grpSpLocks/>
          </p:cNvGrpSpPr>
          <p:nvPr/>
        </p:nvGrpSpPr>
        <p:grpSpPr bwMode="auto">
          <a:xfrm>
            <a:off x="5846763" y="4386263"/>
            <a:ext cx="184150" cy="263525"/>
            <a:chOff x="1162686" y="3082722"/>
            <a:chExt cx="180989" cy="263166"/>
          </a:xfrm>
        </p:grpSpPr>
        <p:sp>
          <p:nvSpPr>
            <p:cNvPr id="5146" name="Oval 30">
              <a:extLst>
                <a:ext uri="{FF2B5EF4-FFF2-40B4-BE49-F238E27FC236}">
                  <a16:creationId xmlns:a16="http://schemas.microsoft.com/office/drawing/2014/main" id="{0AA345DE-EE17-42A9-AF98-9D678E04E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2686" y="3082722"/>
              <a:ext cx="46038" cy="49109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IE" altLang="en-US"/>
            </a:p>
          </p:txBody>
        </p:sp>
        <p:sp>
          <p:nvSpPr>
            <p:cNvPr id="5147" name="Rectangle 23">
              <a:extLst>
                <a:ext uri="{FF2B5EF4-FFF2-40B4-BE49-F238E27FC236}">
                  <a16:creationId xmlns:a16="http://schemas.microsoft.com/office/drawing/2014/main" id="{256E67DC-250C-4CF0-8DD3-39620A8323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634" y="3131831"/>
              <a:ext cx="96041" cy="214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IE" altLang="en-US" sz="1400" i="1"/>
                <a:t>Z</a:t>
              </a:r>
            </a:p>
          </p:txBody>
        </p:sp>
      </p:grpSp>
      <p:sp>
        <p:nvSpPr>
          <p:cNvPr id="23" name="Arc 12">
            <a:extLst>
              <a:ext uri="{FF2B5EF4-FFF2-40B4-BE49-F238E27FC236}">
                <a16:creationId xmlns:a16="http://schemas.microsoft.com/office/drawing/2014/main" id="{035B51C0-B4BF-4B37-A3FC-3AD1EE67BE44}"/>
              </a:ext>
            </a:extLst>
          </p:cNvPr>
          <p:cNvSpPr>
            <a:spLocks/>
          </p:cNvSpPr>
          <p:nvPr/>
        </p:nvSpPr>
        <p:spPr bwMode="auto">
          <a:xfrm rot="-2526071">
            <a:off x="4398963" y="4024313"/>
            <a:ext cx="1708150" cy="1179512"/>
          </a:xfrm>
          <a:custGeom>
            <a:avLst/>
            <a:gdLst>
              <a:gd name="T0" fmla="*/ 2147483646 w 20667"/>
              <a:gd name="T1" fmla="*/ 2147483646 h 17053"/>
              <a:gd name="T2" fmla="*/ 2147483646 w 20667"/>
              <a:gd name="T3" fmla="*/ 2147483646 h 17053"/>
              <a:gd name="T4" fmla="*/ 0 w 20667"/>
              <a:gd name="T5" fmla="*/ 0 h 170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67" h="17053" fill="none" extrusionOk="0">
                <a:moveTo>
                  <a:pt x="20666" y="6279"/>
                </a:moveTo>
                <a:cubicBezTo>
                  <a:pt x="19369" y="10550"/>
                  <a:pt x="16780" y="14313"/>
                  <a:pt x="13257" y="17053"/>
                </a:cubicBezTo>
              </a:path>
              <a:path w="20667" h="17053" stroke="0" extrusionOk="0">
                <a:moveTo>
                  <a:pt x="20666" y="6279"/>
                </a:moveTo>
                <a:cubicBezTo>
                  <a:pt x="19369" y="10550"/>
                  <a:pt x="16780" y="14313"/>
                  <a:pt x="13257" y="17053"/>
                </a:cubicBezTo>
                <a:lnTo>
                  <a:pt x="0" y="0"/>
                </a:lnTo>
                <a:lnTo>
                  <a:pt x="20666" y="6279"/>
                </a:lnTo>
                <a:close/>
              </a:path>
            </a:pathLst>
          </a:custGeom>
          <a:noFill/>
          <a:ln w="11113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6972B32-1507-4AA3-B631-0BE6B4578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408488"/>
            <a:ext cx="3651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IE" altLang="en-US" sz="1400"/>
              <a:t>5 cm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AFE3088-3DBA-498F-8496-382A86DF7E94}"/>
              </a:ext>
            </a:extLst>
          </p:cNvPr>
          <p:cNvGrpSpPr>
            <a:grpSpLocks/>
          </p:cNvGrpSpPr>
          <p:nvPr/>
        </p:nvGrpSpPr>
        <p:grpSpPr bwMode="auto">
          <a:xfrm>
            <a:off x="4857750" y="4176713"/>
            <a:ext cx="4151313" cy="512762"/>
            <a:chOff x="2399990" y="5064461"/>
            <a:chExt cx="4151011" cy="511925"/>
          </a:xfrm>
        </p:grpSpPr>
        <p:grpSp>
          <p:nvGrpSpPr>
            <p:cNvPr id="5137" name="Group 21">
              <a:extLst>
                <a:ext uri="{FF2B5EF4-FFF2-40B4-BE49-F238E27FC236}">
                  <a16:creationId xmlns:a16="http://schemas.microsoft.com/office/drawing/2014/main" id="{293A92A7-1A31-40EE-A2D4-5441E3C5C5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30843" y="5273180"/>
              <a:ext cx="97094" cy="303206"/>
              <a:chOff x="1137684" y="3082722"/>
              <a:chExt cx="96041" cy="302845"/>
            </a:xfrm>
          </p:grpSpPr>
          <p:sp>
            <p:nvSpPr>
              <p:cNvPr id="5144" name="Oval 30">
                <a:extLst>
                  <a:ext uri="{FF2B5EF4-FFF2-40B4-BE49-F238E27FC236}">
                    <a16:creationId xmlns:a16="http://schemas.microsoft.com/office/drawing/2014/main" id="{2A7308F9-5ED0-4050-93A8-0ED401D240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2686" y="3082722"/>
                <a:ext cx="46038" cy="4910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IE" altLang="en-US"/>
              </a:p>
            </p:txBody>
          </p:sp>
          <p:sp>
            <p:nvSpPr>
              <p:cNvPr id="5145" name="Rectangle 23">
                <a:extLst>
                  <a:ext uri="{FF2B5EF4-FFF2-40B4-BE49-F238E27FC236}">
                    <a16:creationId xmlns:a16="http://schemas.microsoft.com/office/drawing/2014/main" id="{AA5C580A-FDC6-4CB1-9D07-C9497F51B6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684" y="3171510"/>
                <a:ext cx="96041" cy="214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IE" altLang="en-US" sz="1400" i="1"/>
                  <a:t>Y</a:t>
                </a:r>
              </a:p>
            </p:txBody>
          </p:sp>
        </p:grpSp>
        <p:grpSp>
          <p:nvGrpSpPr>
            <p:cNvPr id="5138" name="Group 25">
              <a:extLst>
                <a:ext uri="{FF2B5EF4-FFF2-40B4-BE49-F238E27FC236}">
                  <a16:creationId xmlns:a16="http://schemas.microsoft.com/office/drawing/2014/main" id="{079562CE-22B7-42C3-BD67-6FDFEE1975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9990" y="5273181"/>
              <a:ext cx="97094" cy="303205"/>
              <a:chOff x="1137684" y="3082722"/>
              <a:chExt cx="96041" cy="302844"/>
            </a:xfrm>
          </p:grpSpPr>
          <p:sp>
            <p:nvSpPr>
              <p:cNvPr id="5142" name="Oval 30">
                <a:extLst>
                  <a:ext uri="{FF2B5EF4-FFF2-40B4-BE49-F238E27FC236}">
                    <a16:creationId xmlns:a16="http://schemas.microsoft.com/office/drawing/2014/main" id="{500D904A-3297-47A6-B2F9-3D3811B14F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2686" y="3082722"/>
                <a:ext cx="46038" cy="49109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endParaRPr lang="en-IE" altLang="en-US"/>
              </a:p>
            </p:txBody>
          </p:sp>
          <p:sp>
            <p:nvSpPr>
              <p:cNvPr id="5143" name="Rectangle 23">
                <a:extLst>
                  <a:ext uri="{FF2B5EF4-FFF2-40B4-BE49-F238E27FC236}">
                    <a16:creationId xmlns:a16="http://schemas.microsoft.com/office/drawing/2014/main" id="{0062D22F-40DE-4AD8-9451-BF371A4904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37684" y="3171509"/>
                <a:ext cx="96041" cy="2140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IE" altLang="en-US" sz="1400" i="1"/>
                  <a:t>X</a:t>
                </a:r>
              </a:p>
            </p:txBody>
          </p:sp>
        </p:grpSp>
        <p:grpSp>
          <p:nvGrpSpPr>
            <p:cNvPr id="5139" name="Group 6">
              <a:extLst>
                <a:ext uri="{FF2B5EF4-FFF2-40B4-BE49-F238E27FC236}">
                  <a16:creationId xmlns:a16="http://schemas.microsoft.com/office/drawing/2014/main" id="{4A3ACF29-CBF2-411A-80B2-5042FAA413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4272" y="5064461"/>
              <a:ext cx="4126729" cy="338554"/>
              <a:chOff x="2424272" y="5064461"/>
              <a:chExt cx="4126729" cy="338554"/>
            </a:xfrm>
          </p:grpSpPr>
          <p:sp>
            <p:nvSpPr>
              <p:cNvPr id="5140" name="Line 13">
                <a:extLst>
                  <a:ext uri="{FF2B5EF4-FFF2-40B4-BE49-F238E27FC236}">
                    <a16:creationId xmlns:a16="http://schemas.microsoft.com/office/drawing/2014/main" id="{9D61EC53-E6AA-4859-99EE-84D604AA0B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24272" y="5294543"/>
                <a:ext cx="3686175" cy="317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E"/>
              </a:p>
            </p:txBody>
          </p:sp>
          <p:sp>
            <p:nvSpPr>
              <p:cNvPr id="5141" name="TextBox 4">
                <a:extLst>
                  <a:ext uri="{FF2B5EF4-FFF2-40B4-BE49-F238E27FC236}">
                    <a16:creationId xmlns:a16="http://schemas.microsoft.com/office/drawing/2014/main" id="{8009302F-7772-4B9C-890E-EC565494B3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67151" y="5064461"/>
                <a:ext cx="48385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IE" altLang="en-US" sz="1600"/>
                  <a:t>Ray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40741E-7 L 0.00017 0.1544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89C0F2F2751E4D89316BDAA9FE730F" ma:contentTypeVersion="9" ma:contentTypeDescription="Create a new document." ma:contentTypeScope="" ma:versionID="29722f0db6237fca2c47587e0677b628">
  <xsd:schema xmlns:xsd="http://www.w3.org/2001/XMLSchema" xmlns:xs="http://www.w3.org/2001/XMLSchema" xmlns:p="http://schemas.microsoft.com/office/2006/metadata/properties" xmlns:ns2="37a15ebc-f898-4d17-b0a4-83545f0702c8" xmlns:ns3="b312e899-71bd-441b-bd11-01ed88b72bec" targetNamespace="http://schemas.microsoft.com/office/2006/metadata/properties" ma:root="true" ma:fieldsID="ed9126b593dfa3514ed489edd895d5a2" ns2:_="" ns3:_="">
    <xsd:import namespace="37a15ebc-f898-4d17-b0a4-83545f0702c8"/>
    <xsd:import namespace="b312e899-71bd-441b-bd11-01ed88b72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15ebc-f898-4d17-b0a4-83545f0702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12e899-71bd-441b-bd11-01ed88b72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838C02-CB41-4947-A164-0BFCFD1ED5AE}"/>
</file>

<file path=customXml/itemProps2.xml><?xml version="1.0" encoding="utf-8"?>
<ds:datastoreItem xmlns:ds="http://schemas.openxmlformats.org/officeDocument/2006/customXml" ds:itemID="{7EE0A531-9A0F-4916-945D-7BDA2EC58542}"/>
</file>

<file path=customXml/itemProps3.xml><?xml version="1.0" encoding="utf-8"?>
<ds:datastoreItem xmlns:ds="http://schemas.openxmlformats.org/officeDocument/2006/customXml" ds:itemID="{E79C92AE-84A8-4C2B-B538-2F5AB8EE09F6}"/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133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MS PGothic</vt:lpstr>
      <vt:lpstr>Arial</vt:lpstr>
      <vt:lpstr>Office Theme</vt:lpstr>
      <vt:lpstr>PowerPoint Presentation</vt:lpstr>
    </vt:vector>
  </TitlesOfParts>
  <Company>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Studio Studio</dc:creator>
  <cp:lastModifiedBy>Sarah MacSweeney</cp:lastModifiedBy>
  <cp:revision>50</cp:revision>
  <dcterms:created xsi:type="dcterms:W3CDTF">2017-11-30T19:12:25Z</dcterms:created>
  <dcterms:modified xsi:type="dcterms:W3CDTF">2018-04-05T15:05:14Z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0x010100BD89C0F2F2751E4D89316BDAA9FE730F</vt:lpwstr>
  </property>
</Properties>
</file>