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19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3C6378-5758-4D09-B760-F94D078436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2A8CD-8D01-4A45-A8E9-FB4D3E24004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51AA5FD-03FD-4ED1-8ACA-8F08714EEC70}" type="datetimeFigureOut">
              <a:rPr lang="en-IE"/>
              <a:pPr>
                <a:defRPr/>
              </a:pPr>
              <a:t>05/04/2018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D4AAC6-5BF7-43E3-8709-C68A042C4E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15654A-FC74-4F2E-AB3D-1DEEB60E6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E95C1-7D84-4DE5-8C48-43420715E9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DC2BA-642D-4B9B-A790-71409D15EC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8F0504-955A-4363-B998-A8CC2966F08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ntitled.png">
            <a:extLst>
              <a:ext uri="{FF2B5EF4-FFF2-40B4-BE49-F238E27FC236}">
                <a16:creationId xmlns:a16="http://schemas.microsoft.com/office/drawing/2014/main" id="{EA4CC208-DFBD-43FD-A96E-795CB96BBD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18804C20-D3B0-4FBA-AAD1-17BAFB684405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7" name="Picture 7" descr="Star.eps">
            <a:extLst>
              <a:ext uri="{FF2B5EF4-FFF2-40B4-BE49-F238E27FC236}">
                <a16:creationId xmlns:a16="http://schemas.microsoft.com/office/drawing/2014/main" id="{CC7BC5E0-16BA-491E-ACA2-F2147BE66C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6D8061-0CCB-4AC2-B814-83CACB0C317E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1D523654-6901-48B2-834E-BCA353A53BA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A867B952-0E7C-4961-A1E8-AE53AF4C770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86774" y="260284"/>
            <a:ext cx="692414" cy="646596"/>
          </a:xfrm>
          <a:prstGeom prst="rect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6756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2013B97-0F0B-48A1-B8A6-BAF6A91C2F8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027FF68-26C8-4029-A0FD-9EAEF8C11C11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79C3D7-2FA2-467D-9433-6C2B8B96A5E3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AF268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8591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0DC73763-2728-40F9-A7E0-5BE33742D3FD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1458C1C-2CD5-4E1C-B16A-FF9B74A14E2A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E0A791C8-6642-4144-88C3-5FD7D33C2D0C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A1D164-37B1-469B-AE54-FEDC863FD85E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4576BF28-4AAE-4A76-9A45-4029FF878B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F07B8217-8D4A-4579-8E68-80238619F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3401">
            <a:off x="5286375" y="3159125"/>
            <a:ext cx="2420938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>
            <a:extLst>
              <a:ext uri="{FF2B5EF4-FFF2-40B4-BE49-F238E27FC236}">
                <a16:creationId xmlns:a16="http://schemas.microsoft.com/office/drawing/2014/main" id="{A0F6E527-299D-4FE9-B822-9BD3BE017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3605" flipV="1">
            <a:off x="7452519" y="3596482"/>
            <a:ext cx="2054225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Placeholder 12">
            <a:extLst>
              <a:ext uri="{FF2B5EF4-FFF2-40B4-BE49-F238E27FC236}">
                <a16:creationId xmlns:a16="http://schemas.microsoft.com/office/drawing/2014/main" id="{90956016-DDAF-468B-A345-7132819876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/>
              <a:t>Construction 6</a:t>
            </a:r>
            <a:endParaRPr lang="en-US" altLang="en-US"/>
          </a:p>
        </p:txBody>
      </p:sp>
      <p:sp>
        <p:nvSpPr>
          <p:cNvPr id="5125" name="Content Placeholder 3">
            <a:extLst>
              <a:ext uri="{FF2B5EF4-FFF2-40B4-BE49-F238E27FC236}">
                <a16:creationId xmlns:a16="http://schemas.microsoft.com/office/drawing/2014/main" id="{6DB55944-D0B4-4477-9FCC-DAAFE46EF600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841375" y="620713"/>
            <a:ext cx="8302625" cy="43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463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IE" altLang="en-US"/>
              <a:t>Division of a Line Segment into Three Equal Segments, Without Measuring </a:t>
            </a:r>
            <a:endParaRPr lang="en-US" altLang="en-US"/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F15DD3D6-0CEC-49DA-8B0D-A50B5F58110B}"/>
              </a:ext>
            </a:extLst>
          </p:cNvPr>
          <p:cNvSpPr>
            <a:spLocks noGrp="1" noChangeArrowheads="1"/>
          </p:cNvSpPr>
          <p:nvPr>
            <p:ph sz="quarter" idx="22"/>
          </p:nvPr>
        </p:nvSpPr>
        <p:spPr bwMode="auto">
          <a:xfrm>
            <a:off x="554038" y="1060450"/>
            <a:ext cx="3987800" cy="4679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From point </a:t>
            </a:r>
            <a:r>
              <a:rPr lang="en-IE" altLang="en-US" i="1"/>
              <a:t>A</a:t>
            </a:r>
            <a:r>
              <a:rPr lang="en-IE" altLang="en-US"/>
              <a:t> (or </a:t>
            </a:r>
            <a:r>
              <a:rPr lang="en-IE" altLang="en-US" i="1"/>
              <a:t>B</a:t>
            </a:r>
            <a:r>
              <a:rPr lang="en-IE" altLang="en-US"/>
              <a:t>), draw a ray at an acute angle to the given line segment.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Place the compass needle point on </a:t>
            </a:r>
            <a:r>
              <a:rPr lang="en-IE" altLang="en-US" i="1"/>
              <a:t>A</a:t>
            </a:r>
            <a:r>
              <a:rPr lang="en-IE" altLang="en-US"/>
              <a:t>. Using the same compass width, mark off three equal arcs along the ray. (Use a small compass width.)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Label the points of intersection </a:t>
            </a:r>
            <a:r>
              <a:rPr lang="en-IE" altLang="en-US" i="1"/>
              <a:t>R</a:t>
            </a:r>
            <a:r>
              <a:rPr lang="en-IE" altLang="en-US"/>
              <a:t>, </a:t>
            </a:r>
            <a:r>
              <a:rPr lang="en-IE" altLang="en-US" i="1"/>
              <a:t>S</a:t>
            </a:r>
            <a:r>
              <a:rPr lang="en-IE" altLang="en-US"/>
              <a:t> and </a:t>
            </a:r>
            <a:r>
              <a:rPr lang="en-IE" altLang="en-US" i="1"/>
              <a:t>T</a:t>
            </a:r>
            <a:r>
              <a:rPr lang="en-IE" altLang="en-US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Use a straight edge to draw a line segment from </a:t>
            </a:r>
            <a:r>
              <a:rPr lang="en-IE" altLang="en-US" i="1"/>
              <a:t>T</a:t>
            </a:r>
            <a:r>
              <a:rPr lang="en-IE" altLang="en-US"/>
              <a:t> to </a:t>
            </a:r>
            <a:r>
              <a:rPr lang="en-IE" altLang="en-US" i="1"/>
              <a:t>B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a set square and straight edge, line the set square up with [</a:t>
            </a:r>
            <a:r>
              <a:rPr lang="en-IE" altLang="en-US" i="1"/>
              <a:t>TB</a:t>
            </a:r>
            <a:r>
              <a:rPr lang="en-IE" altLang="en-US"/>
              <a:t>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Slide the set square along the straight edge.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the set square, draw a line segment from </a:t>
            </a:r>
            <a:r>
              <a:rPr lang="en-IE" altLang="en-US" i="1"/>
              <a:t>S</a:t>
            </a:r>
            <a:r>
              <a:rPr lang="en-IE" altLang="en-US"/>
              <a:t> and R to [</a:t>
            </a:r>
            <a:r>
              <a:rPr lang="en-IE" altLang="en-US" i="1"/>
              <a:t>AB</a:t>
            </a:r>
            <a:r>
              <a:rPr lang="en-IE" altLang="en-US"/>
              <a:t>].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The line segment [</a:t>
            </a:r>
            <a:r>
              <a:rPr lang="en-IE" altLang="en-US" i="1"/>
              <a:t>AB</a:t>
            </a:r>
            <a:r>
              <a:rPr lang="en-IE" altLang="en-US"/>
              <a:t>] has now been divided into three equal segments.</a:t>
            </a:r>
          </a:p>
        </p:txBody>
      </p:sp>
      <p:sp>
        <p:nvSpPr>
          <p:cNvPr id="42" name="Arc 10">
            <a:extLst>
              <a:ext uri="{FF2B5EF4-FFF2-40B4-BE49-F238E27FC236}">
                <a16:creationId xmlns:a16="http://schemas.microsoft.com/office/drawing/2014/main" id="{E67FBFAF-0611-49E4-BA27-1E3AA805C154}"/>
              </a:ext>
            </a:extLst>
          </p:cNvPr>
          <p:cNvSpPr>
            <a:spLocks/>
          </p:cNvSpPr>
          <p:nvPr/>
        </p:nvSpPr>
        <p:spPr bwMode="auto">
          <a:xfrm>
            <a:off x="5922963" y="3436938"/>
            <a:ext cx="1651000" cy="1073150"/>
          </a:xfrm>
          <a:custGeom>
            <a:avLst/>
            <a:gdLst>
              <a:gd name="T0" fmla="*/ 2147483646 w 20037"/>
              <a:gd name="T1" fmla="*/ 2147483646 h 15499"/>
              <a:gd name="T2" fmla="*/ 2147483646 w 20037"/>
              <a:gd name="T3" fmla="*/ 2147483646 h 15499"/>
              <a:gd name="T4" fmla="*/ 0 w 20037"/>
              <a:gd name="T5" fmla="*/ 0 h 154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37" h="15499" fill="none" extrusionOk="0">
                <a:moveTo>
                  <a:pt x="20037" y="8067"/>
                </a:moveTo>
                <a:cubicBezTo>
                  <a:pt x="18910" y="10865"/>
                  <a:pt x="17209" y="13397"/>
                  <a:pt x="15044" y="15498"/>
                </a:cubicBezTo>
              </a:path>
              <a:path w="20037" h="15499" stroke="0" extrusionOk="0">
                <a:moveTo>
                  <a:pt x="20037" y="8067"/>
                </a:moveTo>
                <a:cubicBezTo>
                  <a:pt x="18910" y="10865"/>
                  <a:pt x="17209" y="13397"/>
                  <a:pt x="15044" y="15498"/>
                </a:cubicBezTo>
                <a:lnTo>
                  <a:pt x="0" y="0"/>
                </a:lnTo>
                <a:lnTo>
                  <a:pt x="20037" y="8067"/>
                </a:lnTo>
                <a:close/>
              </a:path>
            </a:pathLst>
          </a:custGeom>
          <a:noFill/>
          <a:ln w="111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3" name="Arc 11">
            <a:extLst>
              <a:ext uri="{FF2B5EF4-FFF2-40B4-BE49-F238E27FC236}">
                <a16:creationId xmlns:a16="http://schemas.microsoft.com/office/drawing/2014/main" id="{6CB392A3-E27D-466E-A95C-F4E7C8FA57AD}"/>
              </a:ext>
            </a:extLst>
          </p:cNvPr>
          <p:cNvSpPr>
            <a:spLocks/>
          </p:cNvSpPr>
          <p:nvPr/>
        </p:nvSpPr>
        <p:spPr bwMode="auto">
          <a:xfrm>
            <a:off x="5200650" y="2925763"/>
            <a:ext cx="1676400" cy="1181100"/>
          </a:xfrm>
          <a:custGeom>
            <a:avLst/>
            <a:gdLst>
              <a:gd name="T0" fmla="*/ 2147483646 w 20425"/>
              <a:gd name="T1" fmla="*/ 2147483646 h 17016"/>
              <a:gd name="T2" fmla="*/ 2147483646 w 20425"/>
              <a:gd name="T3" fmla="*/ 2147483646 h 17016"/>
              <a:gd name="T4" fmla="*/ 0 w 20425"/>
              <a:gd name="T5" fmla="*/ 0 h 170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25" h="17016" fill="none" extrusionOk="0">
                <a:moveTo>
                  <a:pt x="20425" y="7026"/>
                </a:moveTo>
                <a:cubicBezTo>
                  <a:pt x="19067" y="10974"/>
                  <a:pt x="16593" y="14444"/>
                  <a:pt x="13304" y="17015"/>
                </a:cubicBezTo>
              </a:path>
              <a:path w="20425" h="17016" stroke="0" extrusionOk="0">
                <a:moveTo>
                  <a:pt x="20425" y="7026"/>
                </a:moveTo>
                <a:cubicBezTo>
                  <a:pt x="19067" y="10974"/>
                  <a:pt x="16593" y="14444"/>
                  <a:pt x="13304" y="17015"/>
                </a:cubicBezTo>
                <a:lnTo>
                  <a:pt x="0" y="0"/>
                </a:lnTo>
                <a:lnTo>
                  <a:pt x="20425" y="7026"/>
                </a:lnTo>
                <a:close/>
              </a:path>
            </a:pathLst>
          </a:custGeom>
          <a:noFill/>
          <a:ln w="111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4" name="Arc 12">
            <a:extLst>
              <a:ext uri="{FF2B5EF4-FFF2-40B4-BE49-F238E27FC236}">
                <a16:creationId xmlns:a16="http://schemas.microsoft.com/office/drawing/2014/main" id="{7200DC50-10FC-4BD0-9F7D-AAB302C1327C}"/>
              </a:ext>
            </a:extLst>
          </p:cNvPr>
          <p:cNvSpPr>
            <a:spLocks/>
          </p:cNvSpPr>
          <p:nvPr/>
        </p:nvSpPr>
        <p:spPr bwMode="auto">
          <a:xfrm>
            <a:off x="4446588" y="2425700"/>
            <a:ext cx="1708150" cy="1179513"/>
          </a:xfrm>
          <a:custGeom>
            <a:avLst/>
            <a:gdLst>
              <a:gd name="T0" fmla="*/ 2147483646 w 20667"/>
              <a:gd name="T1" fmla="*/ 2147483646 h 17053"/>
              <a:gd name="T2" fmla="*/ 2147483646 w 20667"/>
              <a:gd name="T3" fmla="*/ 2147483646 h 17053"/>
              <a:gd name="T4" fmla="*/ 0 w 20667"/>
              <a:gd name="T5" fmla="*/ 0 h 170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67" h="17053" fill="none" extrusionOk="0">
                <a:moveTo>
                  <a:pt x="20666" y="6279"/>
                </a:moveTo>
                <a:cubicBezTo>
                  <a:pt x="19369" y="10550"/>
                  <a:pt x="16780" y="14313"/>
                  <a:pt x="13257" y="17053"/>
                </a:cubicBezTo>
              </a:path>
              <a:path w="20667" h="17053" stroke="0" extrusionOk="0">
                <a:moveTo>
                  <a:pt x="20666" y="6279"/>
                </a:moveTo>
                <a:cubicBezTo>
                  <a:pt x="19369" y="10550"/>
                  <a:pt x="16780" y="14313"/>
                  <a:pt x="13257" y="17053"/>
                </a:cubicBezTo>
                <a:lnTo>
                  <a:pt x="0" y="0"/>
                </a:lnTo>
                <a:lnTo>
                  <a:pt x="20666" y="6279"/>
                </a:lnTo>
                <a:close/>
              </a:path>
            </a:pathLst>
          </a:custGeom>
          <a:noFill/>
          <a:ln w="111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5" name="Line 14">
            <a:extLst>
              <a:ext uri="{FF2B5EF4-FFF2-40B4-BE49-F238E27FC236}">
                <a16:creationId xmlns:a16="http://schemas.microsoft.com/office/drawing/2014/main" id="{3D1B4B7F-74B0-4CF7-95B1-D7A117BD96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62825" y="2792413"/>
            <a:ext cx="1495425" cy="1552575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46" name="Line 17">
            <a:extLst>
              <a:ext uri="{FF2B5EF4-FFF2-40B4-BE49-F238E27FC236}">
                <a16:creationId xmlns:a16="http://schemas.microsoft.com/office/drawing/2014/main" id="{81F294A2-601A-4B89-B807-6B5E06D42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6038" y="2779713"/>
            <a:ext cx="3017837" cy="2095500"/>
          </a:xfrm>
          <a:prstGeom prst="line">
            <a:avLst/>
          </a:prstGeom>
          <a:noFill/>
          <a:ln w="11113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C801FE3-9B2E-457B-B7D2-F9BBB8EC5EC7}"/>
              </a:ext>
            </a:extLst>
          </p:cNvPr>
          <p:cNvGrpSpPr>
            <a:grpSpLocks/>
          </p:cNvGrpSpPr>
          <p:nvPr/>
        </p:nvGrpSpPr>
        <p:grpSpPr bwMode="auto">
          <a:xfrm>
            <a:off x="6615113" y="2771775"/>
            <a:ext cx="1031875" cy="1096963"/>
            <a:chOff x="4542300" y="3859212"/>
            <a:chExt cx="1032142" cy="1096864"/>
          </a:xfrm>
        </p:grpSpPr>
        <p:sp>
          <p:nvSpPr>
            <p:cNvPr id="5154" name="Line 16">
              <a:extLst>
                <a:ext uri="{FF2B5EF4-FFF2-40B4-BE49-F238E27FC236}">
                  <a16:creationId xmlns:a16="http://schemas.microsoft.com/office/drawing/2014/main" id="{83BB7395-AC96-4505-B5A7-15A36613E1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2300" y="3879851"/>
              <a:ext cx="1027747" cy="1076225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5155" name="Oval 18">
              <a:extLst>
                <a:ext uri="{FF2B5EF4-FFF2-40B4-BE49-F238E27FC236}">
                  <a16:creationId xmlns:a16="http://schemas.microsoft.com/office/drawing/2014/main" id="{EB7CF8D0-31BB-49D3-8E8B-9B02F0D0A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704" y="3859212"/>
              <a:ext cx="58738" cy="4921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4F35588-FD89-4467-8E6D-D0336C4E8487}"/>
              </a:ext>
            </a:extLst>
          </p:cNvPr>
          <p:cNvGrpSpPr>
            <a:grpSpLocks/>
          </p:cNvGrpSpPr>
          <p:nvPr/>
        </p:nvGrpSpPr>
        <p:grpSpPr bwMode="auto">
          <a:xfrm>
            <a:off x="5891213" y="2768600"/>
            <a:ext cx="538162" cy="561975"/>
            <a:chOff x="3818390" y="3910764"/>
            <a:chExt cx="502358" cy="507045"/>
          </a:xfrm>
        </p:grpSpPr>
        <p:sp>
          <p:nvSpPr>
            <p:cNvPr id="5152" name="Line 15">
              <a:extLst>
                <a:ext uri="{FF2B5EF4-FFF2-40B4-BE49-F238E27FC236}">
                  <a16:creationId xmlns:a16="http://schemas.microsoft.com/office/drawing/2014/main" id="{93E40DE5-5CF6-4BBB-8C54-0222FDAF43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18390" y="3937065"/>
              <a:ext cx="461626" cy="480744"/>
            </a:xfrm>
            <a:prstGeom prst="line">
              <a:avLst/>
            </a:prstGeom>
            <a:noFill/>
            <a:ln w="111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5153" name="Oval 20">
              <a:extLst>
                <a:ext uri="{FF2B5EF4-FFF2-40B4-BE49-F238E27FC236}">
                  <a16:creationId xmlns:a16="http://schemas.microsoft.com/office/drawing/2014/main" id="{DC668AFF-8B5F-44E6-9786-DECF0A830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011" y="3910764"/>
              <a:ext cx="58737" cy="4921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2643B78-7BED-4F22-844A-9ACDA34E8904}"/>
              </a:ext>
            </a:extLst>
          </p:cNvPr>
          <p:cNvGrpSpPr>
            <a:grpSpLocks/>
          </p:cNvGrpSpPr>
          <p:nvPr/>
        </p:nvGrpSpPr>
        <p:grpSpPr bwMode="auto">
          <a:xfrm>
            <a:off x="4956175" y="2628900"/>
            <a:ext cx="4051300" cy="234950"/>
            <a:chOff x="2904144" y="3718008"/>
            <a:chExt cx="4050612" cy="236103"/>
          </a:xfrm>
        </p:grpSpPr>
        <p:grpSp>
          <p:nvGrpSpPr>
            <p:cNvPr id="5146" name="Group 8">
              <a:extLst>
                <a:ext uri="{FF2B5EF4-FFF2-40B4-BE49-F238E27FC236}">
                  <a16:creationId xmlns:a16="http://schemas.microsoft.com/office/drawing/2014/main" id="{03A74803-0F7B-4173-923B-A560FCC632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5114" y="3846856"/>
              <a:ext cx="3752086" cy="61569"/>
              <a:chOff x="3055114" y="3846856"/>
              <a:chExt cx="3752086" cy="61569"/>
            </a:xfrm>
          </p:grpSpPr>
          <p:sp>
            <p:nvSpPr>
              <p:cNvPr id="5149" name="Line 13">
                <a:extLst>
                  <a:ext uri="{FF2B5EF4-FFF2-40B4-BE49-F238E27FC236}">
                    <a16:creationId xmlns:a16="http://schemas.microsoft.com/office/drawing/2014/main" id="{A7FAA8CC-6F8B-411F-9195-C09629001D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9619" y="3879470"/>
                <a:ext cx="3686174" cy="3175"/>
              </a:xfrm>
              <a:prstGeom prst="line">
                <a:avLst/>
              </a:prstGeom>
              <a:noFill/>
              <a:ln w="11113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5150" name="Oval 27">
                <a:extLst>
                  <a:ext uri="{FF2B5EF4-FFF2-40B4-BE49-F238E27FC236}">
                    <a16:creationId xmlns:a16="http://schemas.microsoft.com/office/drawing/2014/main" id="{15209DCA-E5F7-40A1-BDA1-3284E64C1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5114" y="3846856"/>
                <a:ext cx="46037" cy="49213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IE" altLang="en-US"/>
              </a:p>
            </p:txBody>
          </p:sp>
          <p:sp>
            <p:nvSpPr>
              <p:cNvPr id="5151" name="Oval 30">
                <a:extLst>
                  <a:ext uri="{FF2B5EF4-FFF2-40B4-BE49-F238E27FC236}">
                    <a16:creationId xmlns:a16="http://schemas.microsoft.com/office/drawing/2014/main" id="{4561D542-05E0-44B2-AEF2-C9EA251951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1162" y="3859212"/>
                <a:ext cx="46038" cy="49213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IE" altLang="en-US"/>
              </a:p>
            </p:txBody>
          </p:sp>
        </p:grpSp>
        <p:sp>
          <p:nvSpPr>
            <p:cNvPr id="5147" name="Rectangle 23">
              <a:extLst>
                <a:ext uri="{FF2B5EF4-FFF2-40B4-BE49-F238E27FC236}">
                  <a16:creationId xmlns:a16="http://schemas.microsoft.com/office/drawing/2014/main" id="{09A6A26D-6C61-4CA9-BA8B-FBF397FFB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144" y="3718008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A</a:t>
              </a:r>
            </a:p>
          </p:txBody>
        </p:sp>
        <p:sp>
          <p:nvSpPr>
            <p:cNvPr id="5148" name="Rectangle 23">
              <a:extLst>
                <a:ext uri="{FF2B5EF4-FFF2-40B4-BE49-F238E27FC236}">
                  <a16:creationId xmlns:a16="http://schemas.microsoft.com/office/drawing/2014/main" id="{AA8E297A-C563-4592-BD53-7595DFE41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715" y="3739601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B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5006919-6963-48F6-B9EC-F694FA4707CC}"/>
              </a:ext>
            </a:extLst>
          </p:cNvPr>
          <p:cNvGrpSpPr>
            <a:grpSpLocks/>
          </p:cNvGrpSpPr>
          <p:nvPr/>
        </p:nvGrpSpPr>
        <p:grpSpPr bwMode="auto">
          <a:xfrm>
            <a:off x="5845175" y="3308350"/>
            <a:ext cx="96838" cy="296863"/>
            <a:chOff x="3772478" y="4396484"/>
            <a:chExt cx="96041" cy="296445"/>
          </a:xfrm>
        </p:grpSpPr>
        <p:sp>
          <p:nvSpPr>
            <p:cNvPr id="5144" name="Oval 24">
              <a:extLst>
                <a:ext uri="{FF2B5EF4-FFF2-40B4-BE49-F238E27FC236}">
                  <a16:creationId xmlns:a16="http://schemas.microsoft.com/office/drawing/2014/main" id="{E3CD3A90-1DF8-4704-82CE-FD225F16D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775" y="4396484"/>
              <a:ext cx="57150" cy="4921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45" name="Rectangle 23">
              <a:extLst>
                <a:ext uri="{FF2B5EF4-FFF2-40B4-BE49-F238E27FC236}">
                  <a16:creationId xmlns:a16="http://schemas.microsoft.com/office/drawing/2014/main" id="{7197FC1F-4AB3-4F05-BA19-107465759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2478" y="4478419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R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CE4B557-8197-4436-86AD-4CBE1546B3D6}"/>
              </a:ext>
            </a:extLst>
          </p:cNvPr>
          <p:cNvGrpSpPr>
            <a:grpSpLocks/>
          </p:cNvGrpSpPr>
          <p:nvPr/>
        </p:nvGrpSpPr>
        <p:grpSpPr bwMode="auto">
          <a:xfrm>
            <a:off x="6602413" y="3813175"/>
            <a:ext cx="95250" cy="249238"/>
            <a:chOff x="4528346" y="4901087"/>
            <a:chExt cx="96041" cy="248997"/>
          </a:xfrm>
        </p:grpSpPr>
        <p:sp>
          <p:nvSpPr>
            <p:cNvPr id="5142" name="Oval 25">
              <a:extLst>
                <a:ext uri="{FF2B5EF4-FFF2-40B4-BE49-F238E27FC236}">
                  <a16:creationId xmlns:a16="http://schemas.microsoft.com/office/drawing/2014/main" id="{CCE8C1C5-8F22-4AF1-88A3-7BA677D83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717" y="4901087"/>
              <a:ext cx="57150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43" name="Rectangle 23">
              <a:extLst>
                <a:ext uri="{FF2B5EF4-FFF2-40B4-BE49-F238E27FC236}">
                  <a16:creationId xmlns:a16="http://schemas.microsoft.com/office/drawing/2014/main" id="{B71361B2-9F25-45DB-A4C6-2C7793B4D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8346" y="4935574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S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DD59270-75F1-4F71-85D6-DA1C277A2DCF}"/>
              </a:ext>
            </a:extLst>
          </p:cNvPr>
          <p:cNvGrpSpPr>
            <a:grpSpLocks/>
          </p:cNvGrpSpPr>
          <p:nvPr/>
        </p:nvGrpSpPr>
        <p:grpSpPr bwMode="auto">
          <a:xfrm>
            <a:off x="7327900" y="4306888"/>
            <a:ext cx="100013" cy="309562"/>
            <a:chOff x="5255016" y="5395112"/>
            <a:chExt cx="100307" cy="309430"/>
          </a:xfrm>
        </p:grpSpPr>
        <p:sp>
          <p:nvSpPr>
            <p:cNvPr id="5140" name="Oval 22">
              <a:extLst>
                <a:ext uri="{FF2B5EF4-FFF2-40B4-BE49-F238E27FC236}">
                  <a16:creationId xmlns:a16="http://schemas.microsoft.com/office/drawing/2014/main" id="{11CD92BC-65DC-4890-8C61-5E5730CF5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016" y="5395112"/>
              <a:ext cx="57150" cy="476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41" name="Rectangle 23">
              <a:extLst>
                <a:ext uri="{FF2B5EF4-FFF2-40B4-BE49-F238E27FC236}">
                  <a16:creationId xmlns:a16="http://schemas.microsoft.com/office/drawing/2014/main" id="{A02CE92D-1C68-404D-817D-3AB39EF58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9282" y="5490032"/>
              <a:ext cx="96041" cy="214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T</a:t>
              </a:r>
              <a:r>
                <a:rPr lang="en-IE" altLang="en-US" sz="1400"/>
                <a:t> </a:t>
              </a:r>
            </a:p>
          </p:txBody>
        </p:sp>
      </p:grpSp>
      <p:pic>
        <p:nvPicPr>
          <p:cNvPr id="71" name="Picture 70">
            <a:extLst>
              <a:ext uri="{FF2B5EF4-FFF2-40B4-BE49-F238E27FC236}">
                <a16:creationId xmlns:a16="http://schemas.microsoft.com/office/drawing/2014/main" id="{C5C56A66-0E50-466E-88E7-ECE915CFD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420">
            <a:off x="5437188" y="1571625"/>
            <a:ext cx="1055687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Placeholder 2">
            <a:extLst>
              <a:ext uri="{FF2B5EF4-FFF2-40B4-BE49-F238E27FC236}">
                <a16:creationId xmlns:a16="http://schemas.microsoft.com/office/drawing/2014/main" id="{D69AA761-84E9-433A-B3D7-D75E755DAB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5</a:t>
            </a: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08021 0.0777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decel="36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8148E-6 L 0.16007 0.1520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3" y="75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-0.07986 -0.07222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3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-0.14549 -0.17222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74" y="-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6FB992-8CFA-4D7A-9E0A-59C62137D198}"/>
</file>

<file path=customXml/itemProps2.xml><?xml version="1.0" encoding="utf-8"?>
<ds:datastoreItem xmlns:ds="http://schemas.openxmlformats.org/officeDocument/2006/customXml" ds:itemID="{40CFF326-8A14-4596-9EF8-02AD690197B1}"/>
</file>

<file path=customXml/itemProps3.xml><?xml version="1.0" encoding="utf-8"?>
<ds:datastoreItem xmlns:ds="http://schemas.openxmlformats.org/officeDocument/2006/customXml" ds:itemID="{74A8A42D-5B8A-4522-99BB-60036A6C0674}"/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153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MS PGothic</vt:lpstr>
      <vt:lpstr>Arial</vt:lpstr>
      <vt:lpstr>Office Theme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Sarah MacSweeney</cp:lastModifiedBy>
  <cp:revision>48</cp:revision>
  <dcterms:created xsi:type="dcterms:W3CDTF">2017-11-30T19:12:25Z</dcterms:created>
  <dcterms:modified xsi:type="dcterms:W3CDTF">2018-04-05T15:04:48Z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