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2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19" autoAdjust="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3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4E8B23-49AB-42B9-B735-2A55CBF7E5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5644E7-500A-4C73-B4FC-C4361AE13DB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E9BB7B9-282F-41CD-B1BB-76E89F999C6B}" type="datetimeFigureOut">
              <a:rPr lang="en-IE"/>
              <a:pPr>
                <a:defRPr/>
              </a:pPr>
              <a:t>05/04/2018</a:t>
            </a:fld>
            <a:endParaRPr lang="en-I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33D447D-E9BA-4384-BEC2-79EBD75D42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6A2A0E-5750-4785-90E6-86AE31962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40E27-E27B-4653-AC02-4EEA42D66D0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ACCF2-B1DE-405D-84D3-2610D1314E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59A196D-49EF-4E77-815D-81F1010522B6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Untitled.png">
            <a:extLst>
              <a:ext uri="{FF2B5EF4-FFF2-40B4-BE49-F238E27FC236}">
                <a16:creationId xmlns:a16="http://schemas.microsoft.com/office/drawing/2014/main" id="{2ABDB6A8-6125-4A8A-AA44-1C31B99AB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A26F26C4-5A26-40BA-B156-4D0FA2C2C00E}"/>
              </a:ext>
            </a:extLst>
          </p:cNvPr>
          <p:cNvSpPr/>
          <p:nvPr userDrawn="1"/>
        </p:nvSpPr>
        <p:spPr>
          <a:xfrm>
            <a:off x="287338" y="1901825"/>
            <a:ext cx="395287" cy="368300"/>
          </a:xfrm>
          <a:prstGeom prst="roundRect">
            <a:avLst/>
          </a:prstGeom>
          <a:solidFill>
            <a:srgbClr val="0093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93B2"/>
              </a:solidFill>
            </a:endParaRPr>
          </a:p>
        </p:txBody>
      </p:sp>
      <p:pic>
        <p:nvPicPr>
          <p:cNvPr id="7" name="Picture 7" descr="Star.eps">
            <a:extLst>
              <a:ext uri="{FF2B5EF4-FFF2-40B4-BE49-F238E27FC236}">
                <a16:creationId xmlns:a16="http://schemas.microsoft.com/office/drawing/2014/main" id="{0ADFEBE0-8247-4345-B0C3-FDB79A5D1C3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94468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C693A3F-8C9F-486D-903A-DC5D9C1B6129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596900" y="825500"/>
            <a:ext cx="71438" cy="425450"/>
          </a:xfrm>
          <a:prstGeom prst="rect">
            <a:avLst/>
          </a:prstGeom>
          <a:solidFill>
            <a:srgbClr val="AF2689"/>
          </a:solidFill>
          <a:ln w="9525">
            <a:solidFill>
              <a:srgbClr val="4F81BD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Rounded Rectangle 9">
            <a:extLst>
              <a:ext uri="{FF2B5EF4-FFF2-40B4-BE49-F238E27FC236}">
                <a16:creationId xmlns:a16="http://schemas.microsoft.com/office/drawing/2014/main" id="{88A86B9F-42B2-47B6-A21F-17E7F6706D64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287338" y="258763"/>
            <a:ext cx="692150" cy="647700"/>
          </a:xfrm>
          <a:prstGeom prst="roundRect">
            <a:avLst>
              <a:gd name="adj" fmla="val 16667"/>
            </a:avLst>
          </a:prstGeom>
          <a:solidFill>
            <a:srgbClr val="AF268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  <a:latin typeface="+mn-lt"/>
              <a:ea typeface="+mn-ea"/>
            </a:endParaRPr>
          </a:p>
        </p:txBody>
      </p:sp>
      <p:sp>
        <p:nvSpPr>
          <p:cNvPr id="10" name="TextBox 14">
            <a:extLst>
              <a:ext uri="{FF2B5EF4-FFF2-40B4-BE49-F238E27FC236}">
                <a16:creationId xmlns:a16="http://schemas.microsoft.com/office/drawing/2014/main" id="{82FD452F-809F-4C6C-B228-4CC73845931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4375" y="1901825"/>
            <a:ext cx="6215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ga-IE" b="1">
                <a:solidFill>
                  <a:srgbClr val="0093B2"/>
                </a:solidFill>
              </a:rPr>
              <a:t>Learning Outcomes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286774" y="260284"/>
            <a:ext cx="692414" cy="646596"/>
          </a:xfrm>
          <a:prstGeom prst="rect">
            <a:avLst/>
          </a:prstGeom>
          <a:noFill/>
        </p:spPr>
        <p:txBody>
          <a:bodyPr vert="horz" lIns="0" tIns="0" rIns="0" bIns="0" anchor="ctr"/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+mj-lt"/>
                <a:cs typeface="Rockwell"/>
              </a:defRPr>
            </a:lvl1pPr>
            <a:lvl2pPr marL="520700" indent="0">
              <a:buNone/>
              <a:defRPr/>
            </a:lvl2pPr>
            <a:lvl3pPr marL="1042988" indent="0">
              <a:buNone/>
              <a:defRPr/>
            </a:lvl3pPr>
            <a:lvl4pPr marL="1563688" indent="0">
              <a:buNone/>
              <a:defRPr/>
            </a:lvl4pPr>
            <a:lvl5pPr marL="2085975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Title 13"/>
          <p:cNvSpPr>
            <a:spLocks noGrp="1"/>
          </p:cNvSpPr>
          <p:nvPr>
            <p:ph type="title"/>
          </p:nvPr>
        </p:nvSpPr>
        <p:spPr>
          <a:xfrm>
            <a:off x="1" y="1053493"/>
            <a:ext cx="9143999" cy="722484"/>
          </a:xfrm>
          <a:prstGeom prst="rect">
            <a:avLst/>
          </a:prstGeom>
          <a:solidFill>
            <a:srgbClr val="AF2689"/>
          </a:solidFill>
          <a:ln>
            <a:noFill/>
          </a:ln>
        </p:spPr>
        <p:txBody>
          <a:bodyPr vert="horz" anchor="ctr"/>
          <a:lstStyle>
            <a:lvl1pPr marL="720000" algn="l">
              <a:defRPr sz="3200" b="1">
                <a:solidFill>
                  <a:srgbClr val="FFFFFF"/>
                </a:solidFill>
                <a:latin typeface="+mj-lt"/>
                <a:cs typeface="Rockwell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8" name="Content Placeholder 5"/>
          <p:cNvSpPr>
            <a:spLocks noGrp="1"/>
          </p:cNvSpPr>
          <p:nvPr>
            <p:ph sz="quarter" idx="22"/>
          </p:nvPr>
        </p:nvSpPr>
        <p:spPr>
          <a:xfrm>
            <a:off x="1030301" y="2337314"/>
            <a:ext cx="7108553" cy="3877249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1170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F3DCB6F-AD78-436A-9126-AF4C23083762}"/>
              </a:ext>
            </a:extLst>
          </p:cNvPr>
          <p:cNvSpPr/>
          <p:nvPr userDrawn="1"/>
        </p:nvSpPr>
        <p:spPr>
          <a:xfrm flipH="1">
            <a:off x="555625" y="398463"/>
            <a:ext cx="822325" cy="46037"/>
          </a:xfrm>
          <a:prstGeom prst="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4970B5D-84F6-4B67-938F-6D3BCCB1315B}"/>
              </a:ext>
            </a:extLst>
          </p:cNvPr>
          <p:cNvSpPr/>
          <p:nvPr userDrawn="1"/>
        </p:nvSpPr>
        <p:spPr>
          <a:xfrm>
            <a:off x="179388" y="171450"/>
            <a:ext cx="501650" cy="449263"/>
          </a:xfrm>
          <a:prstGeom prst="round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8B0DAE-D2E5-487F-AF5D-E6D149D9F41B}"/>
              </a:ext>
            </a:extLst>
          </p:cNvPr>
          <p:cNvSpPr/>
          <p:nvPr userDrawn="1"/>
        </p:nvSpPr>
        <p:spPr>
          <a:xfrm>
            <a:off x="841375" y="171450"/>
            <a:ext cx="8302625" cy="449263"/>
          </a:xfrm>
          <a:prstGeom prst="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40870" y="180533"/>
            <a:ext cx="9847768" cy="4401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 b="1">
                <a:solidFill>
                  <a:srgbClr val="FFFFFF"/>
                </a:solidFill>
              </a:defRPr>
            </a:lvl2pPr>
            <a:lvl3pPr marL="1042988" indent="0">
              <a:buNone/>
              <a:defRPr sz="2000" b="1">
                <a:solidFill>
                  <a:srgbClr val="FFFFFF"/>
                </a:solidFill>
              </a:defRPr>
            </a:lvl3pPr>
            <a:lvl4pPr marL="1563688" indent="0">
              <a:buNone/>
              <a:defRPr sz="2000" b="1">
                <a:solidFill>
                  <a:srgbClr val="FFFFFF"/>
                </a:solidFill>
              </a:defRPr>
            </a:lvl4pPr>
            <a:lvl5pPr marL="2085975" indent="0">
              <a:buNone/>
              <a:defRPr sz="2000"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179511" y="180532"/>
            <a:ext cx="501563" cy="440156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/>
            </a:lvl2pPr>
            <a:lvl3pPr marL="1042988" indent="0">
              <a:buNone/>
              <a:defRPr sz="2000"/>
            </a:lvl3pPr>
            <a:lvl4pPr marL="1563688" indent="0">
              <a:buNone/>
              <a:defRPr sz="2000"/>
            </a:lvl4pPr>
            <a:lvl5pPr marL="2085975" indent="0">
              <a:buNone/>
              <a:defRPr sz="2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Content Placeholder 12"/>
          <p:cNvSpPr>
            <a:spLocks noGrp="1"/>
          </p:cNvSpPr>
          <p:nvPr>
            <p:ph sz="quarter" idx="16"/>
          </p:nvPr>
        </p:nvSpPr>
        <p:spPr>
          <a:xfrm>
            <a:off x="840869" y="620689"/>
            <a:ext cx="8303131" cy="440020"/>
          </a:xfrm>
          <a:prstGeom prst="rect">
            <a:avLst/>
          </a:prstGeom>
        </p:spPr>
        <p:txBody>
          <a:bodyPr vert="horz"/>
          <a:lstStyle>
            <a:lvl1pPr marL="0" marR="0" indent="0" algn="l" defTabSz="520700" rtl="0" eaLnBrk="1" fontAlgn="base" latinLnBrk="0" hangingPunct="1">
              <a:lnSpc>
                <a:spcPts val="2460"/>
              </a:lnSpc>
              <a:spcBef>
                <a:spcPts val="0"/>
              </a:spcBef>
              <a:spcAft>
                <a:spcPts val="0"/>
              </a:spcAft>
              <a:buClr>
                <a:srgbClr val="1980A9"/>
              </a:buClr>
              <a:buSzTx/>
              <a:buFont typeface="Arial"/>
              <a:buNone/>
              <a:tabLst/>
              <a:defRPr sz="2000" b="1" u="none" baseline="0">
                <a:solidFill>
                  <a:srgbClr val="AF2689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Content Placeholder 5"/>
          <p:cNvSpPr>
            <a:spLocks noGrp="1"/>
          </p:cNvSpPr>
          <p:nvPr>
            <p:ph sz="quarter" idx="22"/>
          </p:nvPr>
        </p:nvSpPr>
        <p:spPr>
          <a:xfrm>
            <a:off x="839044" y="1074929"/>
            <a:ext cx="7507414" cy="527524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30192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7CE4D91E-4BD6-4F34-8595-4E7E0367B730}"/>
              </a:ext>
            </a:extLst>
          </p:cNvPr>
          <p:cNvSpPr/>
          <p:nvPr userDrawn="1"/>
        </p:nvSpPr>
        <p:spPr>
          <a:xfrm>
            <a:off x="8524875" y="6375400"/>
            <a:ext cx="298450" cy="269875"/>
          </a:xfrm>
          <a:prstGeom prst="round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6A8B632-4AA6-4360-8469-65F3914240B4}"/>
              </a:ext>
            </a:extLst>
          </p:cNvPr>
          <p:cNvSpPr txBox="1">
            <a:spLocks/>
          </p:cNvSpPr>
          <p:nvPr userDrawn="1"/>
        </p:nvSpPr>
        <p:spPr>
          <a:xfrm>
            <a:off x="8524875" y="6375400"/>
            <a:ext cx="298450" cy="26987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0EAC63B3-FB3D-4168-BBC3-B09729F6B3C6}" type="slidenum">
              <a:rPr lang="en-US" altLang="en-US" sz="1000" b="1" smtClean="0">
                <a:solidFill>
                  <a:schemeClr val="bg1"/>
                </a:solidFill>
                <a:latin typeface="Arial" panose="020B0604020202020204" pitchFamily="34" charset="0"/>
              </a:rPr>
              <a:pPr algn="ctr" eaLnBrk="1" hangingPunct="1">
                <a:defRPr/>
              </a:pPr>
              <a:t>‹#›</a:t>
            </a:fld>
            <a:endParaRPr lang="en-US" altLang="en-US" sz="1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F8876BA-821B-49AC-82D1-C10507BCE042}"/>
              </a:ext>
            </a:extLst>
          </p:cNvPr>
          <p:cNvCxnSpPr/>
          <p:nvPr userDrawn="1"/>
        </p:nvCxnSpPr>
        <p:spPr>
          <a:xfrm flipH="1">
            <a:off x="1363663" y="6581775"/>
            <a:ext cx="7086600" cy="0"/>
          </a:xfrm>
          <a:prstGeom prst="line">
            <a:avLst/>
          </a:prstGeom>
          <a:ln w="12700" cap="flat">
            <a:solidFill>
              <a:srgbClr val="AF2689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7" name="TextBox 13">
            <a:extLst>
              <a:ext uri="{FF2B5EF4-FFF2-40B4-BE49-F238E27FC236}">
                <a16:creationId xmlns:a16="http://schemas.microsoft.com/office/drawing/2014/main" id="{B2429C21-4624-4F52-9750-B53AC18F2F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7338" y="6408738"/>
            <a:ext cx="21685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>
                <a:solidFill>
                  <a:srgbClr val="AF2689"/>
                </a:solidFill>
              </a:rPr>
              <a:t>ACTIVE MATHS  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5">
            <a:extLst>
              <a:ext uri="{FF2B5EF4-FFF2-40B4-BE49-F238E27FC236}">
                <a16:creationId xmlns:a16="http://schemas.microsoft.com/office/drawing/2014/main" id="{D8EE7C38-A2CF-46D7-8B6D-1B6355C20AA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auto">
          <a:xfrm>
            <a:off x="179388" y="180975"/>
            <a:ext cx="501650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/>
              <a:t>5</a:t>
            </a:r>
            <a:endParaRPr lang="en-IE" alt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9A7AB45F-B836-4468-A217-938F0BACC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1500188"/>
            <a:ext cx="2503487" cy="264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782CCAD3-EA47-491B-94DA-5D526AD3A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2857500"/>
            <a:ext cx="2640013" cy="250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Placeholder 7">
            <a:extLst>
              <a:ext uri="{FF2B5EF4-FFF2-40B4-BE49-F238E27FC236}">
                <a16:creationId xmlns:a16="http://schemas.microsoft.com/office/drawing/2014/main" id="{8D2BBC68-0FBD-4E06-A776-1BD3B0AF2A1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 bwMode="auto">
          <a:xfrm>
            <a:off x="841375" y="180975"/>
            <a:ext cx="9847263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altLang="en-US"/>
              <a:t>Construction 5</a:t>
            </a:r>
            <a:endParaRPr lang="en-US" altLang="en-US"/>
          </a:p>
          <a:p>
            <a:endParaRPr lang="en-IE" altLang="en-US"/>
          </a:p>
        </p:txBody>
      </p:sp>
      <p:sp>
        <p:nvSpPr>
          <p:cNvPr id="5126" name="Content Placeholder 3">
            <a:extLst>
              <a:ext uri="{FF2B5EF4-FFF2-40B4-BE49-F238E27FC236}">
                <a16:creationId xmlns:a16="http://schemas.microsoft.com/office/drawing/2014/main" id="{E8C9DEF4-9252-4E8D-BBCD-12A67A93EF63}"/>
              </a:ext>
            </a:extLst>
          </p:cNvPr>
          <p:cNvSpPr>
            <a:spLocks noGrp="1"/>
          </p:cNvSpPr>
          <p:nvPr>
            <p:ph sz="quarter" idx="16"/>
          </p:nvPr>
        </p:nvSpPr>
        <p:spPr bwMode="auto">
          <a:xfrm>
            <a:off x="841375" y="620713"/>
            <a:ext cx="8302625" cy="439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2463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IE" altLang="en-US"/>
              <a:t>Line Parallel to a Given Line, Through a Given Point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515C065F-0AC4-457B-88CD-7F9E757D9209}"/>
              </a:ext>
            </a:extLst>
          </p:cNvPr>
          <p:cNvSpPr>
            <a:spLocks noGrp="1" noChangeArrowheads="1"/>
          </p:cNvSpPr>
          <p:nvPr>
            <p:ph sz="quarter" idx="22"/>
          </p:nvPr>
        </p:nvSpPr>
        <p:spPr bwMode="auto">
          <a:xfrm>
            <a:off x="554038" y="1347788"/>
            <a:ext cx="4017962" cy="4392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Using a set square, draw a line perpendicular to the line </a:t>
            </a:r>
            <a:r>
              <a:rPr lang="en-IE" altLang="en-US" i="1"/>
              <a:t>m</a:t>
            </a:r>
            <a:r>
              <a:rPr lang="en-IE" altLang="en-US"/>
              <a:t> and through the point </a:t>
            </a:r>
            <a:r>
              <a:rPr lang="en-IE" altLang="en-US" i="1"/>
              <a:t>C</a:t>
            </a:r>
            <a:r>
              <a:rPr lang="en-IE" altLang="en-US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Line up one of the two shorter sides of the set square at point </a:t>
            </a:r>
            <a:r>
              <a:rPr lang="en-IE" altLang="en-US" i="1"/>
              <a:t>C</a:t>
            </a:r>
            <a:r>
              <a:rPr lang="en-IE" altLang="en-US"/>
              <a:t> and the other shorter side on the perpendicular line.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Now draw a line through the point </a:t>
            </a:r>
            <a:r>
              <a:rPr lang="en-IE" altLang="en-US" i="1"/>
              <a:t>C</a:t>
            </a:r>
            <a:r>
              <a:rPr lang="en-IE" altLang="en-US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This line is parallel to the line </a:t>
            </a:r>
            <a:r>
              <a:rPr lang="en-IE" altLang="en-US" i="1"/>
              <a:t>m</a:t>
            </a:r>
            <a:r>
              <a:rPr lang="en-IE" altLang="en-US"/>
              <a:t> and passes through the point </a:t>
            </a:r>
            <a:r>
              <a:rPr lang="en-IE" altLang="en-US" i="1"/>
              <a:t>C</a:t>
            </a:r>
            <a:r>
              <a:rPr lang="en-IE" altLang="en-US"/>
              <a:t>. </a:t>
            </a:r>
            <a:br>
              <a:rPr lang="en-IE" altLang="en-US"/>
            </a:br>
            <a:r>
              <a:rPr lang="en-IE" altLang="en-US"/>
              <a:t>Indicate the lines that are perpendicular on your construction.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/>
              <a:t>Use a protractor or set square to check that the constructed line is parallel to the line </a:t>
            </a:r>
            <a:r>
              <a:rPr lang="en-GB" altLang="en-US" i="1"/>
              <a:t>m</a:t>
            </a:r>
            <a:r>
              <a:rPr lang="en-GB" altLang="en-US"/>
              <a:t>.</a:t>
            </a:r>
            <a:endParaRPr lang="en-IE" altLang="en-US"/>
          </a:p>
        </p:txBody>
      </p:sp>
      <p:sp>
        <p:nvSpPr>
          <p:cNvPr id="5128" name="Text Placeholder 1">
            <a:extLst>
              <a:ext uri="{FF2B5EF4-FFF2-40B4-BE49-F238E27FC236}">
                <a16:creationId xmlns:a16="http://schemas.microsoft.com/office/drawing/2014/main" id="{DDD03058-C251-4618-A1F9-03AC475F3DA4}"/>
              </a:ext>
            </a:extLst>
          </p:cNvPr>
          <p:cNvSpPr txBox="1">
            <a:spLocks/>
          </p:cNvSpPr>
          <p:nvPr/>
        </p:nvSpPr>
        <p:spPr bwMode="auto">
          <a:xfrm>
            <a:off x="841375" y="1028700"/>
            <a:ext cx="3730625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IE" altLang="en-US" sz="1700" b="1">
                <a:solidFill>
                  <a:srgbClr val="FF0000"/>
                </a:solidFill>
              </a:rPr>
              <a:t>Method 1: Solution Using a Set Square</a:t>
            </a:r>
            <a:endParaRPr lang="en-US" altLang="en-US" sz="1700" b="1">
              <a:solidFill>
                <a:srgbClr val="FF0000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A6A607F-C8C8-444D-AA20-6158F100CDB0}"/>
              </a:ext>
            </a:extLst>
          </p:cNvPr>
          <p:cNvGrpSpPr>
            <a:grpSpLocks/>
          </p:cNvGrpSpPr>
          <p:nvPr/>
        </p:nvGrpSpPr>
        <p:grpSpPr bwMode="auto">
          <a:xfrm>
            <a:off x="4659313" y="4033838"/>
            <a:ext cx="3686175" cy="214312"/>
            <a:chOff x="2451467" y="5006779"/>
            <a:chExt cx="3686174" cy="214510"/>
          </a:xfrm>
        </p:grpSpPr>
        <p:sp>
          <p:nvSpPr>
            <p:cNvPr id="5137" name="Line 13">
              <a:extLst>
                <a:ext uri="{FF2B5EF4-FFF2-40B4-BE49-F238E27FC236}">
                  <a16:creationId xmlns:a16="http://schemas.microsoft.com/office/drawing/2014/main" id="{3BEA3F11-F9D6-44DD-B3BC-C2BFB4CF10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1467" y="5015440"/>
              <a:ext cx="3686174" cy="3175"/>
            </a:xfrm>
            <a:prstGeom prst="line">
              <a:avLst/>
            </a:prstGeom>
            <a:noFill/>
            <a:ln w="111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E"/>
            </a:p>
          </p:txBody>
        </p:sp>
        <p:sp>
          <p:nvSpPr>
            <p:cNvPr id="5138" name="Rectangle 23">
              <a:extLst>
                <a:ext uri="{FF2B5EF4-FFF2-40B4-BE49-F238E27FC236}">
                  <a16:creationId xmlns:a16="http://schemas.microsoft.com/office/drawing/2014/main" id="{02B1F75B-FF45-48A6-913A-58683F1C4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9856" y="5006779"/>
              <a:ext cx="96041" cy="214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400" i="1"/>
                <a:t>m</a:t>
              </a: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E9787711-3D5A-409F-AC5D-E681B1EDF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9238" y="3765550"/>
            <a:ext cx="431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400" b="1">
                <a:solidFill>
                  <a:srgbClr val="FF0000"/>
                </a:solidFill>
              </a:rPr>
              <a:t>90</a:t>
            </a:r>
            <a:r>
              <a:rPr lang="en-IE" altLang="en-US" sz="1400" b="1" baseline="30000">
                <a:solidFill>
                  <a:srgbClr val="FF0000"/>
                </a:solidFill>
              </a:rPr>
              <a:t>o</a:t>
            </a:r>
            <a:endParaRPr lang="en-IE" altLang="en-US" sz="1400" b="1">
              <a:solidFill>
                <a:srgbClr val="FF0000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C2DB12E-E145-456C-A215-97CC3DC7F7C0}"/>
              </a:ext>
            </a:extLst>
          </p:cNvPr>
          <p:cNvCxnSpPr/>
          <p:nvPr/>
        </p:nvCxnSpPr>
        <p:spPr>
          <a:xfrm flipH="1">
            <a:off x="6642100" y="2311400"/>
            <a:ext cx="11113" cy="17303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4D82D90-B3AD-4A2A-B3C5-3FB44DE85300}"/>
              </a:ext>
            </a:extLst>
          </p:cNvPr>
          <p:cNvGrpSpPr>
            <a:grpSpLocks/>
          </p:cNvGrpSpPr>
          <p:nvPr/>
        </p:nvGrpSpPr>
        <p:grpSpPr bwMode="auto">
          <a:xfrm>
            <a:off x="6508750" y="2687638"/>
            <a:ext cx="168275" cy="214312"/>
            <a:chOff x="2537017" y="3109742"/>
            <a:chExt cx="166615" cy="214057"/>
          </a:xfrm>
        </p:grpSpPr>
        <p:sp>
          <p:nvSpPr>
            <p:cNvPr id="5135" name="Oval 30">
              <a:extLst>
                <a:ext uri="{FF2B5EF4-FFF2-40B4-BE49-F238E27FC236}">
                  <a16:creationId xmlns:a16="http://schemas.microsoft.com/office/drawing/2014/main" id="{FFD9D657-DE68-4646-9654-46716265D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594" y="3260305"/>
              <a:ext cx="46038" cy="4910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IE" altLang="en-US"/>
            </a:p>
          </p:txBody>
        </p:sp>
        <p:sp>
          <p:nvSpPr>
            <p:cNvPr id="5136" name="Rectangle 23">
              <a:extLst>
                <a:ext uri="{FF2B5EF4-FFF2-40B4-BE49-F238E27FC236}">
                  <a16:creationId xmlns:a16="http://schemas.microsoft.com/office/drawing/2014/main" id="{37ADA60E-E60F-45C7-ADBB-34DC36813D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017" y="3109742"/>
              <a:ext cx="96041" cy="214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400" i="1"/>
                <a:t>C</a:t>
              </a:r>
            </a:p>
          </p:txBody>
        </p: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F6FC286-912B-4B5E-B212-695BB3E0A138}"/>
              </a:ext>
            </a:extLst>
          </p:cNvPr>
          <p:cNvCxnSpPr/>
          <p:nvPr/>
        </p:nvCxnSpPr>
        <p:spPr>
          <a:xfrm>
            <a:off x="6677025" y="2857500"/>
            <a:ext cx="1846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093EB18-0CAF-4064-8673-F8A060114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0988" y="2859088"/>
            <a:ext cx="431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400" b="1">
                <a:solidFill>
                  <a:srgbClr val="FF0000"/>
                </a:solidFill>
              </a:rPr>
              <a:t>90</a:t>
            </a:r>
            <a:r>
              <a:rPr lang="en-IE" altLang="en-US" sz="1400" b="1" baseline="30000">
                <a:solidFill>
                  <a:srgbClr val="FF0000"/>
                </a:solidFill>
              </a:rPr>
              <a:t>o</a:t>
            </a:r>
            <a:endParaRPr lang="en-IE" altLang="en-US" sz="1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6">
            <a:extLst>
              <a:ext uri="{FF2B5EF4-FFF2-40B4-BE49-F238E27FC236}">
                <a16:creationId xmlns:a16="http://schemas.microsoft.com/office/drawing/2014/main" id="{3E6BA614-E185-44F2-9F98-E3ADD86624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auto">
          <a:xfrm>
            <a:off x="179388" y="180975"/>
            <a:ext cx="501650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/>
              <a:t>5</a:t>
            </a:r>
            <a:endParaRPr lang="en-IE" alt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F45CEB63-E278-42A8-A84E-361CDDD4B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38" y="3236913"/>
            <a:ext cx="2640012" cy="250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28853E28-7753-4FD5-A04F-1784C61B0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1874838"/>
            <a:ext cx="2503488" cy="264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>
            <a:extLst>
              <a:ext uri="{FF2B5EF4-FFF2-40B4-BE49-F238E27FC236}">
                <a16:creationId xmlns:a16="http://schemas.microsoft.com/office/drawing/2014/main" id="{5AEF6A46-093E-43D9-A917-E17AF653F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1671638"/>
            <a:ext cx="1785938" cy="3262312"/>
          </a:xfrm>
          <a:prstGeom prst="rect">
            <a:avLst/>
          </a:prstGeom>
          <a:solidFill>
            <a:srgbClr val="E6B9B8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Placeholder 7">
            <a:extLst>
              <a:ext uri="{FF2B5EF4-FFF2-40B4-BE49-F238E27FC236}">
                <a16:creationId xmlns:a16="http://schemas.microsoft.com/office/drawing/2014/main" id="{69077EA7-C718-4BB0-9558-A14CE79AF03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 bwMode="auto">
          <a:xfrm>
            <a:off x="841375" y="180975"/>
            <a:ext cx="9847263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altLang="en-US"/>
              <a:t>Construction 5</a:t>
            </a:r>
            <a:endParaRPr lang="en-US" altLang="en-US"/>
          </a:p>
        </p:txBody>
      </p:sp>
      <p:sp>
        <p:nvSpPr>
          <p:cNvPr id="6151" name="Content Placeholder 3">
            <a:extLst>
              <a:ext uri="{FF2B5EF4-FFF2-40B4-BE49-F238E27FC236}">
                <a16:creationId xmlns:a16="http://schemas.microsoft.com/office/drawing/2014/main" id="{EEDC96C9-AE90-4D2E-BD20-BFD4B92E1F25}"/>
              </a:ext>
            </a:extLst>
          </p:cNvPr>
          <p:cNvSpPr>
            <a:spLocks noGrp="1"/>
          </p:cNvSpPr>
          <p:nvPr>
            <p:ph sz="quarter" idx="16"/>
          </p:nvPr>
        </p:nvSpPr>
        <p:spPr bwMode="auto">
          <a:xfrm>
            <a:off x="841375" y="620713"/>
            <a:ext cx="8302625" cy="439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2463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IE" altLang="en-US"/>
              <a:t>Line Parallel to a Given Line, Through a Given Point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FB3D600D-7810-49FC-9EE1-13141312F3FB}"/>
              </a:ext>
            </a:extLst>
          </p:cNvPr>
          <p:cNvSpPr>
            <a:spLocks noGrp="1" noChangeArrowheads="1"/>
          </p:cNvSpPr>
          <p:nvPr>
            <p:ph sz="quarter" idx="22"/>
          </p:nvPr>
        </p:nvSpPr>
        <p:spPr bwMode="auto">
          <a:xfrm>
            <a:off x="554038" y="1347788"/>
            <a:ext cx="4017962" cy="4392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Using a set square, draw a line perpendicular to the line </a:t>
            </a:r>
            <a:r>
              <a:rPr lang="en-IE" altLang="en-US" i="1"/>
              <a:t>m</a:t>
            </a:r>
            <a:r>
              <a:rPr lang="en-IE" altLang="en-US"/>
              <a:t> and through the point </a:t>
            </a:r>
            <a:r>
              <a:rPr lang="en-IE" altLang="en-US" i="1"/>
              <a:t>C</a:t>
            </a:r>
            <a:r>
              <a:rPr lang="en-IE" altLang="en-US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Line up the protractor with this perpendicular line and place the centre of the protractor at the point </a:t>
            </a:r>
            <a:r>
              <a:rPr lang="en-IE" altLang="en-US" i="1"/>
              <a:t>C</a:t>
            </a:r>
            <a:r>
              <a:rPr lang="en-IE" altLang="en-US"/>
              <a:t>. At the 90° mark on the protractor mark the point </a:t>
            </a:r>
            <a:r>
              <a:rPr lang="en-IE" altLang="en-US" i="1"/>
              <a:t>D</a:t>
            </a:r>
            <a:r>
              <a:rPr lang="en-IE" altLang="en-US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Now draw a line passing through both </a:t>
            </a:r>
            <a:r>
              <a:rPr lang="en-IE" altLang="en-US" i="1"/>
              <a:t>C</a:t>
            </a:r>
            <a:r>
              <a:rPr lang="en-IE" altLang="en-US"/>
              <a:t> and </a:t>
            </a:r>
            <a:r>
              <a:rPr lang="en-IE" altLang="en-US" i="1"/>
              <a:t>D</a:t>
            </a:r>
            <a:r>
              <a:rPr lang="en-IE" altLang="en-US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This line is parallel to the line m and passes through the point </a:t>
            </a:r>
            <a:r>
              <a:rPr lang="en-IE" altLang="en-US" i="1"/>
              <a:t>C</a:t>
            </a:r>
            <a:r>
              <a:rPr lang="en-IE" altLang="en-US"/>
              <a:t>. </a:t>
            </a:r>
            <a:br>
              <a:rPr lang="en-IE" altLang="en-US"/>
            </a:br>
            <a:r>
              <a:rPr lang="en-IE" altLang="en-US"/>
              <a:t>Indicate the lines that are perpendicular on your construction.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/>
              <a:t>Use a protractor or set square to check that the constructed line is parallel to the line </a:t>
            </a:r>
            <a:r>
              <a:rPr lang="en-GB" altLang="en-US" i="1"/>
              <a:t>m</a:t>
            </a:r>
            <a:r>
              <a:rPr lang="en-GB" altLang="en-US"/>
              <a:t>.</a:t>
            </a:r>
            <a:endParaRPr lang="en-IE" altLang="en-US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altLang="en-US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altLang="en-US"/>
          </a:p>
        </p:txBody>
      </p:sp>
      <p:sp>
        <p:nvSpPr>
          <p:cNvPr id="6153" name="Text Placeholder 1">
            <a:extLst>
              <a:ext uri="{FF2B5EF4-FFF2-40B4-BE49-F238E27FC236}">
                <a16:creationId xmlns:a16="http://schemas.microsoft.com/office/drawing/2014/main" id="{F736C5CE-2AFB-436F-B94E-23FC9BA8D392}"/>
              </a:ext>
            </a:extLst>
          </p:cNvPr>
          <p:cNvSpPr txBox="1">
            <a:spLocks/>
          </p:cNvSpPr>
          <p:nvPr/>
        </p:nvSpPr>
        <p:spPr bwMode="auto">
          <a:xfrm>
            <a:off x="841375" y="1028700"/>
            <a:ext cx="6796088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IE" altLang="en-US" sz="1700" b="1">
                <a:solidFill>
                  <a:srgbClr val="FF0000"/>
                </a:solidFill>
              </a:rPr>
              <a:t>Method 2:  Using a Protractor and Set Square</a:t>
            </a:r>
            <a:endParaRPr lang="en-US" altLang="en-US" sz="1700" b="1">
              <a:solidFill>
                <a:srgbClr val="FF0000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61534AA-E4B2-4191-B2D6-9EAFB8B517CC}"/>
              </a:ext>
            </a:extLst>
          </p:cNvPr>
          <p:cNvGrpSpPr>
            <a:grpSpLocks/>
          </p:cNvGrpSpPr>
          <p:nvPr/>
        </p:nvGrpSpPr>
        <p:grpSpPr bwMode="auto">
          <a:xfrm>
            <a:off x="4629150" y="4403725"/>
            <a:ext cx="3686175" cy="214313"/>
            <a:chOff x="2451467" y="5006779"/>
            <a:chExt cx="3686174" cy="214510"/>
          </a:xfrm>
        </p:grpSpPr>
        <p:sp>
          <p:nvSpPr>
            <p:cNvPr id="6165" name="Line 13">
              <a:extLst>
                <a:ext uri="{FF2B5EF4-FFF2-40B4-BE49-F238E27FC236}">
                  <a16:creationId xmlns:a16="http://schemas.microsoft.com/office/drawing/2014/main" id="{6C8FA90E-8F13-45DE-BC9A-F744E7F03A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1467" y="5015440"/>
              <a:ext cx="3686174" cy="3175"/>
            </a:xfrm>
            <a:prstGeom prst="line">
              <a:avLst/>
            </a:prstGeom>
            <a:noFill/>
            <a:ln w="111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E"/>
            </a:p>
          </p:txBody>
        </p:sp>
        <p:sp>
          <p:nvSpPr>
            <p:cNvPr id="6166" name="Rectangle 23">
              <a:extLst>
                <a:ext uri="{FF2B5EF4-FFF2-40B4-BE49-F238E27FC236}">
                  <a16:creationId xmlns:a16="http://schemas.microsoft.com/office/drawing/2014/main" id="{8EE1D74C-483D-4B54-93F8-A3EB761C7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9856" y="5006779"/>
              <a:ext cx="96041" cy="214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400" i="1"/>
                <a:t>m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2430300A-5F61-4FE1-A68D-A5319F1A9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9075" y="4135438"/>
            <a:ext cx="431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400" b="1">
                <a:solidFill>
                  <a:srgbClr val="FF0000"/>
                </a:solidFill>
              </a:rPr>
              <a:t>90</a:t>
            </a:r>
            <a:r>
              <a:rPr lang="en-IE" altLang="en-US" sz="1400" b="1" baseline="30000">
                <a:solidFill>
                  <a:srgbClr val="FF0000"/>
                </a:solidFill>
              </a:rPr>
              <a:t>o</a:t>
            </a:r>
            <a:endParaRPr lang="en-IE" altLang="en-US" sz="1400" b="1">
              <a:solidFill>
                <a:srgbClr val="FF0000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40D6994-1CFC-429C-95F8-345AAC58AE81}"/>
              </a:ext>
            </a:extLst>
          </p:cNvPr>
          <p:cNvCxnSpPr/>
          <p:nvPr/>
        </p:nvCxnSpPr>
        <p:spPr>
          <a:xfrm flipH="1">
            <a:off x="6611938" y="2681288"/>
            <a:ext cx="11112" cy="17303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3C7A6B5-B39F-47B4-957B-5F158C1644E2}"/>
              </a:ext>
            </a:extLst>
          </p:cNvPr>
          <p:cNvGrpSpPr>
            <a:grpSpLocks/>
          </p:cNvGrpSpPr>
          <p:nvPr/>
        </p:nvGrpSpPr>
        <p:grpSpPr bwMode="auto">
          <a:xfrm>
            <a:off x="6478588" y="3057525"/>
            <a:ext cx="168275" cy="214313"/>
            <a:chOff x="2537017" y="3109742"/>
            <a:chExt cx="166615" cy="214057"/>
          </a:xfrm>
        </p:grpSpPr>
        <p:sp>
          <p:nvSpPr>
            <p:cNvPr id="6163" name="Oval 30">
              <a:extLst>
                <a:ext uri="{FF2B5EF4-FFF2-40B4-BE49-F238E27FC236}">
                  <a16:creationId xmlns:a16="http://schemas.microsoft.com/office/drawing/2014/main" id="{0FA03F9F-D8AE-4B97-92FA-D416D3426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594" y="3260305"/>
              <a:ext cx="46038" cy="4910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IE" altLang="en-US"/>
            </a:p>
          </p:txBody>
        </p:sp>
        <p:sp>
          <p:nvSpPr>
            <p:cNvPr id="6164" name="Rectangle 23">
              <a:extLst>
                <a:ext uri="{FF2B5EF4-FFF2-40B4-BE49-F238E27FC236}">
                  <a16:creationId xmlns:a16="http://schemas.microsoft.com/office/drawing/2014/main" id="{EFD0131E-3D0F-4879-B224-EBD46CD446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017" y="3109742"/>
              <a:ext cx="96041" cy="214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400" i="1"/>
                <a:t>C</a:t>
              </a:r>
            </a:p>
          </p:txBody>
        </p:sp>
      </p:grp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65F394-55D4-4301-9777-35A5D92F2EBD}"/>
              </a:ext>
            </a:extLst>
          </p:cNvPr>
          <p:cNvCxnSpPr/>
          <p:nvPr/>
        </p:nvCxnSpPr>
        <p:spPr>
          <a:xfrm>
            <a:off x="6167438" y="3219450"/>
            <a:ext cx="2325687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3B26E4EE-B7D3-44D4-B1CB-91DCB09B2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5" y="3228975"/>
            <a:ext cx="431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400" b="1">
                <a:solidFill>
                  <a:srgbClr val="FF0000"/>
                </a:solidFill>
              </a:rPr>
              <a:t>90</a:t>
            </a:r>
            <a:r>
              <a:rPr lang="en-IE" altLang="en-US" sz="1400" b="1" baseline="30000">
                <a:solidFill>
                  <a:srgbClr val="FF0000"/>
                </a:solidFill>
              </a:rPr>
              <a:t>o</a:t>
            </a:r>
            <a:endParaRPr lang="en-IE" altLang="en-US" sz="1400" b="1">
              <a:solidFill>
                <a:srgbClr val="FF0000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2C790A3-736E-4FE2-B971-C27575802D44}"/>
              </a:ext>
            </a:extLst>
          </p:cNvPr>
          <p:cNvGrpSpPr>
            <a:grpSpLocks/>
          </p:cNvGrpSpPr>
          <p:nvPr/>
        </p:nvGrpSpPr>
        <p:grpSpPr bwMode="auto">
          <a:xfrm>
            <a:off x="7981950" y="3100388"/>
            <a:ext cx="217488" cy="214312"/>
            <a:chOff x="2657594" y="3153276"/>
            <a:chExt cx="215132" cy="214057"/>
          </a:xfrm>
        </p:grpSpPr>
        <p:sp>
          <p:nvSpPr>
            <p:cNvPr id="6161" name="Oval 30">
              <a:extLst>
                <a:ext uri="{FF2B5EF4-FFF2-40B4-BE49-F238E27FC236}">
                  <a16:creationId xmlns:a16="http://schemas.microsoft.com/office/drawing/2014/main" id="{707E60C4-1761-4736-91ED-2B7671273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594" y="3260305"/>
              <a:ext cx="46038" cy="4910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IE" altLang="en-US"/>
            </a:p>
          </p:txBody>
        </p:sp>
        <p:sp>
          <p:nvSpPr>
            <p:cNvPr id="6162" name="Rectangle 23">
              <a:extLst>
                <a:ext uri="{FF2B5EF4-FFF2-40B4-BE49-F238E27FC236}">
                  <a16:creationId xmlns:a16="http://schemas.microsoft.com/office/drawing/2014/main" id="{CFC3343D-79A6-48A4-9F43-8B12F1790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6685" y="3153276"/>
              <a:ext cx="96041" cy="214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400" i="1"/>
                <a:t>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89C0F2F2751E4D89316BDAA9FE730F" ma:contentTypeVersion="9" ma:contentTypeDescription="Create a new document." ma:contentTypeScope="" ma:versionID="29722f0db6237fca2c47587e0677b628">
  <xsd:schema xmlns:xsd="http://www.w3.org/2001/XMLSchema" xmlns:xs="http://www.w3.org/2001/XMLSchema" xmlns:p="http://schemas.microsoft.com/office/2006/metadata/properties" xmlns:ns2="37a15ebc-f898-4d17-b0a4-83545f0702c8" xmlns:ns3="b312e899-71bd-441b-bd11-01ed88b72bec" targetNamespace="http://schemas.microsoft.com/office/2006/metadata/properties" ma:root="true" ma:fieldsID="ed9126b593dfa3514ed489edd895d5a2" ns2:_="" ns3:_="">
    <xsd:import namespace="37a15ebc-f898-4d17-b0a4-83545f0702c8"/>
    <xsd:import namespace="b312e899-71bd-441b-bd11-01ed88b72b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15ebc-f898-4d17-b0a4-83545f0702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2e899-71bd-441b-bd11-01ed88b72b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838E84-5C79-4F3C-B80C-D1E1F6EE0B65}"/>
</file>

<file path=customXml/itemProps2.xml><?xml version="1.0" encoding="utf-8"?>
<ds:datastoreItem xmlns:ds="http://schemas.openxmlformats.org/officeDocument/2006/customXml" ds:itemID="{904F48C9-C5BD-4183-BEA6-59CE110A9D28}"/>
</file>

<file path=customXml/itemProps3.xml><?xml version="1.0" encoding="utf-8"?>
<ds:datastoreItem xmlns:ds="http://schemas.openxmlformats.org/officeDocument/2006/customXml" ds:itemID="{062205BC-EA7C-4136-BD79-A50CC406115E}"/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200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MS PGothic</vt:lpstr>
      <vt:lpstr>Arial</vt:lpstr>
      <vt:lpstr>Office Theme</vt:lpstr>
      <vt:lpstr>PowerPoint Presentation</vt:lpstr>
      <vt:lpstr>PowerPoint Presentation</vt:lpstr>
    </vt:vector>
  </TitlesOfParts>
  <Company>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Studio Studio</dc:creator>
  <cp:lastModifiedBy>Sarah MacSweeney</cp:lastModifiedBy>
  <cp:revision>51</cp:revision>
  <dcterms:created xsi:type="dcterms:W3CDTF">2017-11-30T19:12:25Z</dcterms:created>
  <dcterms:modified xsi:type="dcterms:W3CDTF">2018-04-05T15:04:14Z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0x010100BD89C0F2F2751E4D89316BDAA9FE730F</vt:lpwstr>
  </property>
</Properties>
</file>