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7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EBD959-40F7-46E6-AA9F-CFDD49E257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2BB6B-247B-4BD0-A4F0-0421C9EC7FB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8E730E-AC84-4628-9932-1C99F821D23A}" type="datetimeFigureOut">
              <a:rPr lang="en-IE"/>
              <a:pPr>
                <a:defRPr/>
              </a:pPr>
              <a:t>05/04/2018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A65E1F0-444E-454B-BABE-BEA86482D6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7EC0DD6-B41A-4320-912E-E68208ADC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0E4A7-60A7-4289-A3FB-A0316326B3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7DF21-1B59-4632-A521-0C865C674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7A886E-E2C6-4CB4-8673-18B49E3C67E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B06CBB50-E041-45DC-92F6-0D0C57EF2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892027B-0B14-4434-9A38-08FC3214D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5A9FAA2-F422-4E15-B31E-540CD1FE28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D8E5D1C-9515-4CCC-824A-3E7FA392F816}" type="slidenum">
              <a:rPr lang="en-IE" altLang="en-US" smtClean="0"/>
              <a:pPr/>
              <a:t>4</a:t>
            </a:fld>
            <a:endParaRPr lang="en-I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ntitled.png">
            <a:extLst>
              <a:ext uri="{FF2B5EF4-FFF2-40B4-BE49-F238E27FC236}">
                <a16:creationId xmlns:a16="http://schemas.microsoft.com/office/drawing/2014/main" id="{B007DB69-5375-47FC-9FFF-732E1E220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2D0AC064-92B9-4027-B40C-38B25B03A6C2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7" name="Picture 7" descr="Star.eps">
            <a:extLst>
              <a:ext uri="{FF2B5EF4-FFF2-40B4-BE49-F238E27FC236}">
                <a16:creationId xmlns:a16="http://schemas.microsoft.com/office/drawing/2014/main" id="{F219EF5C-5FF7-41C0-A2BB-AF47367225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89A30A1-4901-4418-8A16-82642D8E249F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AF2689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C21DA664-458A-427F-9E21-99525455CCB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roundRect">
            <a:avLst>
              <a:gd name="adj" fmla="val 16667"/>
            </a:avLst>
          </a:prstGeom>
          <a:solidFill>
            <a:srgbClr val="AF26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9DABE6FF-F1EB-4F70-BDFA-11F33A5A2D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86774" y="260284"/>
            <a:ext cx="692414" cy="646596"/>
          </a:xfrm>
          <a:prstGeom prst="rect">
            <a:avLst/>
          </a:prstGeom>
          <a:noFill/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+mj-lt"/>
                <a:cs typeface="Rockwell"/>
              </a:defRPr>
            </a:lvl1pPr>
            <a:lvl2pPr marL="520700" indent="0">
              <a:buNone/>
              <a:defRPr/>
            </a:lvl2pPr>
            <a:lvl3pPr marL="1042988" indent="0">
              <a:buNone/>
              <a:defRPr/>
            </a:lvl3pPr>
            <a:lvl4pPr marL="1563688" indent="0">
              <a:buNone/>
              <a:defRPr/>
            </a:lvl4pPr>
            <a:lvl5pPr marL="2085975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AF2689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4735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3C53FD-B152-4F57-BAFB-6E52D97F84C4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D345D97-861B-4439-AD44-C12309ABAE60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B0E0AF-5EF8-4EBB-982F-CA41FCCC54F6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9511" y="180532"/>
            <a:ext cx="501563" cy="440156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/>
            </a:lvl2pPr>
            <a:lvl3pPr marL="1042988" indent="0">
              <a:buNone/>
              <a:defRPr sz="2000"/>
            </a:lvl3pPr>
            <a:lvl4pPr marL="1563688" indent="0">
              <a:buNone/>
              <a:defRPr sz="2000"/>
            </a:lvl4pPr>
            <a:lvl5pPr marL="2085975" indent="0">
              <a:buNone/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AF2689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8588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0923C0A-2BFD-4AEA-B4B2-BDE20E44253C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6F501A-7668-485E-8250-B63C02987CE2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35C867D-179E-48A2-8194-6A7F2AD3456A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3BA5F9-6DD9-49CA-8DBD-52A294A823E8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AF268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13">
            <a:extLst>
              <a:ext uri="{FF2B5EF4-FFF2-40B4-BE49-F238E27FC236}">
                <a16:creationId xmlns:a16="http://schemas.microsoft.com/office/drawing/2014/main" id="{69FBBD31-B2A7-4500-A109-6EF050130F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AF2689"/>
                </a:solidFill>
              </a:rPr>
              <a:t>ACTIVE MATHS 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1">
            <a:extLst>
              <a:ext uri="{FF2B5EF4-FFF2-40B4-BE49-F238E27FC236}">
                <a16:creationId xmlns:a16="http://schemas.microsoft.com/office/drawing/2014/main" id="{71C166A7-2904-47A2-ABC4-0AF973F3C0A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21272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/>
              <a:t>Currency Exchange</a:t>
            </a:r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D5E66F-A01A-4A1C-85E2-3CA2D43EF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682625"/>
            <a:ext cx="79756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B050"/>
                </a:solidFill>
              </a:rPr>
              <a:t>A bank sells sterling at a rate of €1 = £0.82. Mark is travelling to London and wants to convert €900. How much sterling will he get?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6379D-B595-4C12-BFA2-03BC29726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3127375"/>
            <a:ext cx="82470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B050"/>
                </a:solidFill>
              </a:rPr>
              <a:t>Ali returns from the USA and has $1,100. A bank buys dollars at a rate of €1 = $1.38. </a:t>
            </a:r>
          </a:p>
          <a:p>
            <a:r>
              <a:rPr lang="en-IE" altLang="en-US" sz="1700" b="1">
                <a:solidFill>
                  <a:srgbClr val="00B050"/>
                </a:solidFill>
              </a:rPr>
              <a:t>How much will he get in euro?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35E04F-83F9-4689-A90F-F60045D01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638" y="1862138"/>
            <a:ext cx="11604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£0.82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8D7B02-3E61-446C-81C3-6DBEADD90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2124075"/>
            <a:ext cx="19812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€900 = £0.82 × 900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8423A2-BC6E-49CB-9981-BFF46A2A4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2386013"/>
            <a:ext cx="835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= £738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BFC844-43CC-4F63-BC49-D818A7666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449763"/>
            <a:ext cx="116046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$1.38</a:t>
            </a:r>
            <a:r>
              <a:rPr lang="en-IE" altLang="en-US" sz="1700" b="1">
                <a:solidFill>
                  <a:srgbClr val="00B050"/>
                </a:solidFill>
              </a:rPr>
              <a:t> </a:t>
            </a:r>
            <a:endParaRPr lang="en-IE" altLang="en-US" sz="17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36FB88-9434-48CC-8491-B9AB968EA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4708525"/>
            <a:ext cx="11604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$1.38 = €1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224B385-D685-4CA3-B3E9-4C945FB12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930775"/>
            <a:ext cx="15398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$1 = €1 ÷1.38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600FD6-3583-43AD-8C9F-74F6C55CE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5194300"/>
            <a:ext cx="28702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$1,100 = (€1 ÷1.38) × 1,100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9C68952-04D3-4E07-A0C9-0939107F9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5464175"/>
            <a:ext cx="144303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= €797.10145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5C450D-56E5-4EBC-98BA-6D07A9C5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5713413"/>
            <a:ext cx="11144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= €797.10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7BB379-F7BA-4AC4-9E14-34061F9DF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1403350"/>
            <a:ext cx="86614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>
                <a:solidFill>
                  <a:srgbClr val="0070C0"/>
                </a:solidFill>
              </a:rPr>
              <a:t>Arrange the exchange rate to have the currency you are looking for on the right-hand side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34BAC5-7088-4819-831B-AFFB48B2C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3914775"/>
            <a:ext cx="86614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>
                <a:solidFill>
                  <a:srgbClr val="0070C0"/>
                </a:solidFill>
              </a:rPr>
              <a:t>Arrange the exchange rate to have the currency you are looking for on the right-hand side</a:t>
            </a:r>
          </a:p>
        </p:txBody>
      </p:sp>
      <p:sp>
        <p:nvSpPr>
          <p:cNvPr id="5136" name="Text Placeholder 2">
            <a:extLst>
              <a:ext uri="{FF2B5EF4-FFF2-40B4-BE49-F238E27FC236}">
                <a16:creationId xmlns:a16="http://schemas.microsoft.com/office/drawing/2014/main" id="{AFFE8FF1-404A-41C8-AA2D-6811DB1A14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21</a:t>
            </a: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35" grpId="0"/>
      <p:bldP spid="12" grpId="0"/>
      <p:bldP spid="36" grpId="0"/>
      <p:bldP spid="37" grpId="0"/>
      <p:bldP spid="38" grpId="0"/>
      <p:bldP spid="39" grpId="0"/>
      <p:bldP spid="40" grpId="0"/>
      <p:bldP spid="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>
            <a:extLst>
              <a:ext uri="{FF2B5EF4-FFF2-40B4-BE49-F238E27FC236}">
                <a16:creationId xmlns:a16="http://schemas.microsoft.com/office/drawing/2014/main" id="{BDF62B41-DCED-4A22-821F-7CA140A1D0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21272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/>
              <a:t>Currency Exchange</a:t>
            </a:r>
            <a:endParaRPr lang="en-US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25F87B-179A-45F7-B086-D594CAB86413}"/>
              </a:ext>
            </a:extLst>
          </p:cNvPr>
          <p:cNvGrpSpPr>
            <a:grpSpLocks/>
          </p:cNvGrpSpPr>
          <p:nvPr/>
        </p:nvGrpSpPr>
        <p:grpSpPr bwMode="auto">
          <a:xfrm>
            <a:off x="868363" y="819150"/>
            <a:ext cx="7635875" cy="2597150"/>
            <a:chOff x="758227" y="720981"/>
            <a:chExt cx="7635359" cy="2598226"/>
          </a:xfrm>
        </p:grpSpPr>
        <p:sp>
          <p:nvSpPr>
            <p:cNvPr id="6157" name="Rectangle 1">
              <a:extLst>
                <a:ext uri="{FF2B5EF4-FFF2-40B4-BE49-F238E27FC236}">
                  <a16:creationId xmlns:a16="http://schemas.microsoft.com/office/drawing/2014/main" id="{3F07831C-13E4-4076-AB3B-A99C5FFB2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720981"/>
              <a:ext cx="7635359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If €1 = $1.42 (Australian dollar), €1 = ¥111.87 (Japanese yen) and €1 = £0.87:</a:t>
              </a:r>
            </a:p>
          </p:txBody>
        </p:sp>
        <p:sp>
          <p:nvSpPr>
            <p:cNvPr id="6158" name="Rectangle 3">
              <a:extLst>
                <a:ext uri="{FF2B5EF4-FFF2-40B4-BE49-F238E27FC236}">
                  <a16:creationId xmlns:a16="http://schemas.microsoft.com/office/drawing/2014/main" id="{00FD5532-A331-4BC8-9270-A50C4BC1C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1095013"/>
              <a:ext cx="5389709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(a)	How many Australian dollars would you get for €60? </a:t>
              </a:r>
            </a:p>
          </p:txBody>
        </p:sp>
        <p:sp>
          <p:nvSpPr>
            <p:cNvPr id="6159" name="Rectangle 5">
              <a:extLst>
                <a:ext uri="{FF2B5EF4-FFF2-40B4-BE49-F238E27FC236}">
                  <a16:creationId xmlns:a16="http://schemas.microsoft.com/office/drawing/2014/main" id="{49F31A83-D697-491B-8791-B4B099BE4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1469045"/>
              <a:ext cx="5147142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(b)	How many Japanese yen would you get for €150? </a:t>
              </a:r>
            </a:p>
          </p:txBody>
        </p:sp>
        <p:sp>
          <p:nvSpPr>
            <p:cNvPr id="6160" name="Rectangle 6">
              <a:extLst>
                <a:ext uri="{FF2B5EF4-FFF2-40B4-BE49-F238E27FC236}">
                  <a16:creationId xmlns:a16="http://schemas.microsoft.com/office/drawing/2014/main" id="{36C7235E-523F-4598-904C-CE756360A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1843078"/>
              <a:ext cx="4457077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(c)	How many pounds would you get for €50?</a:t>
              </a:r>
            </a:p>
          </p:txBody>
        </p:sp>
        <p:sp>
          <p:nvSpPr>
            <p:cNvPr id="6161" name="Rectangle 7">
              <a:extLst>
                <a:ext uri="{FF2B5EF4-FFF2-40B4-BE49-F238E27FC236}">
                  <a16:creationId xmlns:a16="http://schemas.microsoft.com/office/drawing/2014/main" id="{4E445558-B736-4AC9-9D20-9DD817B8E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2217110"/>
              <a:ext cx="4590640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(d)	How many euro would you get for ¥67,122?</a:t>
              </a:r>
            </a:p>
          </p:txBody>
        </p:sp>
        <p:sp>
          <p:nvSpPr>
            <p:cNvPr id="6162" name="Rectangle 8">
              <a:extLst>
                <a:ext uri="{FF2B5EF4-FFF2-40B4-BE49-F238E27FC236}">
                  <a16:creationId xmlns:a16="http://schemas.microsoft.com/office/drawing/2014/main" id="{36EE2971-AA40-4A04-812F-769D19A8E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2591142"/>
              <a:ext cx="4641936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(e)	How many euro would you get for $106.50? </a:t>
              </a:r>
            </a:p>
          </p:txBody>
        </p:sp>
        <p:sp>
          <p:nvSpPr>
            <p:cNvPr id="6163" name="Rectangle 9">
              <a:extLst>
                <a:ext uri="{FF2B5EF4-FFF2-40B4-BE49-F238E27FC236}">
                  <a16:creationId xmlns:a16="http://schemas.microsoft.com/office/drawing/2014/main" id="{CE41B3BB-8539-45B5-80BF-3601369F7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27" y="2965172"/>
              <a:ext cx="6271054" cy="354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58775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700" b="1">
                  <a:solidFill>
                    <a:srgbClr val="00B050"/>
                  </a:solidFill>
                </a:rPr>
                <a:t>(f)	Are you better off if you have ¥44,748 or £347?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D6E7FBA-5A99-4C4D-9FC5-456E24892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3660775"/>
            <a:ext cx="53895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(a)	How many Australian dollars would you get for €60?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CD078A-0614-46A6-A25B-F9C48DFC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4014788"/>
            <a:ext cx="11620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$1.42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3153AD-863E-43C9-A4D6-4214AA2E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88" y="4287838"/>
            <a:ext cx="17113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€60 = $1.42×60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1EFACC-2A60-471B-A188-8F195E45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88" y="4576763"/>
            <a:ext cx="138588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€60 = $85.20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837023-FED6-4C97-903A-F26F316D3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8" y="5045075"/>
            <a:ext cx="508635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(b)	How many Japanese yen would you get for €150?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490BAC-55BC-47E1-AE38-F02F61617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5402263"/>
            <a:ext cx="1382712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¥111.87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D042EC-732C-4729-B303-70EC57DBF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13" y="5686425"/>
            <a:ext cx="22034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€150 = ¥111.87 ×150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EE0324-9B09-47A2-A4CD-1D58E4CA5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5967413"/>
            <a:ext cx="18351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€150 = ¥16,780.50</a:t>
            </a:r>
          </a:p>
        </p:txBody>
      </p:sp>
      <p:sp>
        <p:nvSpPr>
          <p:cNvPr id="6156" name="Text Placeholder 2">
            <a:extLst>
              <a:ext uri="{FF2B5EF4-FFF2-40B4-BE49-F238E27FC236}">
                <a16:creationId xmlns:a16="http://schemas.microsoft.com/office/drawing/2014/main" id="{6007AECA-1267-439C-B305-B0CB8FE6F4F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21</a:t>
            </a: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  <p:bldP spid="16" grpId="0"/>
      <p:bldP spid="17" grpId="0"/>
      <p:bldP spid="14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>
            <a:extLst>
              <a:ext uri="{FF2B5EF4-FFF2-40B4-BE49-F238E27FC236}">
                <a16:creationId xmlns:a16="http://schemas.microsoft.com/office/drawing/2014/main" id="{651ABD9B-9021-42ED-8BC2-F80EB93D0F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21272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/>
              <a:t>Currency Exchange</a:t>
            </a: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D667B9-DEE5-4CEC-A751-DFB607B2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657225"/>
            <a:ext cx="76342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B050"/>
                </a:solidFill>
              </a:rPr>
              <a:t> </a:t>
            </a:r>
            <a:r>
              <a:rPr lang="en-IE" altLang="en-US" sz="1700" b="1">
                <a:solidFill>
                  <a:srgbClr val="FF0000"/>
                </a:solidFill>
              </a:rPr>
              <a:t>€1 = $1.42 (Australian dollar), €1 = ¥111.87 (Japanese yen) and €1 = £0.87: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D7937C-7DBB-4FA1-9031-B4995F3F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1103313"/>
            <a:ext cx="43211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(c)  How many pounds would you get for €50?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268617-50B7-4335-A921-04B651E1B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2701925"/>
            <a:ext cx="44799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(d)  How many euro would you get for ¥67,122?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AAE4EF-6CED-4190-A4CB-A8A05981B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4648200"/>
            <a:ext cx="45735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(e)   How many euro would you get for $106.50?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7BF98-17C3-4D4F-BC00-78E3926DE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1481138"/>
            <a:ext cx="11112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£0.87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33CA1A-9262-4D77-9B2E-BADE22B82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1763713"/>
            <a:ext cx="17113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€50 = £0.87 ×50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30347C-9D82-41E8-8275-0C532A6E2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2060575"/>
            <a:ext cx="13366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€50 = £43.50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568C45-1358-40EB-81DF-A80B5369C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25" y="3054350"/>
            <a:ext cx="14097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¥111.87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2750A0-2716-48C0-8D31-72DE7899D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3335338"/>
            <a:ext cx="146208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¥111.87 = €1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CAC06A-0DC5-4E14-A155-3D3A824CA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888" y="3614738"/>
            <a:ext cx="19304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¥1 = €1 ÷ 111.87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DA60104-4CD7-4FBD-8E26-348D544F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3895725"/>
            <a:ext cx="36068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¥67,122 = (€1 ÷ 111.87) ×67,122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9EB0AE-CBB6-4945-B4FE-EEF3ED85E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288" y="4175125"/>
            <a:ext cx="36068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¥67,122 = €600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1E0F08-0B81-4699-8AE5-73D4882A1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4983163"/>
            <a:ext cx="11604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$1.42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38872D-8D39-41FB-A676-87B31907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688" y="5264150"/>
            <a:ext cx="13001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$1.42 = €1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6DDDFA-1FDB-4A43-A57E-EF6857D89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5543550"/>
            <a:ext cx="17954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$1 = €1 ÷ 1.42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2367381-F81F-4358-BF43-C0AD562ED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6900" y="5824538"/>
            <a:ext cx="37957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$106.50 = (€1 ÷ 1.42) ×106.50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7A6BA8-C15F-4B12-9C88-E2F00C218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075" y="6103938"/>
            <a:ext cx="16383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$106.50 = €75</a:t>
            </a:r>
          </a:p>
        </p:txBody>
      </p:sp>
      <p:sp>
        <p:nvSpPr>
          <p:cNvPr id="7188" name="Text Placeholder 2">
            <a:extLst>
              <a:ext uri="{FF2B5EF4-FFF2-40B4-BE49-F238E27FC236}">
                <a16:creationId xmlns:a16="http://schemas.microsoft.com/office/drawing/2014/main" id="{6D9BDDF5-A9AC-440C-AF6B-DE899935D1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21</a:t>
            </a: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2" grpId="0"/>
      <p:bldP spid="23" grpId="0"/>
      <p:bldP spid="3" grpId="0"/>
      <p:bldP spid="25" grpId="0"/>
      <p:bldP spid="26" grpId="0"/>
      <p:bldP spid="5" grpId="0"/>
      <p:bldP spid="27" grpId="0"/>
      <p:bldP spid="29" grpId="0"/>
      <p:bldP spid="30" grpId="0"/>
      <p:bldP spid="31" grpId="0"/>
      <p:bldP spid="28" grpId="0"/>
      <p:bldP spid="33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>
            <a:extLst>
              <a:ext uri="{FF2B5EF4-FFF2-40B4-BE49-F238E27FC236}">
                <a16:creationId xmlns:a16="http://schemas.microsoft.com/office/drawing/2014/main" id="{2737374D-3331-4855-803B-7BD33BC72D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21272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/>
              <a:t>Currency Exchange</a:t>
            </a: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DE2581-BF75-4A11-A80E-6D40A6E0D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30238"/>
            <a:ext cx="76342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B050"/>
                </a:solidFill>
              </a:rPr>
              <a:t> </a:t>
            </a:r>
            <a:r>
              <a:rPr lang="en-IE" altLang="en-US" sz="1700" b="1">
                <a:solidFill>
                  <a:srgbClr val="FF0000"/>
                </a:solidFill>
              </a:rPr>
              <a:t>€1 = $1.42 (Australian dollar), €1 = ¥111.87 (Japanese yen) and €1 = £0.87: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65392C-E3DF-4D88-B4CC-FB05E4D4F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688" y="1212850"/>
            <a:ext cx="58515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(f)  Are you better off if you have ¥44,748 or £347?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3FD7C5-65B0-45AB-B139-9826BE84E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1985963"/>
            <a:ext cx="52181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>
                <a:solidFill>
                  <a:srgbClr val="0070C0"/>
                </a:solidFill>
              </a:rPr>
              <a:t>Change both currencies into euro to compare them.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1DA982-B74F-4B59-9C9A-A57D7502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2360613"/>
            <a:ext cx="14097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¥111.87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858313-49FE-43EE-A427-6FC18D2B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2689225"/>
            <a:ext cx="14620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¥111.87 = €1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F75B57-3313-4123-B746-54117414A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3017838"/>
            <a:ext cx="19319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¥1 = €1 ÷ 111.87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4759CF-B1F9-40CE-938B-B8551A144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3346450"/>
            <a:ext cx="36068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¥44,748 = (€1 ÷ 111.87) ×44,748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4009C0-16B2-4939-97EF-A4387A618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5" y="3675063"/>
            <a:ext cx="188753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¥44,748 = €400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8C6043-FFAE-477E-8D7C-2303E2875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338" y="2360613"/>
            <a:ext cx="14097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€1 = £0.87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89FE272-3153-4F9F-8116-432BB686E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2689225"/>
            <a:ext cx="12065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£0.87 = €1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03BC03B-D5C3-4000-B881-AE2AF2A1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346450"/>
            <a:ext cx="25574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£347 = (€1÷ 0.87)×347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B7DCB56-8BB9-4DB4-88E0-E64F273F5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3017838"/>
            <a:ext cx="17192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£1 = €1÷ 0.87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56986E-7711-4782-B057-08CD41920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675063"/>
            <a:ext cx="18303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>
                <a:solidFill>
                  <a:srgbClr val="0070C0"/>
                </a:solidFill>
              </a:rPr>
              <a:t>£347 = €398.85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E73682B-0166-4147-8AFB-AE64CC7C8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4565650"/>
            <a:ext cx="47402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/>
              <a:t>You are better off by €1.15 if you have ¥44,748.  </a:t>
            </a:r>
          </a:p>
        </p:txBody>
      </p:sp>
      <p:sp>
        <p:nvSpPr>
          <p:cNvPr id="8209" name="Text Placeholder 2">
            <a:extLst>
              <a:ext uri="{FF2B5EF4-FFF2-40B4-BE49-F238E27FC236}">
                <a16:creationId xmlns:a16="http://schemas.microsoft.com/office/drawing/2014/main" id="{0D3E1A57-5AB7-41E5-812F-A1A5F1C40C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21</a:t>
            </a:r>
            <a:endParaRPr lang="en-IE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B396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7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BEB6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18" grpId="0"/>
      <p:bldP spid="20" grpId="0"/>
      <p:bldP spid="21" grpId="0"/>
      <p:bldP spid="32" grpId="0"/>
      <p:bldP spid="34" grpId="0"/>
      <p:bldP spid="35" grpId="0"/>
      <p:bldP spid="36" grpId="0"/>
      <p:bldP spid="37" grpId="0"/>
      <p:bldP spid="39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E25959-B149-4FB9-82A7-691E2F47E87E}"/>
</file>

<file path=customXml/itemProps2.xml><?xml version="1.0" encoding="utf-8"?>
<ds:datastoreItem xmlns:ds="http://schemas.openxmlformats.org/officeDocument/2006/customXml" ds:itemID="{C67C3883-5565-4378-B9A8-52FD5F891BF8}"/>
</file>

<file path=customXml/itemProps3.xml><?xml version="1.0" encoding="utf-8"?>
<ds:datastoreItem xmlns:ds="http://schemas.openxmlformats.org/officeDocument/2006/customXml" ds:itemID="{7D0FD6E5-02BD-4856-B544-DCD165BE3F85}"/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518</Words>
  <Application>Microsoft Office PowerPoint</Application>
  <PresentationFormat>On-screen Show (4:3)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MS PGothic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Sarah MacSweeney</cp:lastModifiedBy>
  <cp:revision>61</cp:revision>
  <dcterms:created xsi:type="dcterms:W3CDTF">2017-11-30T19:12:25Z</dcterms:created>
  <dcterms:modified xsi:type="dcterms:W3CDTF">2018-04-05T15:08:11Z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