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26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73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CEBD959-40F7-46E6-AA9F-CFDD49E257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B2BB6B-247B-4BD0-A4F0-0421C9EC7FB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18E730E-AC84-4628-9932-1C99F821D23A}" type="datetimeFigureOut">
              <a:rPr lang="en-IE"/>
              <a:pPr>
                <a:defRPr/>
              </a:pPr>
              <a:t>05/04/2018</a:t>
            </a:fld>
            <a:endParaRPr lang="en-I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A65E1F0-444E-454B-BABE-BEA86482D67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7EC0DD6-B41A-4320-912E-E68208ADC2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E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0E4A7-60A7-4289-A3FB-A0316326B35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7DF21-1B59-4632-A521-0C865C6740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47A886E-E2C6-4CB4-8673-18B49E3C67EA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B06CBB50-E041-45DC-92F6-0D0C57EF2F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C892027B-0B14-4434-9A38-08FC3214DD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55A9FAA2-F422-4E15-B31E-540CD1FE28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D8E5D1C-9515-4CCC-824A-3E7FA392F816}" type="slidenum">
              <a:rPr lang="en-IE" altLang="en-US" smtClean="0"/>
              <a:pPr/>
              <a:t>4</a:t>
            </a:fld>
            <a:endParaRPr lang="en-IE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Untitled.png">
            <a:extLst>
              <a:ext uri="{FF2B5EF4-FFF2-40B4-BE49-F238E27FC236}">
                <a16:creationId xmlns:a16="http://schemas.microsoft.com/office/drawing/2014/main" id="{B007DB69-5375-47FC-9FFF-732E1E220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6">
            <a:extLst>
              <a:ext uri="{FF2B5EF4-FFF2-40B4-BE49-F238E27FC236}">
                <a16:creationId xmlns:a16="http://schemas.microsoft.com/office/drawing/2014/main" id="{2D0AC064-92B9-4027-B40C-38B25B03A6C2}"/>
              </a:ext>
            </a:extLst>
          </p:cNvPr>
          <p:cNvSpPr/>
          <p:nvPr userDrawn="1"/>
        </p:nvSpPr>
        <p:spPr>
          <a:xfrm>
            <a:off x="287338" y="1901825"/>
            <a:ext cx="395287" cy="368300"/>
          </a:xfrm>
          <a:prstGeom prst="roundRect">
            <a:avLst/>
          </a:prstGeom>
          <a:solidFill>
            <a:srgbClr val="0093B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93B2"/>
              </a:solidFill>
            </a:endParaRPr>
          </a:p>
        </p:txBody>
      </p:sp>
      <p:pic>
        <p:nvPicPr>
          <p:cNvPr id="7" name="Picture 7" descr="Star.eps">
            <a:extLst>
              <a:ext uri="{FF2B5EF4-FFF2-40B4-BE49-F238E27FC236}">
                <a16:creationId xmlns:a16="http://schemas.microsoft.com/office/drawing/2014/main" id="{F219EF5C-5FF7-41C0-A2BB-AF473672256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1944688"/>
            <a:ext cx="2794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89A30A1-4901-4418-8A16-82642D8E249F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596900" y="825500"/>
            <a:ext cx="71438" cy="425450"/>
          </a:xfrm>
          <a:prstGeom prst="rect">
            <a:avLst/>
          </a:prstGeom>
          <a:solidFill>
            <a:srgbClr val="AF2689"/>
          </a:solidFill>
          <a:ln w="9525">
            <a:solidFill>
              <a:srgbClr val="4F81BD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Rounded Rectangle 9">
            <a:extLst>
              <a:ext uri="{FF2B5EF4-FFF2-40B4-BE49-F238E27FC236}">
                <a16:creationId xmlns:a16="http://schemas.microsoft.com/office/drawing/2014/main" id="{C21DA664-458A-427F-9E21-99525455CCB7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287338" y="258763"/>
            <a:ext cx="692150" cy="647700"/>
          </a:xfrm>
          <a:prstGeom prst="roundRect">
            <a:avLst>
              <a:gd name="adj" fmla="val 16667"/>
            </a:avLst>
          </a:prstGeom>
          <a:solidFill>
            <a:srgbClr val="AF2689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  <a:latin typeface="+mn-lt"/>
              <a:ea typeface="+mn-ea"/>
            </a:endParaRPr>
          </a:p>
        </p:txBody>
      </p:sp>
      <p:sp>
        <p:nvSpPr>
          <p:cNvPr id="10" name="TextBox 14">
            <a:extLst>
              <a:ext uri="{FF2B5EF4-FFF2-40B4-BE49-F238E27FC236}">
                <a16:creationId xmlns:a16="http://schemas.microsoft.com/office/drawing/2014/main" id="{9DABE6FF-F1EB-4F70-BDFA-11F33A5A2D4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4375" y="1901825"/>
            <a:ext cx="62150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ga-IE" b="1">
                <a:solidFill>
                  <a:srgbClr val="0093B2"/>
                </a:solidFill>
              </a:rPr>
              <a:t>Learning Outcomes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286774" y="260284"/>
            <a:ext cx="692414" cy="646596"/>
          </a:xfrm>
          <a:prstGeom prst="rect">
            <a:avLst/>
          </a:prstGeom>
          <a:noFill/>
        </p:spPr>
        <p:txBody>
          <a:bodyPr vert="horz" lIns="0" tIns="0" rIns="0" bIns="0" anchor="ctr"/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+mj-lt"/>
                <a:cs typeface="Rockwell"/>
              </a:defRPr>
            </a:lvl1pPr>
            <a:lvl2pPr marL="520700" indent="0">
              <a:buNone/>
              <a:defRPr/>
            </a:lvl2pPr>
            <a:lvl3pPr marL="1042988" indent="0">
              <a:buNone/>
              <a:defRPr/>
            </a:lvl3pPr>
            <a:lvl4pPr marL="1563688" indent="0">
              <a:buNone/>
              <a:defRPr/>
            </a:lvl4pPr>
            <a:lvl5pPr marL="2085975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Title 13"/>
          <p:cNvSpPr>
            <a:spLocks noGrp="1"/>
          </p:cNvSpPr>
          <p:nvPr>
            <p:ph type="title"/>
          </p:nvPr>
        </p:nvSpPr>
        <p:spPr>
          <a:xfrm>
            <a:off x="1" y="1053493"/>
            <a:ext cx="9143999" cy="722484"/>
          </a:xfrm>
          <a:prstGeom prst="rect">
            <a:avLst/>
          </a:prstGeom>
          <a:solidFill>
            <a:srgbClr val="AF2689"/>
          </a:solidFill>
          <a:ln>
            <a:noFill/>
          </a:ln>
        </p:spPr>
        <p:txBody>
          <a:bodyPr vert="horz" anchor="ctr"/>
          <a:lstStyle>
            <a:lvl1pPr marL="720000" algn="l">
              <a:defRPr sz="3200" b="1">
                <a:solidFill>
                  <a:srgbClr val="FFFFFF"/>
                </a:solidFill>
                <a:latin typeface="+mj-lt"/>
                <a:cs typeface="Rockwell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8" name="Content Placeholder 5"/>
          <p:cNvSpPr>
            <a:spLocks noGrp="1"/>
          </p:cNvSpPr>
          <p:nvPr>
            <p:ph sz="quarter" idx="22"/>
          </p:nvPr>
        </p:nvSpPr>
        <p:spPr>
          <a:xfrm>
            <a:off x="1030301" y="2337314"/>
            <a:ext cx="7108553" cy="3877249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700"/>
            </a:lvl1pPr>
            <a:lvl2pPr marL="0" indent="-285750" algn="l">
              <a:buFont typeface="Arial"/>
              <a:buChar char="•"/>
              <a:defRPr sz="1700"/>
            </a:lvl2pPr>
            <a:lvl3pPr marL="914400" indent="0" algn="l">
              <a:buNone/>
              <a:defRPr sz="1700"/>
            </a:lvl3pPr>
            <a:lvl4pPr marL="1371600" indent="0" algn="l">
              <a:buNone/>
              <a:defRPr sz="1700"/>
            </a:lvl4pPr>
            <a:lvl5pPr marL="1828800" indent="0" algn="l">
              <a:buNone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4735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C3C53FD-B152-4F57-BAFB-6E52D97F84C4}"/>
              </a:ext>
            </a:extLst>
          </p:cNvPr>
          <p:cNvSpPr/>
          <p:nvPr userDrawn="1"/>
        </p:nvSpPr>
        <p:spPr>
          <a:xfrm flipH="1">
            <a:off x="555625" y="398463"/>
            <a:ext cx="822325" cy="46037"/>
          </a:xfrm>
          <a:prstGeom prst="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D345D97-861B-4439-AD44-C12309ABAE60}"/>
              </a:ext>
            </a:extLst>
          </p:cNvPr>
          <p:cNvSpPr/>
          <p:nvPr userDrawn="1"/>
        </p:nvSpPr>
        <p:spPr>
          <a:xfrm>
            <a:off x="179388" y="171450"/>
            <a:ext cx="501650" cy="449263"/>
          </a:xfrm>
          <a:prstGeom prst="round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B0E0AF-5EF8-4EBB-982F-CA41FCCC54F6}"/>
              </a:ext>
            </a:extLst>
          </p:cNvPr>
          <p:cNvSpPr/>
          <p:nvPr userDrawn="1"/>
        </p:nvSpPr>
        <p:spPr>
          <a:xfrm>
            <a:off x="841375" y="171450"/>
            <a:ext cx="8302625" cy="449263"/>
          </a:xfrm>
          <a:prstGeom prst="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40870" y="180533"/>
            <a:ext cx="9847768" cy="44015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>
                <a:solidFill>
                  <a:srgbClr val="FFFFFF"/>
                </a:solidFill>
              </a:defRPr>
            </a:lvl1pPr>
            <a:lvl2pPr marL="520700" indent="0">
              <a:buNone/>
              <a:defRPr sz="2000" b="1">
                <a:solidFill>
                  <a:srgbClr val="FFFFFF"/>
                </a:solidFill>
              </a:defRPr>
            </a:lvl2pPr>
            <a:lvl3pPr marL="1042988" indent="0">
              <a:buNone/>
              <a:defRPr sz="2000" b="1">
                <a:solidFill>
                  <a:srgbClr val="FFFFFF"/>
                </a:solidFill>
              </a:defRPr>
            </a:lvl3pPr>
            <a:lvl4pPr marL="1563688" indent="0">
              <a:buNone/>
              <a:defRPr sz="2000" b="1">
                <a:solidFill>
                  <a:srgbClr val="FFFFFF"/>
                </a:solidFill>
              </a:defRPr>
            </a:lvl4pPr>
            <a:lvl5pPr marL="2085975" indent="0">
              <a:buNone/>
              <a:defRPr sz="2000" b="1">
                <a:solidFill>
                  <a:srgbClr val="FFFFFF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179511" y="180532"/>
            <a:ext cx="501563" cy="440156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rgbClr val="FFFFFF"/>
                </a:solidFill>
              </a:defRPr>
            </a:lvl1pPr>
            <a:lvl2pPr marL="520700" indent="0">
              <a:buNone/>
              <a:defRPr sz="2000"/>
            </a:lvl2pPr>
            <a:lvl3pPr marL="1042988" indent="0">
              <a:buNone/>
              <a:defRPr sz="2000"/>
            </a:lvl3pPr>
            <a:lvl4pPr marL="1563688" indent="0">
              <a:buNone/>
              <a:defRPr sz="2000"/>
            </a:lvl4pPr>
            <a:lvl5pPr marL="2085975" indent="0">
              <a:buNone/>
              <a:defRPr sz="20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Content Placeholder 12"/>
          <p:cNvSpPr>
            <a:spLocks noGrp="1"/>
          </p:cNvSpPr>
          <p:nvPr>
            <p:ph sz="quarter" idx="16"/>
          </p:nvPr>
        </p:nvSpPr>
        <p:spPr>
          <a:xfrm>
            <a:off x="840869" y="620689"/>
            <a:ext cx="8303131" cy="440020"/>
          </a:xfrm>
          <a:prstGeom prst="rect">
            <a:avLst/>
          </a:prstGeom>
        </p:spPr>
        <p:txBody>
          <a:bodyPr vert="horz"/>
          <a:lstStyle>
            <a:lvl1pPr marL="0" marR="0" indent="0" algn="l" defTabSz="520700" rtl="0" eaLnBrk="1" fontAlgn="base" latinLnBrk="0" hangingPunct="1">
              <a:lnSpc>
                <a:spcPts val="2460"/>
              </a:lnSpc>
              <a:spcBef>
                <a:spcPts val="0"/>
              </a:spcBef>
              <a:spcAft>
                <a:spcPts val="0"/>
              </a:spcAft>
              <a:buClr>
                <a:srgbClr val="1980A9"/>
              </a:buClr>
              <a:buSzTx/>
              <a:buFont typeface="Arial"/>
              <a:buNone/>
              <a:tabLst/>
              <a:defRPr sz="2000" b="1" u="none" baseline="0">
                <a:solidFill>
                  <a:srgbClr val="AF2689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Content Placeholder 5"/>
          <p:cNvSpPr>
            <a:spLocks noGrp="1"/>
          </p:cNvSpPr>
          <p:nvPr>
            <p:ph sz="quarter" idx="22"/>
          </p:nvPr>
        </p:nvSpPr>
        <p:spPr>
          <a:xfrm>
            <a:off x="839044" y="1074929"/>
            <a:ext cx="7507414" cy="5275248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700"/>
            </a:lvl1pPr>
            <a:lvl2pPr marL="0" indent="-285750" algn="l">
              <a:buFont typeface="Arial"/>
              <a:buChar char="•"/>
              <a:defRPr sz="1700"/>
            </a:lvl2pPr>
            <a:lvl3pPr marL="914400" indent="0" algn="l">
              <a:buNone/>
              <a:defRPr sz="1700"/>
            </a:lvl3pPr>
            <a:lvl4pPr marL="1371600" indent="0" algn="l">
              <a:buNone/>
              <a:defRPr sz="1700"/>
            </a:lvl4pPr>
            <a:lvl5pPr marL="1828800" indent="0" algn="l">
              <a:buNone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8588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90923C0A-2BFD-4AEA-B4B2-BDE20E44253C}"/>
              </a:ext>
            </a:extLst>
          </p:cNvPr>
          <p:cNvSpPr/>
          <p:nvPr userDrawn="1"/>
        </p:nvSpPr>
        <p:spPr>
          <a:xfrm>
            <a:off x="8524875" y="6375400"/>
            <a:ext cx="298450" cy="269875"/>
          </a:xfrm>
          <a:prstGeom prst="round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D6F501A-7668-485E-8250-B63C02987CE2}"/>
              </a:ext>
            </a:extLst>
          </p:cNvPr>
          <p:cNvSpPr txBox="1">
            <a:spLocks/>
          </p:cNvSpPr>
          <p:nvPr userDrawn="1"/>
        </p:nvSpPr>
        <p:spPr>
          <a:xfrm>
            <a:off x="8524875" y="6375400"/>
            <a:ext cx="298450" cy="26987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C35C867D-179E-48A2-8194-6A7F2AD3456A}" type="slidenum">
              <a:rPr lang="en-US" altLang="en-US" sz="1000" b="1" smtClean="0">
                <a:solidFill>
                  <a:schemeClr val="bg1"/>
                </a:solidFill>
                <a:latin typeface="Arial" panose="020B0604020202020204" pitchFamily="34" charset="0"/>
              </a:rPr>
              <a:pPr algn="ctr" eaLnBrk="1" hangingPunct="1">
                <a:defRPr/>
              </a:pPr>
              <a:t>‹#›</a:t>
            </a:fld>
            <a:endParaRPr lang="en-US" altLang="en-US" sz="10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93BA5F9-6DD9-49CA-8DBD-52A294A823E8}"/>
              </a:ext>
            </a:extLst>
          </p:cNvPr>
          <p:cNvCxnSpPr/>
          <p:nvPr userDrawn="1"/>
        </p:nvCxnSpPr>
        <p:spPr>
          <a:xfrm flipH="1">
            <a:off x="1363663" y="6581775"/>
            <a:ext cx="7086600" cy="0"/>
          </a:xfrm>
          <a:prstGeom prst="line">
            <a:avLst/>
          </a:prstGeom>
          <a:ln w="12700" cap="flat">
            <a:solidFill>
              <a:srgbClr val="AF2689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7" name="TextBox 13">
            <a:extLst>
              <a:ext uri="{FF2B5EF4-FFF2-40B4-BE49-F238E27FC236}">
                <a16:creationId xmlns:a16="http://schemas.microsoft.com/office/drawing/2014/main" id="{69FBBD31-B2A7-4500-A109-6EF050130F9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7338" y="6408738"/>
            <a:ext cx="21685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>
                <a:solidFill>
                  <a:srgbClr val="AF2689"/>
                </a:solidFill>
              </a:rPr>
              <a:t>ACTIVE MATHS  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1">
            <a:extLst>
              <a:ext uri="{FF2B5EF4-FFF2-40B4-BE49-F238E27FC236}">
                <a16:creationId xmlns:a16="http://schemas.microsoft.com/office/drawing/2014/main" id="{71C166A7-2904-47A2-ABC4-0AF973F3C0A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 bwMode="auto">
          <a:xfrm>
            <a:off x="841375" y="212725"/>
            <a:ext cx="9847263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IE" altLang="en-US"/>
              <a:t>Currency Exchange</a:t>
            </a:r>
            <a:endParaRPr lang="en-US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BD5E66F-A01A-4A1C-85E2-3CA2D43EF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63" y="682625"/>
            <a:ext cx="79756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>
                <a:solidFill>
                  <a:srgbClr val="00B050"/>
                </a:solidFill>
              </a:rPr>
              <a:t>A bank sells sterling at a rate of €1 = £0.82. Mark is travelling to London and wants to convert €900. How much sterling will he get?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56379D-B595-4C12-BFA2-03BC29726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63" y="3127375"/>
            <a:ext cx="8247062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>
                <a:solidFill>
                  <a:srgbClr val="00B050"/>
                </a:solidFill>
              </a:rPr>
              <a:t>Ali returns from the USA and has $1,100. A bank buys dollars at a rate of €1 = $1.38. </a:t>
            </a:r>
          </a:p>
          <a:p>
            <a:r>
              <a:rPr lang="en-IE" altLang="en-US" sz="1700" b="1">
                <a:solidFill>
                  <a:srgbClr val="00B050"/>
                </a:solidFill>
              </a:rPr>
              <a:t>How much will he get in euro?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35E04F-83F9-4689-A90F-F60045D01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0638" y="1862138"/>
            <a:ext cx="1160462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€1 = £0.82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8D7B02-3E61-446C-81C3-6DBEADD90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38" y="2124075"/>
            <a:ext cx="198120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€900 = £0.82 × 900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8423A2-BC6E-49CB-9981-BFF46A2A4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2386013"/>
            <a:ext cx="83502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>
                <a:solidFill>
                  <a:srgbClr val="0070C0"/>
                </a:solidFill>
              </a:rPr>
              <a:t>= £738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BFC844-43CC-4F63-BC49-D818A7666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38" y="4449763"/>
            <a:ext cx="1160462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€1 = $1.38</a:t>
            </a:r>
            <a:r>
              <a:rPr lang="en-IE" altLang="en-US" sz="1700" b="1">
                <a:solidFill>
                  <a:srgbClr val="00B050"/>
                </a:solidFill>
              </a:rPr>
              <a:t> </a:t>
            </a:r>
            <a:endParaRPr lang="en-IE" altLang="en-US" sz="170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36FB88-9434-48CC-8491-B9AB968EA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3275" y="4708525"/>
            <a:ext cx="1160463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$1.38 = €1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224B385-D685-4CA3-B3E9-4C945FB12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38" y="4930775"/>
            <a:ext cx="15398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$1 = €1 ÷1.38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2600FD6-3583-43AD-8C9F-74F6C55CE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6913" y="5194300"/>
            <a:ext cx="287020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$1,100 = (€1 ÷1.38) × 1,100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9C68952-04D3-4E07-A0C9-0939107F9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5464175"/>
            <a:ext cx="1443037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= €797.10145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A5C450D-56E5-4EBC-98BA-6D07A9C52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5713413"/>
            <a:ext cx="111442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>
                <a:solidFill>
                  <a:srgbClr val="0070C0"/>
                </a:solidFill>
              </a:rPr>
              <a:t>= €797.10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7BB379-F7BA-4AC4-9E14-34061F9DF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63" y="1403350"/>
            <a:ext cx="866140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>
                <a:solidFill>
                  <a:srgbClr val="0070C0"/>
                </a:solidFill>
              </a:rPr>
              <a:t>Arrange the exchange rate to have the currency you are looking for on the right-hand side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034BAC5-7088-4819-831B-AFFB48B2C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63" y="3914775"/>
            <a:ext cx="866140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>
                <a:solidFill>
                  <a:srgbClr val="0070C0"/>
                </a:solidFill>
              </a:rPr>
              <a:t>Arrange the exchange rate to have the currency you are looking for on the right-hand side</a:t>
            </a:r>
          </a:p>
        </p:txBody>
      </p:sp>
      <p:sp>
        <p:nvSpPr>
          <p:cNvPr id="5136" name="Text Placeholder 2">
            <a:extLst>
              <a:ext uri="{FF2B5EF4-FFF2-40B4-BE49-F238E27FC236}">
                <a16:creationId xmlns:a16="http://schemas.microsoft.com/office/drawing/2014/main" id="{AFFE8FF1-404A-41C8-AA2D-6811DB1A147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 bwMode="auto">
          <a:xfrm>
            <a:off x="179388" y="180975"/>
            <a:ext cx="501650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/>
              <a:t>21</a:t>
            </a:r>
            <a:endParaRPr lang="en-IE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8" grpId="0"/>
      <p:bldP spid="35" grpId="0"/>
      <p:bldP spid="12" grpId="0"/>
      <p:bldP spid="36" grpId="0"/>
      <p:bldP spid="37" grpId="0"/>
      <p:bldP spid="38" grpId="0"/>
      <p:bldP spid="39" grpId="0"/>
      <p:bldP spid="40" grpId="0"/>
      <p:bldP spid="4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1">
            <a:extLst>
              <a:ext uri="{FF2B5EF4-FFF2-40B4-BE49-F238E27FC236}">
                <a16:creationId xmlns:a16="http://schemas.microsoft.com/office/drawing/2014/main" id="{BDF62B41-DCED-4A22-821F-7CA140A1D07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 bwMode="auto">
          <a:xfrm>
            <a:off x="841375" y="212725"/>
            <a:ext cx="9847263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IE" altLang="en-US"/>
              <a:t>Currency Exchange</a:t>
            </a:r>
            <a:endParaRPr lang="en-US" alt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625F87B-179A-45F7-B086-D594CAB86413}"/>
              </a:ext>
            </a:extLst>
          </p:cNvPr>
          <p:cNvGrpSpPr>
            <a:grpSpLocks/>
          </p:cNvGrpSpPr>
          <p:nvPr/>
        </p:nvGrpSpPr>
        <p:grpSpPr bwMode="auto">
          <a:xfrm>
            <a:off x="868363" y="819150"/>
            <a:ext cx="7635875" cy="2597150"/>
            <a:chOff x="758227" y="720981"/>
            <a:chExt cx="7635359" cy="2598226"/>
          </a:xfrm>
        </p:grpSpPr>
        <p:sp>
          <p:nvSpPr>
            <p:cNvPr id="6157" name="Rectangle 1">
              <a:extLst>
                <a:ext uri="{FF2B5EF4-FFF2-40B4-BE49-F238E27FC236}">
                  <a16:creationId xmlns:a16="http://schemas.microsoft.com/office/drawing/2014/main" id="{3F07831C-13E4-4076-AB3B-A99C5FFB2A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227" y="720981"/>
              <a:ext cx="7635359" cy="354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IE" altLang="en-US" sz="1700" b="1">
                  <a:solidFill>
                    <a:srgbClr val="00B050"/>
                  </a:solidFill>
                </a:rPr>
                <a:t>If €1 = $1.42 (Australian dollar), €1 = ¥111.87 (Japanese yen) and €1 = £0.87:</a:t>
              </a:r>
            </a:p>
          </p:txBody>
        </p:sp>
        <p:sp>
          <p:nvSpPr>
            <p:cNvPr id="6158" name="Rectangle 3">
              <a:extLst>
                <a:ext uri="{FF2B5EF4-FFF2-40B4-BE49-F238E27FC236}">
                  <a16:creationId xmlns:a16="http://schemas.microsoft.com/office/drawing/2014/main" id="{00FD5532-A331-4BC8-9270-A50C4BC1C6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227" y="1095013"/>
              <a:ext cx="5389709" cy="354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IE" altLang="en-US" sz="1700" b="1">
                  <a:solidFill>
                    <a:srgbClr val="00B050"/>
                  </a:solidFill>
                </a:rPr>
                <a:t>(a)	How many Australian dollars would you get for €60? </a:t>
              </a:r>
            </a:p>
          </p:txBody>
        </p:sp>
        <p:sp>
          <p:nvSpPr>
            <p:cNvPr id="6159" name="Rectangle 5">
              <a:extLst>
                <a:ext uri="{FF2B5EF4-FFF2-40B4-BE49-F238E27FC236}">
                  <a16:creationId xmlns:a16="http://schemas.microsoft.com/office/drawing/2014/main" id="{49F31A83-D697-491B-8791-B4B099BE40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227" y="1469045"/>
              <a:ext cx="5147142" cy="354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IE" altLang="en-US" sz="1700" b="1">
                  <a:solidFill>
                    <a:srgbClr val="00B050"/>
                  </a:solidFill>
                </a:rPr>
                <a:t>(b)	How many Japanese yen would you get for €150? </a:t>
              </a:r>
            </a:p>
          </p:txBody>
        </p:sp>
        <p:sp>
          <p:nvSpPr>
            <p:cNvPr id="6160" name="Rectangle 6">
              <a:extLst>
                <a:ext uri="{FF2B5EF4-FFF2-40B4-BE49-F238E27FC236}">
                  <a16:creationId xmlns:a16="http://schemas.microsoft.com/office/drawing/2014/main" id="{36C7235E-523F-4598-904C-CE756360A1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227" y="1843078"/>
              <a:ext cx="4457077" cy="354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IE" altLang="en-US" sz="1700" b="1">
                  <a:solidFill>
                    <a:srgbClr val="00B050"/>
                  </a:solidFill>
                </a:rPr>
                <a:t>(c)	How many pounds would you get for €50?</a:t>
              </a:r>
            </a:p>
          </p:txBody>
        </p:sp>
        <p:sp>
          <p:nvSpPr>
            <p:cNvPr id="6161" name="Rectangle 7">
              <a:extLst>
                <a:ext uri="{FF2B5EF4-FFF2-40B4-BE49-F238E27FC236}">
                  <a16:creationId xmlns:a16="http://schemas.microsoft.com/office/drawing/2014/main" id="{4E445558-B736-4AC9-9D20-9DD817B8E9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227" y="2217110"/>
              <a:ext cx="4590640" cy="354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IE" altLang="en-US" sz="1700" b="1">
                  <a:solidFill>
                    <a:srgbClr val="00B050"/>
                  </a:solidFill>
                </a:rPr>
                <a:t>(d)	How many euro would you get for ¥67,122?</a:t>
              </a:r>
            </a:p>
          </p:txBody>
        </p:sp>
        <p:sp>
          <p:nvSpPr>
            <p:cNvPr id="6162" name="Rectangle 8">
              <a:extLst>
                <a:ext uri="{FF2B5EF4-FFF2-40B4-BE49-F238E27FC236}">
                  <a16:creationId xmlns:a16="http://schemas.microsoft.com/office/drawing/2014/main" id="{36EE2971-AA40-4A04-812F-769D19A8E8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227" y="2591142"/>
              <a:ext cx="4641936" cy="354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IE" altLang="en-US" sz="1700" b="1">
                  <a:solidFill>
                    <a:srgbClr val="00B050"/>
                  </a:solidFill>
                </a:rPr>
                <a:t>(e)	How many euro would you get for $106.50? </a:t>
              </a:r>
            </a:p>
          </p:txBody>
        </p:sp>
        <p:sp>
          <p:nvSpPr>
            <p:cNvPr id="6163" name="Rectangle 9">
              <a:extLst>
                <a:ext uri="{FF2B5EF4-FFF2-40B4-BE49-F238E27FC236}">
                  <a16:creationId xmlns:a16="http://schemas.microsoft.com/office/drawing/2014/main" id="{CE41B3BB-8539-45B5-80BF-3601369F70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227" y="2965172"/>
              <a:ext cx="6271054" cy="354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8775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IE" altLang="en-US" sz="1700" b="1">
                  <a:solidFill>
                    <a:srgbClr val="00B050"/>
                  </a:solidFill>
                </a:rPr>
                <a:t>(f)	Are you better off if you have ¥44,748 or £347?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6D6E7FBA-5A99-4C4D-9FC5-456E24892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488" y="3660775"/>
            <a:ext cx="5389562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/>
              <a:t>(a)	How many Australian dollars would you get for €60?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CD078A-0614-46A6-A25B-F9C48DFCC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0013" y="4014788"/>
            <a:ext cx="116205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€1 = $1.42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3153AD-863E-43C9-A4D6-4214AA2E0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8888" y="4287838"/>
            <a:ext cx="171132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€60 = $1.42×60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B1EFACC-2A60-471B-A188-8F195E454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8888" y="4576763"/>
            <a:ext cx="1385887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>
                <a:solidFill>
                  <a:srgbClr val="0070C0"/>
                </a:solidFill>
              </a:rPr>
              <a:t>€60 = $85.20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837023-FED6-4C97-903A-F26F316D3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488" y="5045075"/>
            <a:ext cx="508635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/>
              <a:t>(b)	How many Japanese yen would you get for €150?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E490BAC-55BC-47E1-AE38-F02F61617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1413" y="5402263"/>
            <a:ext cx="1382712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€1 = ¥111.87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3D042EC-732C-4729-B303-70EC57DBF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8213" y="5686425"/>
            <a:ext cx="22034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€150 = ¥111.87 ×150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AEE0324-9B09-47A2-A4CD-1D58E4CA5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0913" y="5967413"/>
            <a:ext cx="183515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>
                <a:solidFill>
                  <a:srgbClr val="0070C0"/>
                </a:solidFill>
              </a:rPr>
              <a:t>€150 = ¥16,780.50</a:t>
            </a:r>
          </a:p>
        </p:txBody>
      </p:sp>
      <p:sp>
        <p:nvSpPr>
          <p:cNvPr id="6156" name="Text Placeholder 2">
            <a:extLst>
              <a:ext uri="{FF2B5EF4-FFF2-40B4-BE49-F238E27FC236}">
                <a16:creationId xmlns:a16="http://schemas.microsoft.com/office/drawing/2014/main" id="{6007AECA-1267-439C-B305-B0CB8FE6F4F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 bwMode="auto">
          <a:xfrm>
            <a:off x="179388" y="180975"/>
            <a:ext cx="501650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/>
              <a:t>21</a:t>
            </a:r>
            <a:endParaRPr lang="en-IE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5" grpId="0"/>
      <p:bldP spid="16" grpId="0"/>
      <p:bldP spid="17" grpId="0"/>
      <p:bldP spid="14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1">
            <a:extLst>
              <a:ext uri="{FF2B5EF4-FFF2-40B4-BE49-F238E27FC236}">
                <a16:creationId xmlns:a16="http://schemas.microsoft.com/office/drawing/2014/main" id="{651ABD9B-9021-42ED-8BC2-F80EB93D0F0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 bwMode="auto">
          <a:xfrm>
            <a:off x="841375" y="212725"/>
            <a:ext cx="9847263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IE" altLang="en-US"/>
              <a:t>Currency Exchange</a:t>
            </a:r>
            <a:endParaRPr lang="en-US" alt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D667B9-DEE5-4CEC-A751-DFB607B2E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913" y="657225"/>
            <a:ext cx="7634287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>
                <a:solidFill>
                  <a:srgbClr val="00B050"/>
                </a:solidFill>
              </a:rPr>
              <a:t> </a:t>
            </a:r>
            <a:r>
              <a:rPr lang="en-IE" altLang="en-US" sz="1700" b="1">
                <a:solidFill>
                  <a:srgbClr val="FF0000"/>
                </a:solidFill>
              </a:rPr>
              <a:t>€1 = $1.42 (Australian dollar), €1 = ¥111.87 (Japanese yen) and €1 = £0.87: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BD7937C-7DBB-4FA1-9031-B4995F3F2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913" y="1103313"/>
            <a:ext cx="43211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/>
              <a:t>(c)  How many pounds would you get for €50?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3268617-50B7-4335-A921-04B651E1B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913" y="2701925"/>
            <a:ext cx="447992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/>
              <a:t>(d)  How many euro would you get for ¥67,122?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9AAE4EF-6CED-4190-A4CB-A8A05981B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913" y="4648200"/>
            <a:ext cx="4573587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/>
              <a:t>(e)   How many euro would you get for $106.50?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7BF98-17C3-4D4F-BC00-78E3926DE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538" y="1481138"/>
            <a:ext cx="111125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€1 = £0.87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A33CA1A-9262-4D77-9B2E-BADE22B82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3763" y="1763713"/>
            <a:ext cx="171132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€50 = £0.87 ×50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B30347C-9D82-41E8-8275-0C532A6E2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3763" y="2060575"/>
            <a:ext cx="13366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>
                <a:solidFill>
                  <a:srgbClr val="0070C0"/>
                </a:solidFill>
              </a:rPr>
              <a:t>€50 = £43.50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568C45-1358-40EB-81DF-A80B5369C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25" y="3054350"/>
            <a:ext cx="140970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€1 = ¥111.87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22750A0-2716-48C0-8D31-72DE7899D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238" y="3335338"/>
            <a:ext cx="1462087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¥111.87 = €1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DCAC06A-0DC5-4E14-A155-3D3A824CA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4888" y="3614738"/>
            <a:ext cx="193040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¥1 = €1 ÷ 111.87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DA60104-4CD7-4FBD-8E26-348D544F5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2288" y="3895725"/>
            <a:ext cx="360680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¥67,122 = (€1 ÷ 111.87) ×67,122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09EB0AE-CBB6-4945-B4FE-EEF3ED85E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2288" y="4175125"/>
            <a:ext cx="360680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>
                <a:solidFill>
                  <a:srgbClr val="0070C0"/>
                </a:solidFill>
              </a:rPr>
              <a:t>¥67,122 = €600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91E0F08-0B81-4699-8AE5-73D4882A1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3150" y="4983163"/>
            <a:ext cx="116046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€1 = $1.42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438872D-8D39-41FB-A676-87B31907E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1688" y="5264150"/>
            <a:ext cx="1300162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$1.42 = €1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36DDDFA-1FDB-4A43-A57E-EF6857D89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0" y="5543550"/>
            <a:ext cx="1795463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$1 = €1 ÷ 1.42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2367381-F81F-4358-BF43-C0AD562ED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6900" y="5824538"/>
            <a:ext cx="37957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$106.50 = (€1 ÷ 1.42) ×106.50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37A6BA8-C15F-4B12-9C88-E2F00C218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0075" y="6103938"/>
            <a:ext cx="163830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>
                <a:solidFill>
                  <a:srgbClr val="0070C0"/>
                </a:solidFill>
              </a:rPr>
              <a:t>$106.50 = €75</a:t>
            </a:r>
          </a:p>
        </p:txBody>
      </p:sp>
      <p:sp>
        <p:nvSpPr>
          <p:cNvPr id="7188" name="Text Placeholder 2">
            <a:extLst>
              <a:ext uri="{FF2B5EF4-FFF2-40B4-BE49-F238E27FC236}">
                <a16:creationId xmlns:a16="http://schemas.microsoft.com/office/drawing/2014/main" id="{6D9BDDF5-A9AC-440C-AF6B-DE899935D1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 bwMode="auto">
          <a:xfrm>
            <a:off x="179388" y="180975"/>
            <a:ext cx="501650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/>
              <a:t>21</a:t>
            </a:r>
            <a:endParaRPr lang="en-IE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22" grpId="0"/>
      <p:bldP spid="23" grpId="0"/>
      <p:bldP spid="3" grpId="0"/>
      <p:bldP spid="25" grpId="0"/>
      <p:bldP spid="26" grpId="0"/>
      <p:bldP spid="5" grpId="0"/>
      <p:bldP spid="27" grpId="0"/>
      <p:bldP spid="29" grpId="0"/>
      <p:bldP spid="30" grpId="0"/>
      <p:bldP spid="31" grpId="0"/>
      <p:bldP spid="28" grpId="0"/>
      <p:bldP spid="33" grpId="0"/>
      <p:bldP spid="36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1">
            <a:extLst>
              <a:ext uri="{FF2B5EF4-FFF2-40B4-BE49-F238E27FC236}">
                <a16:creationId xmlns:a16="http://schemas.microsoft.com/office/drawing/2014/main" id="{2737374D-3331-4855-803B-7BD33BC72DC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 bwMode="auto">
          <a:xfrm>
            <a:off x="841375" y="212725"/>
            <a:ext cx="9847263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IE" altLang="en-US"/>
              <a:t>Currency Exchange</a:t>
            </a:r>
            <a:endParaRPr lang="en-US" alt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DE2581-BF75-4A11-A80E-6D40A6E0D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" y="630238"/>
            <a:ext cx="76342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>
                <a:solidFill>
                  <a:srgbClr val="00B050"/>
                </a:solidFill>
              </a:rPr>
              <a:t> </a:t>
            </a:r>
            <a:r>
              <a:rPr lang="en-IE" altLang="en-US" sz="1700" b="1">
                <a:solidFill>
                  <a:srgbClr val="FF0000"/>
                </a:solidFill>
              </a:rPr>
              <a:t>€1 = $1.42 (Australian dollar), €1 = ¥111.87 (Japanese yen) and €1 = £0.87: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865392C-E3DF-4D88-B4CC-FB05E4D4F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688" y="1212850"/>
            <a:ext cx="585152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/>
              <a:t>(f)  Are you better off if you have ¥44,748 or £347?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3FD7C5-65B0-45AB-B139-9826BE84E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1675" y="1985963"/>
            <a:ext cx="52181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>
                <a:solidFill>
                  <a:srgbClr val="0070C0"/>
                </a:solidFill>
              </a:rPr>
              <a:t>Change both currencies into euro to compare them.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71DA982-B74F-4B59-9C9A-A57D75022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1825" y="2360613"/>
            <a:ext cx="140970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€1 = ¥111.87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C858313-49FE-43EE-A427-6FC18D2B9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463" y="2689225"/>
            <a:ext cx="1462087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¥111.87 = €1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CF75B57-3313-4123-B746-54117414A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4525" y="3017838"/>
            <a:ext cx="19319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¥1 = €1 ÷ 111.87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D4759CF-B1F9-40CE-938B-B8551A144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925" y="3346450"/>
            <a:ext cx="360680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¥44,748 = (€1 ÷ 111.87) ×44,748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4009C0-16B2-4939-97EF-A4387A618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925" y="3675063"/>
            <a:ext cx="188753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>
                <a:solidFill>
                  <a:srgbClr val="0070C0"/>
                </a:solidFill>
              </a:rPr>
              <a:t>¥44,748 = €400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08C6043-FFAE-477E-8D7C-2303E2875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1338" y="2360613"/>
            <a:ext cx="140970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€1 = £0.87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89FE272-3153-4F9F-8116-432BB686E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6700" y="2689225"/>
            <a:ext cx="120650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£0.87 = €1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03BC03B-D5C3-4000-B881-AE2AF2A1D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75" y="3346450"/>
            <a:ext cx="2557463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£347 = (€1÷ 0.87)×347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B7DCB56-8BB9-4DB4-88E0-E64F273F5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6100" y="3017838"/>
            <a:ext cx="171926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£1 = €1÷ 0.87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656986E-7711-4782-B057-08CD41920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75" y="3675063"/>
            <a:ext cx="18303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>
                <a:solidFill>
                  <a:srgbClr val="0070C0"/>
                </a:solidFill>
              </a:rPr>
              <a:t>£347 = €398.85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E73682B-0166-4147-8AFB-AE64CC7C8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1388" y="4565650"/>
            <a:ext cx="47402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/>
              <a:t>You are better off by €1.15 if you have ¥44,748.  </a:t>
            </a:r>
          </a:p>
        </p:txBody>
      </p:sp>
      <p:sp>
        <p:nvSpPr>
          <p:cNvPr id="8209" name="Text Placeholder 2">
            <a:extLst>
              <a:ext uri="{FF2B5EF4-FFF2-40B4-BE49-F238E27FC236}">
                <a16:creationId xmlns:a16="http://schemas.microsoft.com/office/drawing/2014/main" id="{0D3E1A57-5AB7-41E5-812F-A1A5F1C40C3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 bwMode="auto">
          <a:xfrm>
            <a:off x="179388" y="180975"/>
            <a:ext cx="501650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/>
              <a:t>21</a:t>
            </a:r>
            <a:endParaRPr lang="en-IE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mph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7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B396"/>
                                      </p:to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77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BEB6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  <p:bldP spid="18" grpId="0"/>
      <p:bldP spid="20" grpId="0"/>
      <p:bldP spid="21" grpId="0"/>
      <p:bldP spid="32" grpId="0"/>
      <p:bldP spid="34" grpId="0"/>
      <p:bldP spid="35" grpId="0"/>
      <p:bldP spid="36" grpId="0"/>
      <p:bldP spid="37" grpId="0"/>
      <p:bldP spid="39" grpId="0"/>
      <p:bldP spid="41" grpId="0"/>
      <p:bldP spid="42" grpId="0"/>
      <p:bldP spid="4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89C0F2F2751E4D89316BDAA9FE730F" ma:contentTypeVersion="9" ma:contentTypeDescription="Create a new document." ma:contentTypeScope="" ma:versionID="29722f0db6237fca2c47587e0677b628">
  <xsd:schema xmlns:xsd="http://www.w3.org/2001/XMLSchema" xmlns:xs="http://www.w3.org/2001/XMLSchema" xmlns:p="http://schemas.microsoft.com/office/2006/metadata/properties" xmlns:ns2="37a15ebc-f898-4d17-b0a4-83545f0702c8" xmlns:ns3="b312e899-71bd-441b-bd11-01ed88b72bec" targetNamespace="http://schemas.microsoft.com/office/2006/metadata/properties" ma:root="true" ma:fieldsID="ed9126b593dfa3514ed489edd895d5a2" ns2:_="" ns3:_="">
    <xsd:import namespace="37a15ebc-f898-4d17-b0a4-83545f0702c8"/>
    <xsd:import namespace="b312e899-71bd-441b-bd11-01ed88b72b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15ebc-f898-4d17-b0a4-83545f0702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12e899-71bd-441b-bd11-01ed88b72b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E25959-B149-4FB9-82A7-691E2F47E87E}"/>
</file>

<file path=customXml/itemProps2.xml><?xml version="1.0" encoding="utf-8"?>
<ds:datastoreItem xmlns:ds="http://schemas.openxmlformats.org/officeDocument/2006/customXml" ds:itemID="{C67C3883-5565-4378-B9A8-52FD5F891BF8}"/>
</file>

<file path=customXml/itemProps3.xml><?xml version="1.0" encoding="utf-8"?>
<ds:datastoreItem xmlns:ds="http://schemas.openxmlformats.org/officeDocument/2006/customXml" ds:itemID="{7D0FD6E5-02BD-4856-B544-DCD165BE3F85}"/>
</file>

<file path=docProps/app.xml><?xml version="1.0" encoding="utf-8"?>
<Properties xmlns="http://schemas.openxmlformats.org/officeDocument/2006/extended-properties" xmlns:vt="http://schemas.openxmlformats.org/officeDocument/2006/docPropsVTypes">
  <TotalTime>1621</TotalTime>
  <Words>518</Words>
  <Application>Microsoft Office PowerPoint</Application>
  <PresentationFormat>On-screen Show (4:3)</PresentationFormat>
  <Paragraphs>69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MS PGothic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Studio Studio</dc:creator>
  <cp:lastModifiedBy>Sarah MacSweeney</cp:lastModifiedBy>
  <cp:revision>61</cp:revision>
  <dcterms:created xsi:type="dcterms:W3CDTF">2017-11-30T19:12:25Z</dcterms:created>
  <dcterms:modified xsi:type="dcterms:W3CDTF">2018-04-05T15:08:11Z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0x010100BD89C0F2F2751E4D89316BDAA9FE730F</vt:lpwstr>
  </property>
</Properties>
</file>