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70" r:id="rId3"/>
    <p:sldId id="280" r:id="rId4"/>
    <p:sldId id="272" r:id="rId5"/>
    <p:sldId id="273" r:id="rId6"/>
    <p:sldId id="274" r:id="rId7"/>
    <p:sldId id="275" r:id="rId8"/>
    <p:sldId id="276" r:id="rId9"/>
    <p:sldId id="277" r:id="rId10"/>
    <p:sldId id="279" r:id="rId11"/>
    <p:sldId id="278" r:id="rId12"/>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26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35" autoAdjust="0"/>
    <p:restoredTop sz="94660"/>
  </p:normalViewPr>
  <p:slideViewPr>
    <p:cSldViewPr snapToGrid="0" snapToObjects="1">
      <p:cViewPr varScale="1">
        <p:scale>
          <a:sx n="61" d="100"/>
          <a:sy n="61" d="100"/>
        </p:scale>
        <p:origin x="749"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0499BB2-9F27-4B94-A9AB-AEDE7320B2D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IE"/>
          </a:p>
        </p:txBody>
      </p:sp>
      <p:sp>
        <p:nvSpPr>
          <p:cNvPr id="3" name="Date Placeholder 2">
            <a:extLst>
              <a:ext uri="{FF2B5EF4-FFF2-40B4-BE49-F238E27FC236}">
                <a16:creationId xmlns:a16="http://schemas.microsoft.com/office/drawing/2014/main" id="{9FD0FA23-B5E0-43B5-A033-0AA3E600A492}"/>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AB673783-58D1-413F-A6A0-0EB7E5E505B9}" type="datetimeFigureOut">
              <a:rPr lang="en-IE"/>
              <a:pPr>
                <a:defRPr/>
              </a:pPr>
              <a:t>05/04/2018</a:t>
            </a:fld>
            <a:endParaRPr lang="en-IE"/>
          </a:p>
        </p:txBody>
      </p:sp>
      <p:sp>
        <p:nvSpPr>
          <p:cNvPr id="4" name="Slide Image Placeholder 3">
            <a:extLst>
              <a:ext uri="{FF2B5EF4-FFF2-40B4-BE49-F238E27FC236}">
                <a16:creationId xmlns:a16="http://schemas.microsoft.com/office/drawing/2014/main" id="{7FCB6CDC-3F3F-44F8-8471-109962BAF0D2}"/>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a:extLst>
              <a:ext uri="{FF2B5EF4-FFF2-40B4-BE49-F238E27FC236}">
                <a16:creationId xmlns:a16="http://schemas.microsoft.com/office/drawing/2014/main" id="{ACE42AF9-B69A-4193-9811-1C7CAC7514F6}"/>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E" noProof="0"/>
          </a:p>
        </p:txBody>
      </p:sp>
      <p:sp>
        <p:nvSpPr>
          <p:cNvPr id="6" name="Footer Placeholder 5">
            <a:extLst>
              <a:ext uri="{FF2B5EF4-FFF2-40B4-BE49-F238E27FC236}">
                <a16:creationId xmlns:a16="http://schemas.microsoft.com/office/drawing/2014/main" id="{B1E0F5D1-E420-46EA-99D9-CE6200A13C4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IE"/>
          </a:p>
        </p:txBody>
      </p:sp>
      <p:sp>
        <p:nvSpPr>
          <p:cNvPr id="7" name="Slide Number Placeholder 6">
            <a:extLst>
              <a:ext uri="{FF2B5EF4-FFF2-40B4-BE49-F238E27FC236}">
                <a16:creationId xmlns:a16="http://schemas.microsoft.com/office/drawing/2014/main" id="{275C4533-85A0-427E-BCD1-A5DDBB19F76E}"/>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7A223F6F-4C72-4D19-8918-6F79446278EB}" type="slidenum">
              <a:rPr lang="en-IE"/>
              <a:pPr>
                <a:defRPr/>
              </a:pPr>
              <a:t>‹#›</a:t>
            </a:fld>
            <a:endParaRPr lang="en-I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2D373467-757D-4C46-B0D9-605BD6C1466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B70D958C-14B2-41EA-BA8C-526EBE2562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6148" name="Slide Number Placeholder 3">
            <a:extLst>
              <a:ext uri="{FF2B5EF4-FFF2-40B4-BE49-F238E27FC236}">
                <a16:creationId xmlns:a16="http://schemas.microsoft.com/office/drawing/2014/main" id="{1935F1FC-D45B-4A3D-96CA-C7559F689FC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5EB5913F-C0A3-44F7-8D12-CD62097A6BFC}" type="slidenum">
              <a:rPr lang="en-IE" altLang="en-US" smtClean="0"/>
              <a:pPr/>
              <a:t>1</a:t>
            </a:fld>
            <a:endParaRPr lang="en-IE"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9D84546-C09A-43AE-8F5E-EAFCD636905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73FA3D55-AD91-4A55-98F9-05926370C46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0244" name="Slide Number Placeholder 3">
            <a:extLst>
              <a:ext uri="{FF2B5EF4-FFF2-40B4-BE49-F238E27FC236}">
                <a16:creationId xmlns:a16="http://schemas.microsoft.com/office/drawing/2014/main" id="{7219240C-24C2-459A-8AEB-B646CF7D51C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B36AB52F-833F-4625-A00A-0DED0E88127B}" type="slidenum">
              <a:rPr lang="en-IE" altLang="en-US" smtClean="0"/>
              <a:pPr/>
              <a:t>4</a:t>
            </a:fld>
            <a:endParaRPr lang="en-I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7CC09787-9A46-49E5-83F3-9494552E5E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8EC4DC51-D553-41AC-81F2-DE5F24C2F54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3316" name="Slide Number Placeholder 3">
            <a:extLst>
              <a:ext uri="{FF2B5EF4-FFF2-40B4-BE49-F238E27FC236}">
                <a16:creationId xmlns:a16="http://schemas.microsoft.com/office/drawing/2014/main" id="{E8ACAE09-485C-4D65-BDCE-B655E1A9F92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1EC8B49-004D-4964-A37A-4B209A031D8C}" type="slidenum">
              <a:rPr lang="en-IE" altLang="en-US" smtClean="0"/>
              <a:pPr/>
              <a:t>6</a:t>
            </a:fld>
            <a:endParaRPr lang="en-IE"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3E37EED-DF34-47F2-A0C1-392B99D3ECB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C54D0705-3B78-427B-907D-BE68CCF1943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5364" name="Slide Number Placeholder 3">
            <a:extLst>
              <a:ext uri="{FF2B5EF4-FFF2-40B4-BE49-F238E27FC236}">
                <a16:creationId xmlns:a16="http://schemas.microsoft.com/office/drawing/2014/main" id="{AD6063E7-2796-4DF6-AAAB-0FC6E18F3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E943D053-66E9-4532-8F5C-1B37800DA8F2}" type="slidenum">
              <a:rPr lang="en-IE" altLang="en-US" smtClean="0"/>
              <a:pPr/>
              <a:t>7</a:t>
            </a:fld>
            <a:endParaRPr lang="en-IE"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786CC5B6-F2A9-489C-9412-F9D79E193D8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81A7902E-DFF6-4EA1-A14C-42AC1224B64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7412" name="Slide Number Placeholder 3">
            <a:extLst>
              <a:ext uri="{FF2B5EF4-FFF2-40B4-BE49-F238E27FC236}">
                <a16:creationId xmlns:a16="http://schemas.microsoft.com/office/drawing/2014/main" id="{AFE4663E-4965-497B-B41B-382704084F1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B9CC44A-31F5-44E9-B150-BB8A13EAD569}" type="slidenum">
              <a:rPr lang="en-IE" altLang="en-US" smtClean="0"/>
              <a:pPr/>
              <a:t>8</a:t>
            </a:fld>
            <a:endParaRPr lang="en-IE"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823FB4D6-E374-43FD-9FE1-44BCC42D099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0DE92C09-19FB-4F2B-ABEF-FF2C5AB9F8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9460" name="Slide Number Placeholder 3">
            <a:extLst>
              <a:ext uri="{FF2B5EF4-FFF2-40B4-BE49-F238E27FC236}">
                <a16:creationId xmlns:a16="http://schemas.microsoft.com/office/drawing/2014/main" id="{3E1A992C-9C96-46B3-8B07-8B6ED4C19A1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A6A350B-B849-4102-AA1D-F113CFDBFD5A}" type="slidenum">
              <a:rPr lang="en-IE" altLang="en-US" smtClean="0"/>
              <a:pPr/>
              <a:t>9</a:t>
            </a:fld>
            <a:endParaRPr lang="en-IE"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3782D572-4855-48BE-879B-DBD210ACA4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B73A7A9C-5F0A-44E9-8BEB-2E9D5572D0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E" altLang="en-US"/>
          </a:p>
        </p:txBody>
      </p:sp>
      <p:sp>
        <p:nvSpPr>
          <p:cNvPr id="22532" name="Slide Number Placeholder 3">
            <a:extLst>
              <a:ext uri="{FF2B5EF4-FFF2-40B4-BE49-F238E27FC236}">
                <a16:creationId xmlns:a16="http://schemas.microsoft.com/office/drawing/2014/main" id="{613B2057-0AF5-4956-B2A5-A10311B21B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724040F-D58A-4E07-82BE-4EC4F2F69BB7}" type="slidenum">
              <a:rPr lang="en-IE" altLang="en-US" smtClean="0"/>
              <a:pPr/>
              <a:t>11</a:t>
            </a:fld>
            <a:endParaRPr lang="en-IE"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5" descr="Untitled.png">
            <a:extLst>
              <a:ext uri="{FF2B5EF4-FFF2-40B4-BE49-F238E27FC236}">
                <a16:creationId xmlns:a16="http://schemas.microsoft.com/office/drawing/2014/main" id="{AA042AB7-DC72-4448-9E66-4D3FA6193C7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ounded Rectangle 6">
            <a:extLst>
              <a:ext uri="{FF2B5EF4-FFF2-40B4-BE49-F238E27FC236}">
                <a16:creationId xmlns:a16="http://schemas.microsoft.com/office/drawing/2014/main" id="{6EFBFE67-828F-4C29-B49A-EADCC3EA1A01}"/>
              </a:ext>
            </a:extLst>
          </p:cNvPr>
          <p:cNvSpPr/>
          <p:nvPr userDrawn="1"/>
        </p:nvSpPr>
        <p:spPr>
          <a:xfrm>
            <a:off x="287338" y="1901825"/>
            <a:ext cx="395287" cy="368300"/>
          </a:xfrm>
          <a:prstGeom prst="roundRect">
            <a:avLst/>
          </a:prstGeom>
          <a:solidFill>
            <a:srgbClr val="0093B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0093B2"/>
              </a:solidFill>
            </a:endParaRPr>
          </a:p>
        </p:txBody>
      </p:sp>
      <p:pic>
        <p:nvPicPr>
          <p:cNvPr id="7" name="Picture 7" descr="Star.eps">
            <a:extLst>
              <a:ext uri="{FF2B5EF4-FFF2-40B4-BE49-F238E27FC236}">
                <a16:creationId xmlns:a16="http://schemas.microsoft.com/office/drawing/2014/main" id="{F3E977BA-350B-4CB7-9E3E-B150897709C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075" y="1944688"/>
            <a:ext cx="2794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D28A1C08-CB60-474C-9D9D-A4FF5740F1DF}"/>
              </a:ext>
            </a:extLst>
          </p:cNvPr>
          <p:cNvSpPr>
            <a:spLocks noChangeArrowheads="1"/>
          </p:cNvSpPr>
          <p:nvPr userDrawn="1"/>
        </p:nvSpPr>
        <p:spPr bwMode="auto">
          <a:xfrm flipH="1">
            <a:off x="596900" y="825500"/>
            <a:ext cx="71438" cy="425450"/>
          </a:xfrm>
          <a:prstGeom prst="rect">
            <a:avLst/>
          </a:prstGeom>
          <a:solidFill>
            <a:srgbClr val="AF2689"/>
          </a:solidFill>
          <a:ln w="9525">
            <a:solidFill>
              <a:srgbClr val="4F81BD"/>
            </a:solidFill>
            <a:miter lim="800000"/>
            <a:headEnd/>
            <a:tailEnd/>
          </a:ln>
          <a:effectLst>
            <a:outerShdw blurRad="40000" dist="23000" dir="5400000" rotWithShape="0">
              <a:srgbClr val="808080">
                <a:alpha val="34999"/>
              </a:srgbClr>
            </a:outerShdw>
          </a:effectLst>
        </p:spPr>
        <p:txBody>
          <a:bodyPr anchor="ctr"/>
          <a:lstStyle/>
          <a:p>
            <a:pPr algn="ctr" eaLnBrk="1" fontAlgn="auto" hangingPunct="1">
              <a:spcBef>
                <a:spcPts val="0"/>
              </a:spcBef>
              <a:spcAft>
                <a:spcPts val="0"/>
              </a:spcAft>
              <a:defRPr/>
            </a:pPr>
            <a:endParaRPr lang="en-US" dirty="0">
              <a:solidFill>
                <a:schemeClr val="lt1"/>
              </a:solidFill>
              <a:latin typeface="+mn-lt"/>
              <a:ea typeface="+mn-ea"/>
            </a:endParaRPr>
          </a:p>
        </p:txBody>
      </p:sp>
      <p:sp>
        <p:nvSpPr>
          <p:cNvPr id="9" name="Rounded Rectangle 9">
            <a:extLst>
              <a:ext uri="{FF2B5EF4-FFF2-40B4-BE49-F238E27FC236}">
                <a16:creationId xmlns:a16="http://schemas.microsoft.com/office/drawing/2014/main" id="{696D5F1D-C7E4-482C-AD7F-CA6050585328}"/>
              </a:ext>
            </a:extLst>
          </p:cNvPr>
          <p:cNvSpPr>
            <a:spLocks noChangeAspect="1"/>
          </p:cNvSpPr>
          <p:nvPr userDrawn="1"/>
        </p:nvSpPr>
        <p:spPr bwMode="auto">
          <a:xfrm>
            <a:off x="287338" y="258763"/>
            <a:ext cx="692150" cy="647700"/>
          </a:xfrm>
          <a:prstGeom prst="roundRect">
            <a:avLst>
              <a:gd name="adj" fmla="val 16667"/>
            </a:avLst>
          </a:prstGeom>
          <a:solidFill>
            <a:srgbClr val="AF2689"/>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1" fontAlgn="auto" hangingPunct="1">
              <a:spcBef>
                <a:spcPts val="0"/>
              </a:spcBef>
              <a:spcAft>
                <a:spcPts val="0"/>
              </a:spcAft>
              <a:defRPr/>
            </a:pPr>
            <a:endParaRPr lang="en-US" dirty="0">
              <a:solidFill>
                <a:srgbClr val="1980A9"/>
              </a:solidFill>
              <a:latin typeface="+mn-lt"/>
              <a:ea typeface="+mn-ea"/>
            </a:endParaRPr>
          </a:p>
        </p:txBody>
      </p:sp>
      <p:sp>
        <p:nvSpPr>
          <p:cNvPr id="10" name="TextBox 14">
            <a:extLst>
              <a:ext uri="{FF2B5EF4-FFF2-40B4-BE49-F238E27FC236}">
                <a16:creationId xmlns:a16="http://schemas.microsoft.com/office/drawing/2014/main" id="{0CA935E8-22FB-4AA8-88C1-8E14F362564E}"/>
              </a:ext>
            </a:extLst>
          </p:cNvPr>
          <p:cNvSpPr txBox="1">
            <a:spLocks noChangeArrowheads="1"/>
          </p:cNvSpPr>
          <p:nvPr userDrawn="1"/>
        </p:nvSpPr>
        <p:spPr bwMode="auto">
          <a:xfrm>
            <a:off x="714375" y="1901825"/>
            <a:ext cx="6215063" cy="368300"/>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ga-IE" b="1">
                <a:solidFill>
                  <a:srgbClr val="0093B2"/>
                </a:solidFill>
              </a:rPr>
              <a:t>Learning Outcomes</a:t>
            </a:r>
          </a:p>
        </p:txBody>
      </p:sp>
      <p:sp>
        <p:nvSpPr>
          <p:cNvPr id="25" name="Text Placeholder 5"/>
          <p:cNvSpPr>
            <a:spLocks noGrp="1"/>
          </p:cNvSpPr>
          <p:nvPr>
            <p:ph type="body" sz="quarter" idx="21"/>
          </p:nvPr>
        </p:nvSpPr>
        <p:spPr>
          <a:xfrm>
            <a:off x="286774" y="260284"/>
            <a:ext cx="692414" cy="646596"/>
          </a:xfrm>
          <a:prstGeom prst="rect">
            <a:avLst/>
          </a:prstGeom>
          <a:noFill/>
        </p:spPr>
        <p:txBody>
          <a:bodyPr vert="horz" lIns="0" tIns="0" rIns="0" bIns="0" anchor="ctr"/>
          <a:lstStyle>
            <a:lvl1pPr marL="0" indent="0" algn="ctr">
              <a:spcBef>
                <a:spcPts val="0"/>
              </a:spcBef>
              <a:buNone/>
              <a:defRPr sz="2800" b="1">
                <a:solidFill>
                  <a:srgbClr val="FFFFFF"/>
                </a:solidFill>
                <a:latin typeface="+mj-lt"/>
                <a:cs typeface="Rockwell"/>
              </a:defRPr>
            </a:lvl1pPr>
            <a:lvl2pPr marL="520700" indent="0">
              <a:buNone/>
              <a:defRPr/>
            </a:lvl2pPr>
            <a:lvl3pPr marL="1042988" indent="0">
              <a:buNone/>
              <a:defRPr/>
            </a:lvl3pPr>
            <a:lvl4pPr marL="1563688" indent="0">
              <a:buNone/>
              <a:defRPr/>
            </a:lvl4pPr>
            <a:lvl5pPr marL="2085975" indent="0">
              <a:buNone/>
              <a:defRPr/>
            </a:lvl5pPr>
          </a:lstStyle>
          <a:p>
            <a:pPr lvl="0"/>
            <a:r>
              <a:rPr lang="en-GB"/>
              <a:t>Click to edit Master text styles</a:t>
            </a:r>
          </a:p>
        </p:txBody>
      </p:sp>
      <p:sp>
        <p:nvSpPr>
          <p:cNvPr id="26" name="Title 13"/>
          <p:cNvSpPr>
            <a:spLocks noGrp="1"/>
          </p:cNvSpPr>
          <p:nvPr>
            <p:ph type="title"/>
          </p:nvPr>
        </p:nvSpPr>
        <p:spPr>
          <a:xfrm>
            <a:off x="1" y="1053493"/>
            <a:ext cx="9143999" cy="722484"/>
          </a:xfrm>
          <a:prstGeom prst="rect">
            <a:avLst/>
          </a:prstGeom>
          <a:solidFill>
            <a:srgbClr val="AF2689"/>
          </a:solidFill>
          <a:ln>
            <a:noFill/>
          </a:ln>
        </p:spPr>
        <p:txBody>
          <a:bodyPr vert="horz" anchor="ctr"/>
          <a:lstStyle>
            <a:lvl1pPr marL="720000" algn="l">
              <a:defRPr sz="3200" b="1">
                <a:solidFill>
                  <a:srgbClr val="FFFFFF"/>
                </a:solidFill>
                <a:latin typeface="+mj-lt"/>
                <a:cs typeface="Rockwell"/>
              </a:defRPr>
            </a:lvl1pPr>
          </a:lstStyle>
          <a:p>
            <a:r>
              <a:rPr lang="en-GB"/>
              <a:t>Click to edit Master title style</a:t>
            </a:r>
            <a:endParaRPr lang="en-US" dirty="0"/>
          </a:p>
        </p:txBody>
      </p:sp>
      <p:sp>
        <p:nvSpPr>
          <p:cNvPr id="28" name="Content Placeholder 5"/>
          <p:cNvSpPr>
            <a:spLocks noGrp="1"/>
          </p:cNvSpPr>
          <p:nvPr>
            <p:ph sz="quarter" idx="22"/>
          </p:nvPr>
        </p:nvSpPr>
        <p:spPr>
          <a:xfrm>
            <a:off x="1030301" y="2337314"/>
            <a:ext cx="7108553" cy="3877249"/>
          </a:xfrm>
          <a:prstGeom prst="rect">
            <a:avLst/>
          </a:prstGeom>
        </p:spPr>
        <p:txBody>
          <a:bodyPr vert="horz"/>
          <a:lstStyle>
            <a:lvl1pPr marL="0" indent="0" algn="l">
              <a:buNone/>
              <a:defRPr sz="1700"/>
            </a:lvl1pPr>
            <a:lvl2pPr marL="0" indent="-285750" algn="l">
              <a:buFont typeface="Arial"/>
              <a:buChar char="•"/>
              <a:defRPr sz="1700"/>
            </a:lvl2pPr>
            <a:lvl3pPr marL="914400" indent="0" algn="l">
              <a:buNone/>
              <a:defRPr sz="1700"/>
            </a:lvl3pPr>
            <a:lvl4pPr marL="1371600" indent="0" algn="l">
              <a:buNone/>
              <a:defRPr sz="1700"/>
            </a:lvl4pPr>
            <a:lvl5pPr marL="1828800" indent="0" algn="l">
              <a:buNone/>
              <a:defRPr sz="17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951855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371AC9-07C1-4231-BAC4-3D5E9AF3527E}"/>
              </a:ext>
            </a:extLst>
          </p:cNvPr>
          <p:cNvSpPr/>
          <p:nvPr userDrawn="1"/>
        </p:nvSpPr>
        <p:spPr>
          <a:xfrm flipH="1">
            <a:off x="555625" y="398463"/>
            <a:ext cx="822325" cy="46037"/>
          </a:xfrm>
          <a:prstGeom prst="rect">
            <a:avLst/>
          </a:prstGeom>
          <a:solidFill>
            <a:srgbClr val="AF268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ounded Rectangle 6">
            <a:extLst>
              <a:ext uri="{FF2B5EF4-FFF2-40B4-BE49-F238E27FC236}">
                <a16:creationId xmlns:a16="http://schemas.microsoft.com/office/drawing/2014/main" id="{530532E8-D522-48D8-9323-429AF5630D90}"/>
              </a:ext>
            </a:extLst>
          </p:cNvPr>
          <p:cNvSpPr/>
          <p:nvPr userDrawn="1"/>
        </p:nvSpPr>
        <p:spPr>
          <a:xfrm>
            <a:off x="179388" y="171450"/>
            <a:ext cx="501650" cy="449263"/>
          </a:xfrm>
          <a:prstGeom prst="roundRect">
            <a:avLst/>
          </a:prstGeom>
          <a:solidFill>
            <a:srgbClr val="AF268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1980A9"/>
              </a:solidFill>
            </a:endParaRPr>
          </a:p>
        </p:txBody>
      </p:sp>
      <p:sp>
        <p:nvSpPr>
          <p:cNvPr id="8" name="Rectangle 7">
            <a:extLst>
              <a:ext uri="{FF2B5EF4-FFF2-40B4-BE49-F238E27FC236}">
                <a16:creationId xmlns:a16="http://schemas.microsoft.com/office/drawing/2014/main" id="{CC6A0EDC-18D2-4243-A997-F5D979D34AD0}"/>
              </a:ext>
            </a:extLst>
          </p:cNvPr>
          <p:cNvSpPr/>
          <p:nvPr userDrawn="1"/>
        </p:nvSpPr>
        <p:spPr>
          <a:xfrm>
            <a:off x="841375" y="171450"/>
            <a:ext cx="8302625" cy="449263"/>
          </a:xfrm>
          <a:prstGeom prst="rect">
            <a:avLst/>
          </a:prstGeom>
          <a:solidFill>
            <a:srgbClr val="AF2689"/>
          </a:solidFill>
          <a:ln>
            <a:noFill/>
          </a:ln>
          <a:effectLst/>
        </p:spPr>
        <p:style>
          <a:lnRef idx="1">
            <a:schemeClr val="accent5"/>
          </a:lnRef>
          <a:fillRef idx="3">
            <a:schemeClr val="accent5"/>
          </a:fillRef>
          <a:effectRef idx="2">
            <a:schemeClr val="accent5"/>
          </a:effectRef>
          <a:fontRef idx="minor">
            <a:schemeClr val="lt1"/>
          </a:fontRef>
        </p:style>
        <p:txBody>
          <a:bodyPr anchor="ctr"/>
          <a:lstStyle/>
          <a:p>
            <a:pPr algn="ctr" eaLnBrk="1" fontAlgn="auto" hangingPunct="1">
              <a:spcBef>
                <a:spcPts val="0"/>
              </a:spcBef>
              <a:spcAft>
                <a:spcPts val="0"/>
              </a:spcAft>
              <a:defRPr/>
            </a:pPr>
            <a:endParaRPr lang="en-US" dirty="0">
              <a:solidFill>
                <a:srgbClr val="3366FF"/>
              </a:solidFill>
            </a:endParaRPr>
          </a:p>
        </p:txBody>
      </p:sp>
      <p:sp>
        <p:nvSpPr>
          <p:cNvPr id="9" name="TextBox 8">
            <a:extLst>
              <a:ext uri="{FF2B5EF4-FFF2-40B4-BE49-F238E27FC236}">
                <a16:creationId xmlns:a16="http://schemas.microsoft.com/office/drawing/2014/main" id="{8D59686D-0128-4EE3-827B-E90E80A823E1}"/>
              </a:ext>
            </a:extLst>
          </p:cNvPr>
          <p:cNvSpPr txBox="1">
            <a:spLocks noChangeArrowheads="1"/>
          </p:cNvSpPr>
          <p:nvPr userDrawn="1"/>
        </p:nvSpPr>
        <p:spPr bwMode="auto">
          <a:xfrm>
            <a:off x="179388" y="180975"/>
            <a:ext cx="5016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defRPr/>
            </a:pPr>
            <a:r>
              <a:rPr lang="en-GB" altLang="en-US" sz="2000" b="1">
                <a:solidFill>
                  <a:schemeClr val="bg1"/>
                </a:solidFill>
              </a:rPr>
              <a:t>5</a:t>
            </a:r>
          </a:p>
          <a:p>
            <a:pPr>
              <a:defRPr/>
            </a:pPr>
            <a:endParaRPr lang="en-IE" altLang="en-US"/>
          </a:p>
        </p:txBody>
      </p:sp>
      <p:sp>
        <p:nvSpPr>
          <p:cNvPr id="16" name="Text Placeholder 4"/>
          <p:cNvSpPr>
            <a:spLocks noGrp="1"/>
          </p:cNvSpPr>
          <p:nvPr>
            <p:ph type="body" sz="quarter" idx="18"/>
          </p:nvPr>
        </p:nvSpPr>
        <p:spPr>
          <a:xfrm>
            <a:off x="840870" y="180533"/>
            <a:ext cx="9847768" cy="440156"/>
          </a:xfrm>
          <a:prstGeom prst="rect">
            <a:avLst/>
          </a:prstGeom>
        </p:spPr>
        <p:txBody>
          <a:bodyPr vert="horz"/>
          <a:lstStyle>
            <a:lvl1pPr marL="0" indent="0">
              <a:buNone/>
              <a:defRPr sz="2000" b="1">
                <a:solidFill>
                  <a:srgbClr val="FFFFFF"/>
                </a:solidFill>
              </a:defRPr>
            </a:lvl1pPr>
            <a:lvl2pPr marL="520700" indent="0">
              <a:buNone/>
              <a:defRPr sz="2000" b="1">
                <a:solidFill>
                  <a:srgbClr val="FFFFFF"/>
                </a:solidFill>
              </a:defRPr>
            </a:lvl2pPr>
            <a:lvl3pPr marL="1042988" indent="0">
              <a:buNone/>
              <a:defRPr sz="2000" b="1">
                <a:solidFill>
                  <a:srgbClr val="FFFFFF"/>
                </a:solidFill>
              </a:defRPr>
            </a:lvl3pPr>
            <a:lvl4pPr marL="1563688" indent="0">
              <a:buNone/>
              <a:defRPr sz="2000" b="1">
                <a:solidFill>
                  <a:srgbClr val="FFFFFF"/>
                </a:solidFill>
              </a:defRPr>
            </a:lvl4pPr>
            <a:lvl5pPr marL="2085975" indent="0">
              <a:buNone/>
              <a:defRPr sz="2000" b="1">
                <a:solidFill>
                  <a:srgbClr val="FFFFFF"/>
                </a:solidFill>
              </a:defRPr>
            </a:lvl5pPr>
          </a:lstStyle>
          <a:p>
            <a:pPr lvl="0"/>
            <a:r>
              <a:rPr lang="en-GB"/>
              <a:t>Click to edit Master text styles</a:t>
            </a:r>
          </a:p>
        </p:txBody>
      </p:sp>
      <p:sp>
        <p:nvSpPr>
          <p:cNvPr id="18" name="Content Placeholder 12"/>
          <p:cNvSpPr>
            <a:spLocks noGrp="1"/>
          </p:cNvSpPr>
          <p:nvPr>
            <p:ph sz="quarter" idx="16"/>
          </p:nvPr>
        </p:nvSpPr>
        <p:spPr>
          <a:xfrm>
            <a:off x="840869" y="620689"/>
            <a:ext cx="8303131" cy="440020"/>
          </a:xfrm>
          <a:prstGeom prst="rect">
            <a:avLst/>
          </a:prstGeom>
        </p:spPr>
        <p:txBody>
          <a:bodyPr vert="horz"/>
          <a:lstStyle>
            <a:lvl1pPr marL="0" marR="0" indent="0" algn="l" defTabSz="520700" rtl="0" eaLnBrk="1" fontAlgn="base" latinLnBrk="0" hangingPunct="1">
              <a:lnSpc>
                <a:spcPts val="2460"/>
              </a:lnSpc>
              <a:spcBef>
                <a:spcPts val="0"/>
              </a:spcBef>
              <a:spcAft>
                <a:spcPts val="0"/>
              </a:spcAft>
              <a:buClr>
                <a:srgbClr val="1980A9"/>
              </a:buClr>
              <a:buSzTx/>
              <a:buFont typeface="Arial"/>
              <a:buNone/>
              <a:tabLst/>
              <a:defRPr sz="2000" b="1" u="none" baseline="0">
                <a:solidFill>
                  <a:srgbClr val="AF2689"/>
                </a:solidFill>
              </a:defRPr>
            </a:lvl1pPr>
          </a:lstStyle>
          <a:p>
            <a:pPr lvl="0"/>
            <a:r>
              <a:rPr lang="en-GB" dirty="0"/>
              <a:t>Click to edit Master text styles</a:t>
            </a:r>
          </a:p>
        </p:txBody>
      </p:sp>
      <p:sp>
        <p:nvSpPr>
          <p:cNvPr id="19" name="Content Placeholder 5"/>
          <p:cNvSpPr>
            <a:spLocks noGrp="1"/>
          </p:cNvSpPr>
          <p:nvPr>
            <p:ph sz="quarter" idx="22"/>
          </p:nvPr>
        </p:nvSpPr>
        <p:spPr>
          <a:xfrm>
            <a:off x="553296" y="1347377"/>
            <a:ext cx="8590704" cy="4392385"/>
          </a:xfrm>
          <a:prstGeom prst="rect">
            <a:avLst/>
          </a:prstGeom>
        </p:spPr>
        <p:txBody>
          <a:bodyPr vert="horz"/>
          <a:lstStyle>
            <a:lvl1pPr marL="0" indent="0" algn="l">
              <a:buNone/>
              <a:defRPr sz="1700"/>
            </a:lvl1pPr>
            <a:lvl2pPr marL="0" indent="-285750" algn="l">
              <a:buFont typeface="Arial"/>
              <a:buChar char="•"/>
              <a:defRPr sz="1700"/>
            </a:lvl2pPr>
            <a:lvl3pPr marL="720000" indent="-285750" algn="l">
              <a:buFont typeface="Courier New" panose="02070309020205020404" pitchFamily="49" charset="0"/>
              <a:buChar char="o"/>
              <a:defRPr sz="1500"/>
            </a:lvl3pPr>
            <a:lvl4pPr marL="1371600" indent="0" algn="l">
              <a:buNone/>
              <a:defRPr sz="1700"/>
            </a:lvl4pPr>
            <a:lvl5pPr marL="1828800" indent="0" algn="l">
              <a:buNone/>
              <a:defRPr sz="1700"/>
            </a:lvl5pPr>
          </a:lstStyle>
          <a:p>
            <a:pPr lvl="0"/>
            <a:r>
              <a:rPr lang="en-US" dirty="0"/>
              <a:t>Click to edit Master text styles</a:t>
            </a:r>
          </a:p>
          <a:p>
            <a:pPr lvl="1"/>
            <a:r>
              <a:rPr lang="en-US" dirty="0"/>
              <a:t>Second level</a:t>
            </a:r>
          </a:p>
          <a:p>
            <a:pPr lvl="2"/>
            <a:r>
              <a:rPr lang="en-US" dirty="0"/>
              <a:t>Third</a:t>
            </a:r>
          </a:p>
        </p:txBody>
      </p:sp>
      <p:sp>
        <p:nvSpPr>
          <p:cNvPr id="5" name="Text Placeholder 4"/>
          <p:cNvSpPr>
            <a:spLocks noGrp="1"/>
          </p:cNvSpPr>
          <p:nvPr>
            <p:ph type="body" sz="quarter" idx="23"/>
          </p:nvPr>
        </p:nvSpPr>
        <p:spPr>
          <a:xfrm>
            <a:off x="840868" y="1028057"/>
            <a:ext cx="6107619" cy="319320"/>
          </a:xfrm>
          <a:prstGeom prst="rect">
            <a:avLst/>
          </a:prstGeom>
        </p:spPr>
        <p:txBody>
          <a:bodyPr/>
          <a:lstStyle>
            <a:lvl1pPr marL="0" indent="0">
              <a:buNone/>
              <a:defRPr sz="1700" b="1" i="0" baseline="0">
                <a:solidFill>
                  <a:srgbClr val="FF0000"/>
                </a:solidFill>
                <a:latin typeface="+mj-lt"/>
              </a:defRPr>
            </a:lvl1pPr>
          </a:lstStyle>
          <a:p>
            <a:pPr lvl="0"/>
            <a:r>
              <a:rPr lang="en-US" dirty="0"/>
              <a:t>Click to edit Master text styles</a:t>
            </a:r>
          </a:p>
        </p:txBody>
      </p:sp>
    </p:spTree>
    <p:extLst>
      <p:ext uri="{BB962C8B-B14F-4D97-AF65-F5344CB8AC3E}">
        <p14:creationId xmlns:p14="http://schemas.microsoft.com/office/powerpoint/2010/main" val="6682310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659ECD5A-037D-45BF-A864-C1AC4A1F2E35}"/>
              </a:ext>
            </a:extLst>
          </p:cNvPr>
          <p:cNvSpPr/>
          <p:nvPr userDrawn="1"/>
        </p:nvSpPr>
        <p:spPr>
          <a:xfrm>
            <a:off x="8524875" y="6375400"/>
            <a:ext cx="298450" cy="269875"/>
          </a:xfrm>
          <a:prstGeom prst="roundRect">
            <a:avLst/>
          </a:prstGeom>
          <a:solidFill>
            <a:srgbClr val="AF268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1980A9"/>
              </a:solidFill>
            </a:endParaRPr>
          </a:p>
        </p:txBody>
      </p:sp>
      <p:sp>
        <p:nvSpPr>
          <p:cNvPr id="12" name="Slide Number Placeholder 5">
            <a:extLst>
              <a:ext uri="{FF2B5EF4-FFF2-40B4-BE49-F238E27FC236}">
                <a16:creationId xmlns:a16="http://schemas.microsoft.com/office/drawing/2014/main" id="{3CFAFD8E-8EC7-42E6-A743-B0D9BE10CB00}"/>
              </a:ext>
            </a:extLst>
          </p:cNvPr>
          <p:cNvSpPr txBox="1">
            <a:spLocks/>
          </p:cNvSpPr>
          <p:nvPr userDrawn="1"/>
        </p:nvSpPr>
        <p:spPr>
          <a:xfrm>
            <a:off x="8524875" y="6375400"/>
            <a:ext cx="298450" cy="269875"/>
          </a:xfrm>
          <a:prstGeom prst="rect">
            <a:avLst/>
          </a:prstGeom>
        </p:spPr>
        <p:txBody>
          <a:bodyPr lIns="0" tIns="0" rIns="0" bIns="0" anchor="ct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defRPr/>
            </a:pPr>
            <a:fld id="{6871DFCF-AEEE-4633-951A-399517D3C7C0}" type="slidenum">
              <a:rPr lang="en-US" altLang="en-US" sz="1000" b="1" smtClean="0">
                <a:solidFill>
                  <a:schemeClr val="bg1"/>
                </a:solidFill>
                <a:latin typeface="Arial" panose="020B0604020202020204" pitchFamily="34" charset="0"/>
              </a:rPr>
              <a:pPr algn="ctr" eaLnBrk="1" hangingPunct="1">
                <a:defRPr/>
              </a:pPr>
              <a:t>‹#›</a:t>
            </a:fld>
            <a:endParaRPr lang="en-US" altLang="en-US" sz="1000" b="1">
              <a:solidFill>
                <a:schemeClr val="bg1"/>
              </a:solidFill>
              <a:latin typeface="Arial" panose="020B0604020202020204" pitchFamily="34" charset="0"/>
            </a:endParaRPr>
          </a:p>
        </p:txBody>
      </p:sp>
      <p:cxnSp>
        <p:nvCxnSpPr>
          <p:cNvPr id="13" name="Straight Connector 12">
            <a:extLst>
              <a:ext uri="{FF2B5EF4-FFF2-40B4-BE49-F238E27FC236}">
                <a16:creationId xmlns:a16="http://schemas.microsoft.com/office/drawing/2014/main" id="{B316F320-3FFC-4758-A96D-6CAA2C0AD5B9}"/>
              </a:ext>
            </a:extLst>
          </p:cNvPr>
          <p:cNvCxnSpPr/>
          <p:nvPr userDrawn="1"/>
        </p:nvCxnSpPr>
        <p:spPr>
          <a:xfrm flipH="1">
            <a:off x="1363663" y="6581775"/>
            <a:ext cx="7086600" cy="0"/>
          </a:xfrm>
          <a:prstGeom prst="line">
            <a:avLst/>
          </a:prstGeom>
          <a:ln w="12700" cap="flat">
            <a:solidFill>
              <a:srgbClr val="AF2689"/>
            </a:solidFill>
            <a:prstDash val="sysDot"/>
          </a:ln>
          <a:effectLst/>
        </p:spPr>
        <p:style>
          <a:lnRef idx="2">
            <a:schemeClr val="accent1"/>
          </a:lnRef>
          <a:fillRef idx="0">
            <a:schemeClr val="accent1"/>
          </a:fillRef>
          <a:effectRef idx="1">
            <a:schemeClr val="accent1"/>
          </a:effectRef>
          <a:fontRef idx="minor">
            <a:schemeClr val="tx1"/>
          </a:fontRef>
        </p:style>
      </p:cxnSp>
      <p:sp>
        <p:nvSpPr>
          <p:cNvPr id="3077" name="TextBox 13">
            <a:extLst>
              <a:ext uri="{FF2B5EF4-FFF2-40B4-BE49-F238E27FC236}">
                <a16:creationId xmlns:a16="http://schemas.microsoft.com/office/drawing/2014/main" id="{64853FDC-F2C1-4B38-92ED-CABA8910BC93}"/>
              </a:ext>
            </a:extLst>
          </p:cNvPr>
          <p:cNvSpPr txBox="1">
            <a:spLocks noChangeArrowheads="1"/>
          </p:cNvSpPr>
          <p:nvPr userDrawn="1"/>
        </p:nvSpPr>
        <p:spPr bwMode="auto">
          <a:xfrm>
            <a:off x="287338" y="6408738"/>
            <a:ext cx="2168525" cy="246062"/>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en-US" sz="1000">
                <a:solidFill>
                  <a:srgbClr val="AF2689"/>
                </a:solidFill>
              </a:rPr>
              <a:t>ACTIVE MATHS  1</a:t>
            </a: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37B889FD-4415-4FAC-9AFF-B16FB3762350}"/>
              </a:ext>
            </a:extLst>
          </p:cNvPr>
          <p:cNvSpPr>
            <a:spLocks noGrp="1"/>
          </p:cNvSpPr>
          <p:nvPr>
            <p:ph type="body" sz="quarter" idx="21"/>
          </p:nvPr>
        </p:nvSpPr>
        <p:spPr>
          <a:xfrm>
            <a:off x="287338" y="260350"/>
            <a:ext cx="692150" cy="646113"/>
          </a:xfrm>
        </p:spPr>
        <p:txBody>
          <a:bodyPr/>
          <a:lstStyle/>
          <a:p>
            <a:pPr eaLnBrk="1" fontAlgn="auto" hangingPunct="1">
              <a:spcAft>
                <a:spcPts val="0"/>
              </a:spcAft>
              <a:buFont typeface="Arial"/>
              <a:buNone/>
              <a:defRPr/>
            </a:pPr>
            <a:r>
              <a:rPr lang="en-US" dirty="0">
                <a:ea typeface="+mn-ea"/>
              </a:rPr>
              <a:t>5</a:t>
            </a:r>
          </a:p>
        </p:txBody>
      </p:sp>
      <p:sp>
        <p:nvSpPr>
          <p:cNvPr id="5123" name="Title 10">
            <a:extLst>
              <a:ext uri="{FF2B5EF4-FFF2-40B4-BE49-F238E27FC236}">
                <a16:creationId xmlns:a16="http://schemas.microsoft.com/office/drawing/2014/main" id="{B5AD8696-CFC6-4C25-B0D4-54DA41CAABC6}"/>
              </a:ext>
            </a:extLst>
          </p:cNvPr>
          <p:cNvSpPr>
            <a:spLocks noGrp="1"/>
          </p:cNvSpPr>
          <p:nvPr>
            <p:ph type="title"/>
          </p:nvPr>
        </p:nvSpPr>
        <p:spPr bwMode="auto">
          <a:xfrm>
            <a:off x="0" y="1054100"/>
            <a:ext cx="9144000" cy="722313"/>
          </a:xfrm>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marL="719138" eaLnBrk="1" hangingPunct="1"/>
            <a:r>
              <a:rPr lang="en-US" altLang="en-US"/>
              <a:t>Chapter 5: Constructions I</a:t>
            </a:r>
          </a:p>
        </p:txBody>
      </p:sp>
      <p:sp>
        <p:nvSpPr>
          <p:cNvPr id="10" name="Content Placeholder 9">
            <a:extLst>
              <a:ext uri="{FF2B5EF4-FFF2-40B4-BE49-F238E27FC236}">
                <a16:creationId xmlns:a16="http://schemas.microsoft.com/office/drawing/2014/main" id="{BD8FF295-D3EA-475C-A524-619947BBD169}"/>
              </a:ext>
            </a:extLst>
          </p:cNvPr>
          <p:cNvSpPr>
            <a:spLocks noGrp="1"/>
          </p:cNvSpPr>
          <p:nvPr>
            <p:ph sz="quarter" idx="22"/>
          </p:nvPr>
        </p:nvSpPr>
        <p:spPr bwMode="auto">
          <a:xfrm>
            <a:off x="830263" y="2336800"/>
            <a:ext cx="7108825" cy="3878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342900" indent="-342900">
              <a:buFont typeface="Calibri" panose="020F0502020204030204" pitchFamily="34" charset="0"/>
              <a:buAutoNum type="arabicPeriod"/>
            </a:pPr>
            <a:r>
              <a:rPr lang="en-IE" altLang="en-US"/>
              <a:t>Bisect a given angle, using only compass and straight edge  </a:t>
            </a:r>
          </a:p>
          <a:p>
            <a:pPr marL="342900" indent="-342900">
              <a:buFont typeface="Calibri" panose="020F0502020204030204" pitchFamily="34" charset="0"/>
              <a:buAutoNum type="arabicPeriod"/>
            </a:pPr>
            <a:r>
              <a:rPr lang="en-IE" altLang="en-US"/>
              <a:t>Construct the perpendicular bisector of a segment, using only compass and straight edge </a:t>
            </a:r>
          </a:p>
          <a:p>
            <a:pPr marL="342900" indent="-342900">
              <a:buFont typeface="Calibri" panose="020F0502020204030204" pitchFamily="34" charset="0"/>
              <a:buAutoNum type="arabicPeriod" startAt="4"/>
            </a:pPr>
            <a:r>
              <a:rPr lang="en-IE" altLang="en-US"/>
              <a:t>Construct a line perpendicular to a given line l, passing through a given point on l </a:t>
            </a:r>
          </a:p>
          <a:p>
            <a:pPr marL="342900" indent="-342900">
              <a:buFont typeface="Calibri" panose="020F0502020204030204" pitchFamily="34" charset="0"/>
              <a:buAutoNum type="arabicPeriod" startAt="4"/>
            </a:pPr>
            <a:r>
              <a:rPr lang="en-IE" altLang="en-US"/>
              <a:t>Construct a line parallel to a given line, through a given point </a:t>
            </a:r>
          </a:p>
          <a:p>
            <a:pPr marL="342900" indent="-342900">
              <a:buFont typeface="Calibri" panose="020F0502020204030204" pitchFamily="34" charset="0"/>
              <a:buAutoNum type="arabicPeriod" startAt="4"/>
            </a:pPr>
            <a:r>
              <a:rPr lang="en-IE" altLang="en-US"/>
              <a:t>Divide of a line segment into two or three equal segments, without measuring it </a:t>
            </a:r>
          </a:p>
          <a:p>
            <a:pPr marL="342900" indent="-342900">
              <a:buFont typeface="Calibri" panose="020F0502020204030204" pitchFamily="34" charset="0"/>
              <a:buAutoNum type="arabicPeriod" startAt="8"/>
            </a:pPr>
            <a:r>
              <a:rPr lang="en-IE" altLang="en-US"/>
              <a:t>Construct a line segment of a given length on a given ray.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wipe(left)">
                                      <p:cBhvr>
                                        <p:cTn id="17" dur="500"/>
                                        <p:tgtEl>
                                          <p:spTgt spid="1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wipe(left)">
                                      <p:cBhvr>
                                        <p:cTn id="22" dur="500"/>
                                        <p:tgtEl>
                                          <p:spTgt spid="1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wipe(left)">
                                      <p:cBhvr>
                                        <p:cTn id="27" dur="500"/>
                                        <p:tgtEl>
                                          <p:spTgt spid="1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wipe(left)">
                                      <p:cBhvr>
                                        <p:cTn id="32"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425E132-2CBA-43D1-9AC8-3410F371EE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23401">
            <a:off x="5286375" y="3159125"/>
            <a:ext cx="2420938" cy="250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2">
            <a:extLst>
              <a:ext uri="{FF2B5EF4-FFF2-40B4-BE49-F238E27FC236}">
                <a16:creationId xmlns:a16="http://schemas.microsoft.com/office/drawing/2014/main" id="{B0AD6EA1-8A3E-4693-8F70-E02E49382D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793605" flipV="1">
            <a:off x="7452519" y="3596482"/>
            <a:ext cx="2054225" cy="185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Text Placeholder 12">
            <a:extLst>
              <a:ext uri="{FF2B5EF4-FFF2-40B4-BE49-F238E27FC236}">
                <a16:creationId xmlns:a16="http://schemas.microsoft.com/office/drawing/2014/main" id="{52D83BC6-5FE1-4B4D-80B6-7921ACB21026}"/>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IE" altLang="en-US"/>
              <a:t>Construction 6</a:t>
            </a:r>
            <a:endParaRPr lang="en-US" altLang="en-US"/>
          </a:p>
        </p:txBody>
      </p:sp>
      <p:sp>
        <p:nvSpPr>
          <p:cNvPr id="20485" name="Content Placeholder 3">
            <a:extLst>
              <a:ext uri="{FF2B5EF4-FFF2-40B4-BE49-F238E27FC236}">
                <a16:creationId xmlns:a16="http://schemas.microsoft.com/office/drawing/2014/main" id="{1DE45D3C-0192-45FC-95A4-DF6035C49DD0}"/>
              </a:ext>
            </a:extLst>
          </p:cNvPr>
          <p:cNvSpPr>
            <a:spLocks noGrp="1"/>
          </p:cNvSpPr>
          <p:nvPr>
            <p:ph sz="quarter" idx="16"/>
          </p:nvPr>
        </p:nvSpPr>
        <p:spPr bwMode="auto">
          <a:xfrm>
            <a:off x="841375" y="620713"/>
            <a:ext cx="8302625" cy="439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spcAft>
                <a:spcPct val="0"/>
              </a:spcAft>
              <a:buFont typeface="Arial" panose="020B0604020202020204" pitchFamily="34" charset="0"/>
              <a:buNone/>
            </a:pPr>
            <a:r>
              <a:rPr lang="en-IE" altLang="en-US"/>
              <a:t>Division of a Line Segment into Three Equal Segments, Without Measuring </a:t>
            </a:r>
            <a:endParaRPr lang="en-US" altLang="en-US"/>
          </a:p>
        </p:txBody>
      </p:sp>
      <p:sp>
        <p:nvSpPr>
          <p:cNvPr id="6" name="Rectangle 5">
            <a:extLst>
              <a:ext uri="{FF2B5EF4-FFF2-40B4-BE49-F238E27FC236}">
                <a16:creationId xmlns:a16="http://schemas.microsoft.com/office/drawing/2014/main" id="{F9F05204-C7FD-4655-BBC7-7AF72D87121D}"/>
              </a:ext>
            </a:extLst>
          </p:cNvPr>
          <p:cNvSpPr>
            <a:spLocks noGrp="1" noChangeArrowheads="1"/>
          </p:cNvSpPr>
          <p:nvPr>
            <p:ph sz="quarter" idx="22"/>
          </p:nvPr>
        </p:nvSpPr>
        <p:spPr bwMode="auto">
          <a:xfrm>
            <a:off x="554038" y="1060450"/>
            <a:ext cx="3987800" cy="4679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IE" altLang="en-US"/>
              <a:t>From point </a:t>
            </a:r>
            <a:r>
              <a:rPr lang="en-IE" altLang="en-US" i="1"/>
              <a:t>A</a:t>
            </a:r>
            <a:r>
              <a:rPr lang="en-IE" altLang="en-US"/>
              <a:t> (or </a:t>
            </a:r>
            <a:r>
              <a:rPr lang="en-IE" altLang="en-US" i="1"/>
              <a:t>B</a:t>
            </a:r>
            <a:r>
              <a:rPr lang="en-IE" altLang="en-US"/>
              <a:t>), draw a ray at an acute angle to the given line segment.</a:t>
            </a:r>
          </a:p>
          <a:p>
            <a:pPr marL="285750" indent="-285750">
              <a:buFont typeface="Arial" panose="020B0604020202020204" pitchFamily="34" charset="0"/>
              <a:buChar char="•"/>
            </a:pPr>
            <a:r>
              <a:rPr lang="en-IE" altLang="en-US"/>
              <a:t>Place the compass needle point on </a:t>
            </a:r>
            <a:r>
              <a:rPr lang="en-IE" altLang="en-US" i="1"/>
              <a:t>A</a:t>
            </a:r>
            <a:r>
              <a:rPr lang="en-IE" altLang="en-US"/>
              <a:t>. Using the same compass width, mark off three equal arcs along the ray. (Use a small compass width.) </a:t>
            </a:r>
          </a:p>
          <a:p>
            <a:pPr marL="285750" indent="-285750">
              <a:buFont typeface="Arial" panose="020B0604020202020204" pitchFamily="34" charset="0"/>
              <a:buChar char="•"/>
            </a:pPr>
            <a:r>
              <a:rPr lang="en-IE" altLang="en-US"/>
              <a:t>Label the points of intersection </a:t>
            </a:r>
            <a:r>
              <a:rPr lang="en-IE" altLang="en-US" i="1"/>
              <a:t>R</a:t>
            </a:r>
            <a:r>
              <a:rPr lang="en-IE" altLang="en-US"/>
              <a:t>, </a:t>
            </a:r>
            <a:r>
              <a:rPr lang="en-IE" altLang="en-US" i="1"/>
              <a:t>S</a:t>
            </a:r>
            <a:r>
              <a:rPr lang="en-IE" altLang="en-US"/>
              <a:t> and </a:t>
            </a:r>
            <a:r>
              <a:rPr lang="en-IE" altLang="en-US" i="1"/>
              <a:t>T</a:t>
            </a:r>
            <a:r>
              <a:rPr lang="en-IE" altLang="en-US"/>
              <a:t>. </a:t>
            </a:r>
          </a:p>
          <a:p>
            <a:pPr marL="285750" indent="-285750">
              <a:buFont typeface="Arial" panose="020B0604020202020204" pitchFamily="34" charset="0"/>
              <a:buChar char="•"/>
            </a:pPr>
            <a:r>
              <a:rPr lang="en-IE" altLang="en-US"/>
              <a:t>Use a straight edge to draw a line segment from </a:t>
            </a:r>
            <a:r>
              <a:rPr lang="en-IE" altLang="en-US" i="1"/>
              <a:t>T</a:t>
            </a:r>
            <a:r>
              <a:rPr lang="en-IE" altLang="en-US"/>
              <a:t> to </a:t>
            </a:r>
            <a:r>
              <a:rPr lang="en-IE" altLang="en-US" i="1"/>
              <a:t>B</a:t>
            </a:r>
            <a:r>
              <a:rPr lang="en-IE" altLang="en-US"/>
              <a:t>.</a:t>
            </a:r>
          </a:p>
          <a:p>
            <a:pPr marL="285750" indent="-285750">
              <a:buFont typeface="Arial" panose="020B0604020202020204" pitchFamily="34" charset="0"/>
              <a:buChar char="•"/>
            </a:pPr>
            <a:r>
              <a:rPr lang="en-IE" altLang="en-US"/>
              <a:t>Using a set square and straight edge, line the set square up with [</a:t>
            </a:r>
            <a:r>
              <a:rPr lang="en-IE" altLang="en-US" i="1"/>
              <a:t>TB</a:t>
            </a:r>
            <a:r>
              <a:rPr lang="en-IE" altLang="en-US"/>
              <a:t>].</a:t>
            </a:r>
          </a:p>
          <a:p>
            <a:pPr marL="285750" indent="-285750">
              <a:buFont typeface="Arial" panose="020B0604020202020204" pitchFamily="34" charset="0"/>
              <a:buChar char="•"/>
            </a:pPr>
            <a:r>
              <a:rPr lang="en-IE" altLang="en-US"/>
              <a:t>Slide the set square along the straight edge. </a:t>
            </a:r>
          </a:p>
          <a:p>
            <a:pPr marL="285750" indent="-285750">
              <a:buFont typeface="Arial" panose="020B0604020202020204" pitchFamily="34" charset="0"/>
              <a:buChar char="•"/>
            </a:pPr>
            <a:r>
              <a:rPr lang="en-IE" altLang="en-US"/>
              <a:t>Using the set square, draw a line segment from </a:t>
            </a:r>
            <a:r>
              <a:rPr lang="en-IE" altLang="en-US" i="1"/>
              <a:t>S</a:t>
            </a:r>
            <a:r>
              <a:rPr lang="en-IE" altLang="en-US"/>
              <a:t> and R to [</a:t>
            </a:r>
            <a:r>
              <a:rPr lang="en-IE" altLang="en-US" i="1"/>
              <a:t>AB</a:t>
            </a:r>
            <a:r>
              <a:rPr lang="en-IE" altLang="en-US"/>
              <a:t>].</a:t>
            </a:r>
          </a:p>
          <a:p>
            <a:pPr marL="285750" indent="-285750">
              <a:buFont typeface="Arial" panose="020B0604020202020204" pitchFamily="34" charset="0"/>
              <a:buChar char="•"/>
            </a:pPr>
            <a:r>
              <a:rPr lang="en-IE" altLang="en-US"/>
              <a:t>The line segment [</a:t>
            </a:r>
            <a:r>
              <a:rPr lang="en-IE" altLang="en-US" i="1"/>
              <a:t>AB</a:t>
            </a:r>
            <a:r>
              <a:rPr lang="en-IE" altLang="en-US"/>
              <a:t>] has now been divided into three equal segments.</a:t>
            </a:r>
          </a:p>
        </p:txBody>
      </p:sp>
      <p:sp>
        <p:nvSpPr>
          <p:cNvPr id="19" name="Arc 10">
            <a:extLst>
              <a:ext uri="{FF2B5EF4-FFF2-40B4-BE49-F238E27FC236}">
                <a16:creationId xmlns:a16="http://schemas.microsoft.com/office/drawing/2014/main" id="{183E60A3-9A7E-487D-83BD-A7D978B9ED67}"/>
              </a:ext>
            </a:extLst>
          </p:cNvPr>
          <p:cNvSpPr>
            <a:spLocks/>
          </p:cNvSpPr>
          <p:nvPr/>
        </p:nvSpPr>
        <p:spPr bwMode="auto">
          <a:xfrm>
            <a:off x="5922963" y="3436938"/>
            <a:ext cx="1651000" cy="1073150"/>
          </a:xfrm>
          <a:custGeom>
            <a:avLst/>
            <a:gdLst>
              <a:gd name="T0" fmla="*/ 2147483646 w 20037"/>
              <a:gd name="T1" fmla="*/ 2147483646 h 15499"/>
              <a:gd name="T2" fmla="*/ 2147483646 w 20037"/>
              <a:gd name="T3" fmla="*/ 2147483646 h 15499"/>
              <a:gd name="T4" fmla="*/ 0 w 20037"/>
              <a:gd name="T5" fmla="*/ 0 h 15499"/>
              <a:gd name="T6" fmla="*/ 0 60000 65536"/>
              <a:gd name="T7" fmla="*/ 0 60000 65536"/>
              <a:gd name="T8" fmla="*/ 0 60000 65536"/>
            </a:gdLst>
            <a:ahLst/>
            <a:cxnLst>
              <a:cxn ang="T6">
                <a:pos x="T0" y="T1"/>
              </a:cxn>
              <a:cxn ang="T7">
                <a:pos x="T2" y="T3"/>
              </a:cxn>
              <a:cxn ang="T8">
                <a:pos x="T4" y="T5"/>
              </a:cxn>
            </a:cxnLst>
            <a:rect l="0" t="0" r="r" b="b"/>
            <a:pathLst>
              <a:path w="20037" h="15499" fill="none" extrusionOk="0">
                <a:moveTo>
                  <a:pt x="20037" y="8067"/>
                </a:moveTo>
                <a:cubicBezTo>
                  <a:pt x="18910" y="10865"/>
                  <a:pt x="17209" y="13397"/>
                  <a:pt x="15044" y="15498"/>
                </a:cubicBezTo>
              </a:path>
              <a:path w="20037" h="15499" stroke="0" extrusionOk="0">
                <a:moveTo>
                  <a:pt x="20037" y="8067"/>
                </a:moveTo>
                <a:cubicBezTo>
                  <a:pt x="18910" y="10865"/>
                  <a:pt x="17209" y="13397"/>
                  <a:pt x="15044" y="15498"/>
                </a:cubicBezTo>
                <a:lnTo>
                  <a:pt x="0" y="0"/>
                </a:lnTo>
                <a:lnTo>
                  <a:pt x="20037" y="8067"/>
                </a:lnTo>
                <a:close/>
              </a:path>
            </a:pathLst>
          </a:custGeom>
          <a:noFill/>
          <a:ln w="11113">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20" name="Arc 11">
            <a:extLst>
              <a:ext uri="{FF2B5EF4-FFF2-40B4-BE49-F238E27FC236}">
                <a16:creationId xmlns:a16="http://schemas.microsoft.com/office/drawing/2014/main" id="{9FB2BF14-3D5E-461F-9FE6-ACAC9B9C5018}"/>
              </a:ext>
            </a:extLst>
          </p:cNvPr>
          <p:cNvSpPr>
            <a:spLocks/>
          </p:cNvSpPr>
          <p:nvPr/>
        </p:nvSpPr>
        <p:spPr bwMode="auto">
          <a:xfrm>
            <a:off x="5200650" y="2925763"/>
            <a:ext cx="1676400" cy="1181100"/>
          </a:xfrm>
          <a:custGeom>
            <a:avLst/>
            <a:gdLst>
              <a:gd name="T0" fmla="*/ 2147483646 w 20425"/>
              <a:gd name="T1" fmla="*/ 2147483646 h 17016"/>
              <a:gd name="T2" fmla="*/ 2147483646 w 20425"/>
              <a:gd name="T3" fmla="*/ 2147483646 h 17016"/>
              <a:gd name="T4" fmla="*/ 0 w 20425"/>
              <a:gd name="T5" fmla="*/ 0 h 17016"/>
              <a:gd name="T6" fmla="*/ 0 60000 65536"/>
              <a:gd name="T7" fmla="*/ 0 60000 65536"/>
              <a:gd name="T8" fmla="*/ 0 60000 65536"/>
            </a:gdLst>
            <a:ahLst/>
            <a:cxnLst>
              <a:cxn ang="T6">
                <a:pos x="T0" y="T1"/>
              </a:cxn>
              <a:cxn ang="T7">
                <a:pos x="T2" y="T3"/>
              </a:cxn>
              <a:cxn ang="T8">
                <a:pos x="T4" y="T5"/>
              </a:cxn>
            </a:cxnLst>
            <a:rect l="0" t="0" r="r" b="b"/>
            <a:pathLst>
              <a:path w="20425" h="17016" fill="none" extrusionOk="0">
                <a:moveTo>
                  <a:pt x="20425" y="7026"/>
                </a:moveTo>
                <a:cubicBezTo>
                  <a:pt x="19067" y="10974"/>
                  <a:pt x="16593" y="14444"/>
                  <a:pt x="13304" y="17015"/>
                </a:cubicBezTo>
              </a:path>
              <a:path w="20425" h="17016" stroke="0" extrusionOk="0">
                <a:moveTo>
                  <a:pt x="20425" y="7026"/>
                </a:moveTo>
                <a:cubicBezTo>
                  <a:pt x="19067" y="10974"/>
                  <a:pt x="16593" y="14444"/>
                  <a:pt x="13304" y="17015"/>
                </a:cubicBezTo>
                <a:lnTo>
                  <a:pt x="0" y="0"/>
                </a:lnTo>
                <a:lnTo>
                  <a:pt x="20425" y="7026"/>
                </a:lnTo>
                <a:close/>
              </a:path>
            </a:pathLst>
          </a:custGeom>
          <a:noFill/>
          <a:ln w="11113">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21" name="Arc 12">
            <a:extLst>
              <a:ext uri="{FF2B5EF4-FFF2-40B4-BE49-F238E27FC236}">
                <a16:creationId xmlns:a16="http://schemas.microsoft.com/office/drawing/2014/main" id="{C28B4341-CBD6-4316-9118-53EDFA71D7FE}"/>
              </a:ext>
            </a:extLst>
          </p:cNvPr>
          <p:cNvSpPr>
            <a:spLocks/>
          </p:cNvSpPr>
          <p:nvPr/>
        </p:nvSpPr>
        <p:spPr bwMode="auto">
          <a:xfrm>
            <a:off x="4446588" y="2425700"/>
            <a:ext cx="1708150" cy="1179513"/>
          </a:xfrm>
          <a:custGeom>
            <a:avLst/>
            <a:gdLst>
              <a:gd name="T0" fmla="*/ 2147483646 w 20667"/>
              <a:gd name="T1" fmla="*/ 2147483646 h 17053"/>
              <a:gd name="T2" fmla="*/ 2147483646 w 20667"/>
              <a:gd name="T3" fmla="*/ 2147483646 h 17053"/>
              <a:gd name="T4" fmla="*/ 0 w 20667"/>
              <a:gd name="T5" fmla="*/ 0 h 17053"/>
              <a:gd name="T6" fmla="*/ 0 60000 65536"/>
              <a:gd name="T7" fmla="*/ 0 60000 65536"/>
              <a:gd name="T8" fmla="*/ 0 60000 65536"/>
            </a:gdLst>
            <a:ahLst/>
            <a:cxnLst>
              <a:cxn ang="T6">
                <a:pos x="T0" y="T1"/>
              </a:cxn>
              <a:cxn ang="T7">
                <a:pos x="T2" y="T3"/>
              </a:cxn>
              <a:cxn ang="T8">
                <a:pos x="T4" y="T5"/>
              </a:cxn>
            </a:cxnLst>
            <a:rect l="0" t="0" r="r" b="b"/>
            <a:pathLst>
              <a:path w="20667" h="17053" fill="none" extrusionOk="0">
                <a:moveTo>
                  <a:pt x="20666" y="6279"/>
                </a:moveTo>
                <a:cubicBezTo>
                  <a:pt x="19369" y="10550"/>
                  <a:pt x="16780" y="14313"/>
                  <a:pt x="13257" y="17053"/>
                </a:cubicBezTo>
              </a:path>
              <a:path w="20667" h="17053" stroke="0" extrusionOk="0">
                <a:moveTo>
                  <a:pt x="20666" y="6279"/>
                </a:moveTo>
                <a:cubicBezTo>
                  <a:pt x="19369" y="10550"/>
                  <a:pt x="16780" y="14313"/>
                  <a:pt x="13257" y="17053"/>
                </a:cubicBezTo>
                <a:lnTo>
                  <a:pt x="0" y="0"/>
                </a:lnTo>
                <a:lnTo>
                  <a:pt x="20666" y="6279"/>
                </a:lnTo>
                <a:close/>
              </a:path>
            </a:pathLst>
          </a:custGeom>
          <a:noFill/>
          <a:ln w="11113">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23" name="Line 14">
            <a:extLst>
              <a:ext uri="{FF2B5EF4-FFF2-40B4-BE49-F238E27FC236}">
                <a16:creationId xmlns:a16="http://schemas.microsoft.com/office/drawing/2014/main" id="{87443972-8F22-4E3B-AE95-664166541D58}"/>
              </a:ext>
            </a:extLst>
          </p:cNvPr>
          <p:cNvSpPr>
            <a:spLocks noChangeShapeType="1"/>
          </p:cNvSpPr>
          <p:nvPr/>
        </p:nvSpPr>
        <p:spPr bwMode="auto">
          <a:xfrm flipH="1">
            <a:off x="7362825" y="2792413"/>
            <a:ext cx="1495425" cy="1552575"/>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26" name="Line 17">
            <a:extLst>
              <a:ext uri="{FF2B5EF4-FFF2-40B4-BE49-F238E27FC236}">
                <a16:creationId xmlns:a16="http://schemas.microsoft.com/office/drawing/2014/main" id="{011FEA9A-3B15-422F-9933-EC10F63D8D63}"/>
              </a:ext>
            </a:extLst>
          </p:cNvPr>
          <p:cNvSpPr>
            <a:spLocks noChangeShapeType="1"/>
          </p:cNvSpPr>
          <p:nvPr/>
        </p:nvSpPr>
        <p:spPr bwMode="auto">
          <a:xfrm>
            <a:off x="5126038" y="2779713"/>
            <a:ext cx="3017837" cy="2095500"/>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grpSp>
        <p:nvGrpSpPr>
          <p:cNvPr id="11" name="Group 10">
            <a:extLst>
              <a:ext uri="{FF2B5EF4-FFF2-40B4-BE49-F238E27FC236}">
                <a16:creationId xmlns:a16="http://schemas.microsoft.com/office/drawing/2014/main" id="{C0BCDB4B-61A4-4BB0-A78B-5DAF05C5B6D5}"/>
              </a:ext>
            </a:extLst>
          </p:cNvPr>
          <p:cNvGrpSpPr>
            <a:grpSpLocks/>
          </p:cNvGrpSpPr>
          <p:nvPr/>
        </p:nvGrpSpPr>
        <p:grpSpPr bwMode="auto">
          <a:xfrm>
            <a:off x="6615113" y="2771775"/>
            <a:ext cx="1031875" cy="1096963"/>
            <a:chOff x="4542300" y="3859212"/>
            <a:chExt cx="1032142" cy="1096864"/>
          </a:xfrm>
        </p:grpSpPr>
        <p:sp>
          <p:nvSpPr>
            <p:cNvPr id="20513" name="Line 16">
              <a:extLst>
                <a:ext uri="{FF2B5EF4-FFF2-40B4-BE49-F238E27FC236}">
                  <a16:creationId xmlns:a16="http://schemas.microsoft.com/office/drawing/2014/main" id="{64416EA9-CEC5-46F7-898F-98F3E4019BCE}"/>
                </a:ext>
              </a:extLst>
            </p:cNvPr>
            <p:cNvSpPr>
              <a:spLocks noChangeShapeType="1"/>
            </p:cNvSpPr>
            <p:nvPr/>
          </p:nvSpPr>
          <p:spPr bwMode="auto">
            <a:xfrm flipH="1">
              <a:off x="4542300" y="3879851"/>
              <a:ext cx="1027747" cy="1076225"/>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20514" name="Oval 18">
              <a:extLst>
                <a:ext uri="{FF2B5EF4-FFF2-40B4-BE49-F238E27FC236}">
                  <a16:creationId xmlns:a16="http://schemas.microsoft.com/office/drawing/2014/main" id="{C1BC47E1-108C-4325-AFEB-65EE13C662DA}"/>
                </a:ext>
              </a:extLst>
            </p:cNvPr>
            <p:cNvSpPr>
              <a:spLocks noChangeArrowheads="1"/>
            </p:cNvSpPr>
            <p:nvPr/>
          </p:nvSpPr>
          <p:spPr bwMode="auto">
            <a:xfrm>
              <a:off x="5515704" y="3859212"/>
              <a:ext cx="58738" cy="49213"/>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grpSp>
      <p:grpSp>
        <p:nvGrpSpPr>
          <p:cNvPr id="12" name="Group 11">
            <a:extLst>
              <a:ext uri="{FF2B5EF4-FFF2-40B4-BE49-F238E27FC236}">
                <a16:creationId xmlns:a16="http://schemas.microsoft.com/office/drawing/2014/main" id="{71717CCA-E991-44DD-B85A-081A4C39E220}"/>
              </a:ext>
            </a:extLst>
          </p:cNvPr>
          <p:cNvGrpSpPr>
            <a:grpSpLocks/>
          </p:cNvGrpSpPr>
          <p:nvPr/>
        </p:nvGrpSpPr>
        <p:grpSpPr bwMode="auto">
          <a:xfrm>
            <a:off x="5891213" y="2768600"/>
            <a:ext cx="538162" cy="561975"/>
            <a:chOff x="3818390" y="3910764"/>
            <a:chExt cx="502358" cy="507045"/>
          </a:xfrm>
        </p:grpSpPr>
        <p:sp>
          <p:nvSpPr>
            <p:cNvPr id="20511" name="Line 15">
              <a:extLst>
                <a:ext uri="{FF2B5EF4-FFF2-40B4-BE49-F238E27FC236}">
                  <a16:creationId xmlns:a16="http://schemas.microsoft.com/office/drawing/2014/main" id="{26EADAFA-98DE-40BF-BCC2-CDC817CA14BB}"/>
                </a:ext>
              </a:extLst>
            </p:cNvPr>
            <p:cNvSpPr>
              <a:spLocks noChangeShapeType="1"/>
            </p:cNvSpPr>
            <p:nvPr/>
          </p:nvSpPr>
          <p:spPr bwMode="auto">
            <a:xfrm flipH="1">
              <a:off x="3818390" y="3937065"/>
              <a:ext cx="461626" cy="480744"/>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20512" name="Oval 20">
              <a:extLst>
                <a:ext uri="{FF2B5EF4-FFF2-40B4-BE49-F238E27FC236}">
                  <a16:creationId xmlns:a16="http://schemas.microsoft.com/office/drawing/2014/main" id="{CA424631-D218-448D-8DD8-7FD62676FFC9}"/>
                </a:ext>
              </a:extLst>
            </p:cNvPr>
            <p:cNvSpPr>
              <a:spLocks noChangeArrowheads="1"/>
            </p:cNvSpPr>
            <p:nvPr/>
          </p:nvSpPr>
          <p:spPr bwMode="auto">
            <a:xfrm>
              <a:off x="4262011" y="3910764"/>
              <a:ext cx="58737" cy="49213"/>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grpSp>
      <p:grpSp>
        <p:nvGrpSpPr>
          <p:cNvPr id="10" name="Group 9">
            <a:extLst>
              <a:ext uri="{FF2B5EF4-FFF2-40B4-BE49-F238E27FC236}">
                <a16:creationId xmlns:a16="http://schemas.microsoft.com/office/drawing/2014/main" id="{2B7981AB-E785-4FFB-AD88-7FFD67DA4E02}"/>
              </a:ext>
            </a:extLst>
          </p:cNvPr>
          <p:cNvGrpSpPr>
            <a:grpSpLocks/>
          </p:cNvGrpSpPr>
          <p:nvPr/>
        </p:nvGrpSpPr>
        <p:grpSpPr bwMode="auto">
          <a:xfrm>
            <a:off x="4956175" y="2628900"/>
            <a:ext cx="4051300" cy="234950"/>
            <a:chOff x="2904144" y="3718008"/>
            <a:chExt cx="4050612" cy="236103"/>
          </a:xfrm>
        </p:grpSpPr>
        <p:grpSp>
          <p:nvGrpSpPr>
            <p:cNvPr id="20505" name="Group 8">
              <a:extLst>
                <a:ext uri="{FF2B5EF4-FFF2-40B4-BE49-F238E27FC236}">
                  <a16:creationId xmlns:a16="http://schemas.microsoft.com/office/drawing/2014/main" id="{3F7F02B5-BC44-4BE8-8139-A05015AE42B4}"/>
                </a:ext>
              </a:extLst>
            </p:cNvPr>
            <p:cNvGrpSpPr>
              <a:grpSpLocks/>
            </p:cNvGrpSpPr>
            <p:nvPr/>
          </p:nvGrpSpPr>
          <p:grpSpPr bwMode="auto">
            <a:xfrm>
              <a:off x="3055114" y="3846856"/>
              <a:ext cx="3752086" cy="61569"/>
              <a:chOff x="3055114" y="3846856"/>
              <a:chExt cx="3752086" cy="61569"/>
            </a:xfrm>
          </p:grpSpPr>
          <p:sp>
            <p:nvSpPr>
              <p:cNvPr id="20508" name="Line 13">
                <a:extLst>
                  <a:ext uri="{FF2B5EF4-FFF2-40B4-BE49-F238E27FC236}">
                    <a16:creationId xmlns:a16="http://schemas.microsoft.com/office/drawing/2014/main" id="{7B2C7860-04A2-4A84-8167-850C64F0D622}"/>
                  </a:ext>
                </a:extLst>
              </p:cNvPr>
              <p:cNvSpPr>
                <a:spLocks noChangeShapeType="1"/>
              </p:cNvSpPr>
              <p:nvPr/>
            </p:nvSpPr>
            <p:spPr bwMode="auto">
              <a:xfrm>
                <a:off x="3119619" y="3879470"/>
                <a:ext cx="3686174" cy="3175"/>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20509" name="Oval 27">
                <a:extLst>
                  <a:ext uri="{FF2B5EF4-FFF2-40B4-BE49-F238E27FC236}">
                    <a16:creationId xmlns:a16="http://schemas.microsoft.com/office/drawing/2014/main" id="{E245F36E-193C-4D82-993E-4542C053EB67}"/>
                  </a:ext>
                </a:extLst>
              </p:cNvPr>
              <p:cNvSpPr>
                <a:spLocks noChangeArrowheads="1"/>
              </p:cNvSpPr>
              <p:nvPr/>
            </p:nvSpPr>
            <p:spPr bwMode="auto">
              <a:xfrm>
                <a:off x="3055114" y="3846856"/>
                <a:ext cx="46037" cy="49213"/>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20510" name="Oval 30">
                <a:extLst>
                  <a:ext uri="{FF2B5EF4-FFF2-40B4-BE49-F238E27FC236}">
                    <a16:creationId xmlns:a16="http://schemas.microsoft.com/office/drawing/2014/main" id="{FB04A055-3C86-485A-959A-5CB9B327857A}"/>
                  </a:ext>
                </a:extLst>
              </p:cNvPr>
              <p:cNvSpPr>
                <a:spLocks noChangeArrowheads="1"/>
              </p:cNvSpPr>
              <p:nvPr/>
            </p:nvSpPr>
            <p:spPr bwMode="auto">
              <a:xfrm>
                <a:off x="6761162" y="3859212"/>
                <a:ext cx="46038" cy="49213"/>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grpSp>
        <p:sp>
          <p:nvSpPr>
            <p:cNvPr id="20506" name="Rectangle 23">
              <a:extLst>
                <a:ext uri="{FF2B5EF4-FFF2-40B4-BE49-F238E27FC236}">
                  <a16:creationId xmlns:a16="http://schemas.microsoft.com/office/drawing/2014/main" id="{BFB8CEDF-BC99-4E2B-B36A-465A62A34A78}"/>
                </a:ext>
              </a:extLst>
            </p:cNvPr>
            <p:cNvSpPr>
              <a:spLocks noChangeArrowheads="1"/>
            </p:cNvSpPr>
            <p:nvPr/>
          </p:nvSpPr>
          <p:spPr bwMode="auto">
            <a:xfrm>
              <a:off x="2904144" y="3718008"/>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A</a:t>
              </a:r>
            </a:p>
          </p:txBody>
        </p:sp>
        <p:sp>
          <p:nvSpPr>
            <p:cNvPr id="20507" name="Rectangle 23">
              <a:extLst>
                <a:ext uri="{FF2B5EF4-FFF2-40B4-BE49-F238E27FC236}">
                  <a16:creationId xmlns:a16="http://schemas.microsoft.com/office/drawing/2014/main" id="{CC495189-108B-4CDA-826C-A333D1706F4E}"/>
                </a:ext>
              </a:extLst>
            </p:cNvPr>
            <p:cNvSpPr>
              <a:spLocks noChangeArrowheads="1"/>
            </p:cNvSpPr>
            <p:nvPr/>
          </p:nvSpPr>
          <p:spPr bwMode="auto">
            <a:xfrm>
              <a:off x="6858715" y="3739601"/>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B</a:t>
              </a:r>
            </a:p>
          </p:txBody>
        </p:sp>
      </p:grpSp>
      <p:grpSp>
        <p:nvGrpSpPr>
          <p:cNvPr id="4" name="Group 3">
            <a:extLst>
              <a:ext uri="{FF2B5EF4-FFF2-40B4-BE49-F238E27FC236}">
                <a16:creationId xmlns:a16="http://schemas.microsoft.com/office/drawing/2014/main" id="{4DB78806-4F6C-486F-962E-767EBCFE5D9D}"/>
              </a:ext>
            </a:extLst>
          </p:cNvPr>
          <p:cNvGrpSpPr>
            <a:grpSpLocks/>
          </p:cNvGrpSpPr>
          <p:nvPr/>
        </p:nvGrpSpPr>
        <p:grpSpPr bwMode="auto">
          <a:xfrm>
            <a:off x="5845175" y="3308350"/>
            <a:ext cx="96838" cy="296863"/>
            <a:chOff x="3772478" y="4396484"/>
            <a:chExt cx="96041" cy="296445"/>
          </a:xfrm>
        </p:grpSpPr>
        <p:sp>
          <p:nvSpPr>
            <p:cNvPr id="20503" name="Oval 24">
              <a:extLst>
                <a:ext uri="{FF2B5EF4-FFF2-40B4-BE49-F238E27FC236}">
                  <a16:creationId xmlns:a16="http://schemas.microsoft.com/office/drawing/2014/main" id="{FCA86EC0-4CD2-42ED-844D-94076340CC49}"/>
                </a:ext>
              </a:extLst>
            </p:cNvPr>
            <p:cNvSpPr>
              <a:spLocks noChangeArrowheads="1"/>
            </p:cNvSpPr>
            <p:nvPr/>
          </p:nvSpPr>
          <p:spPr bwMode="auto">
            <a:xfrm>
              <a:off x="3790775" y="4396484"/>
              <a:ext cx="57150" cy="49213"/>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20504" name="Rectangle 23">
              <a:extLst>
                <a:ext uri="{FF2B5EF4-FFF2-40B4-BE49-F238E27FC236}">
                  <a16:creationId xmlns:a16="http://schemas.microsoft.com/office/drawing/2014/main" id="{45C80412-3E6E-4391-A455-DB64FD0B4A46}"/>
                </a:ext>
              </a:extLst>
            </p:cNvPr>
            <p:cNvSpPr>
              <a:spLocks noChangeArrowheads="1"/>
            </p:cNvSpPr>
            <p:nvPr/>
          </p:nvSpPr>
          <p:spPr bwMode="auto">
            <a:xfrm>
              <a:off x="3772478" y="4478419"/>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R</a:t>
              </a:r>
            </a:p>
          </p:txBody>
        </p:sp>
      </p:grpSp>
      <p:grpSp>
        <p:nvGrpSpPr>
          <p:cNvPr id="7" name="Group 6">
            <a:extLst>
              <a:ext uri="{FF2B5EF4-FFF2-40B4-BE49-F238E27FC236}">
                <a16:creationId xmlns:a16="http://schemas.microsoft.com/office/drawing/2014/main" id="{E57D7CF7-D55A-4355-9E38-583A8C8F9EC5}"/>
              </a:ext>
            </a:extLst>
          </p:cNvPr>
          <p:cNvGrpSpPr>
            <a:grpSpLocks/>
          </p:cNvGrpSpPr>
          <p:nvPr/>
        </p:nvGrpSpPr>
        <p:grpSpPr bwMode="auto">
          <a:xfrm>
            <a:off x="6602413" y="3813175"/>
            <a:ext cx="95250" cy="249238"/>
            <a:chOff x="4528346" y="4901087"/>
            <a:chExt cx="96041" cy="248997"/>
          </a:xfrm>
        </p:grpSpPr>
        <p:sp>
          <p:nvSpPr>
            <p:cNvPr id="20501" name="Oval 25">
              <a:extLst>
                <a:ext uri="{FF2B5EF4-FFF2-40B4-BE49-F238E27FC236}">
                  <a16:creationId xmlns:a16="http://schemas.microsoft.com/office/drawing/2014/main" id="{AA1D8996-EF80-4A3B-870B-1E0879DDD8B5}"/>
                </a:ext>
              </a:extLst>
            </p:cNvPr>
            <p:cNvSpPr>
              <a:spLocks noChangeArrowheads="1"/>
            </p:cNvSpPr>
            <p:nvPr/>
          </p:nvSpPr>
          <p:spPr bwMode="auto">
            <a:xfrm>
              <a:off x="4531717" y="4901087"/>
              <a:ext cx="57150" cy="47625"/>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20502" name="Rectangle 23">
              <a:extLst>
                <a:ext uri="{FF2B5EF4-FFF2-40B4-BE49-F238E27FC236}">
                  <a16:creationId xmlns:a16="http://schemas.microsoft.com/office/drawing/2014/main" id="{3167D25B-6CAF-45F5-821A-3328D5F4B4F7}"/>
                </a:ext>
              </a:extLst>
            </p:cNvPr>
            <p:cNvSpPr>
              <a:spLocks noChangeArrowheads="1"/>
            </p:cNvSpPr>
            <p:nvPr/>
          </p:nvSpPr>
          <p:spPr bwMode="auto">
            <a:xfrm>
              <a:off x="4528346" y="4935574"/>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S</a:t>
              </a:r>
            </a:p>
          </p:txBody>
        </p:sp>
      </p:grpSp>
      <p:grpSp>
        <p:nvGrpSpPr>
          <p:cNvPr id="8" name="Group 7">
            <a:extLst>
              <a:ext uri="{FF2B5EF4-FFF2-40B4-BE49-F238E27FC236}">
                <a16:creationId xmlns:a16="http://schemas.microsoft.com/office/drawing/2014/main" id="{530194E1-8260-4F62-A0F5-4FF6ED2FC904}"/>
              </a:ext>
            </a:extLst>
          </p:cNvPr>
          <p:cNvGrpSpPr>
            <a:grpSpLocks/>
          </p:cNvGrpSpPr>
          <p:nvPr/>
        </p:nvGrpSpPr>
        <p:grpSpPr bwMode="auto">
          <a:xfrm>
            <a:off x="7327900" y="4306888"/>
            <a:ext cx="100013" cy="309562"/>
            <a:chOff x="5255016" y="5395112"/>
            <a:chExt cx="100307" cy="309430"/>
          </a:xfrm>
        </p:grpSpPr>
        <p:sp>
          <p:nvSpPr>
            <p:cNvPr id="20499" name="Oval 22">
              <a:extLst>
                <a:ext uri="{FF2B5EF4-FFF2-40B4-BE49-F238E27FC236}">
                  <a16:creationId xmlns:a16="http://schemas.microsoft.com/office/drawing/2014/main" id="{E0F47E4D-9A3B-4B6F-B1C3-542F4EB6A99C}"/>
                </a:ext>
              </a:extLst>
            </p:cNvPr>
            <p:cNvSpPr>
              <a:spLocks noChangeArrowheads="1"/>
            </p:cNvSpPr>
            <p:nvPr/>
          </p:nvSpPr>
          <p:spPr bwMode="auto">
            <a:xfrm>
              <a:off x="5255016" y="5395112"/>
              <a:ext cx="57150" cy="47625"/>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20500" name="Rectangle 23">
              <a:extLst>
                <a:ext uri="{FF2B5EF4-FFF2-40B4-BE49-F238E27FC236}">
                  <a16:creationId xmlns:a16="http://schemas.microsoft.com/office/drawing/2014/main" id="{F3C60947-4EBB-4102-931B-305DB5D25604}"/>
                </a:ext>
              </a:extLst>
            </p:cNvPr>
            <p:cNvSpPr>
              <a:spLocks noChangeArrowheads="1"/>
            </p:cNvSpPr>
            <p:nvPr/>
          </p:nvSpPr>
          <p:spPr bwMode="auto">
            <a:xfrm>
              <a:off x="5259282" y="5490032"/>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T</a:t>
              </a:r>
              <a:r>
                <a:rPr lang="en-IE" altLang="en-US" sz="1400"/>
                <a:t> </a:t>
              </a:r>
            </a:p>
          </p:txBody>
        </p:sp>
      </p:grpSp>
      <p:pic>
        <p:nvPicPr>
          <p:cNvPr id="47" name="Picture 46">
            <a:extLst>
              <a:ext uri="{FF2B5EF4-FFF2-40B4-BE49-F238E27FC236}">
                <a16:creationId xmlns:a16="http://schemas.microsoft.com/office/drawing/2014/main" id="{6235D185-6714-4B3C-A085-DC46F61A819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2134420">
            <a:off x="5437188" y="1571625"/>
            <a:ext cx="1055687"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6">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up)">
                                      <p:cBhvr>
                                        <p:cTn id="19" dur="500"/>
                                        <p:tgtEl>
                                          <p:spTgt spid="2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5" presetClass="entr" presetSubtype="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 calcmode="lin" valueType="num">
                                      <p:cBhvr>
                                        <p:cTn id="2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2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26" dur="1000"/>
                                        <p:tgtEl>
                                          <p:spTgt spid="6">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500"/>
                                        <p:tgtEl>
                                          <p:spTgt spid="2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path" presetSubtype="0" fill="hold" nodeType="clickEffect">
                                  <p:stCondLst>
                                    <p:cond delay="0"/>
                                  </p:stCondLst>
                                  <p:childTnLst>
                                    <p:animMotion origin="layout" path="M 3.05556E-6 -1.48148E-6 L 0.08021 0.07778 " pathEditMode="relative" rAng="0" ptsTypes="AA">
                                      <p:cBhvr>
                                        <p:cTn id="39" dur="2000" fill="hold"/>
                                        <p:tgtEl>
                                          <p:spTgt spid="47"/>
                                        </p:tgtEl>
                                        <p:attrNameLst>
                                          <p:attrName>ppt_x</p:attrName>
                                          <p:attrName>ppt_y</p:attrName>
                                        </p:attrNameLst>
                                      </p:cBhvr>
                                      <p:rCtr x="4010" y="3889"/>
                                    </p:animMotion>
                                  </p:childTnLst>
                                </p:cTn>
                              </p:par>
                            </p:childTnLst>
                          </p:cTn>
                        </p:par>
                        <p:par>
                          <p:cTn id="40" fill="hold" nodeType="afterGroup">
                            <p:stCondLst>
                              <p:cond delay="2000"/>
                            </p:stCondLst>
                            <p:childTnLst>
                              <p:par>
                                <p:cTn id="41" presetID="22" presetClass="entr" presetSubtype="4" fill="hold"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down)">
                                      <p:cBhvr>
                                        <p:cTn id="43" dur="500"/>
                                        <p:tgtEl>
                                          <p:spTgt spid="2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2" presetClass="path" presetSubtype="0" decel="36000" fill="hold" nodeType="clickEffect">
                                  <p:stCondLst>
                                    <p:cond delay="0"/>
                                  </p:stCondLst>
                                  <p:childTnLst>
                                    <p:animMotion origin="layout" path="M 3.05556E-6 -1.48148E-6 L 0.16007 0.15208 " pathEditMode="relative" rAng="0" ptsTypes="AA">
                                      <p:cBhvr>
                                        <p:cTn id="47" dur="2000" fill="hold"/>
                                        <p:tgtEl>
                                          <p:spTgt spid="47"/>
                                        </p:tgtEl>
                                        <p:attrNameLst>
                                          <p:attrName>ppt_x</p:attrName>
                                          <p:attrName>ppt_y</p:attrName>
                                        </p:attrNameLst>
                                      </p:cBhvr>
                                      <p:rCtr x="8003" y="7593"/>
                                    </p:animMotion>
                                  </p:childTnLst>
                                  <p:subTnLst>
                                    <p:set>
                                      <p:cBhvr override="childStyle">
                                        <p:cTn dur="1" fill="hold" display="0" masterRel="sameClick" afterEffect="1">
                                          <p:stCondLst>
                                            <p:cond evt="end" delay="0">
                                              <p:tn val="46"/>
                                            </p:cond>
                                          </p:stCondLst>
                                        </p:cTn>
                                        <p:tgtEl>
                                          <p:spTgt spid="47"/>
                                        </p:tgtEl>
                                        <p:attrNameLst>
                                          <p:attrName>style.visibility</p:attrName>
                                        </p:attrNameLst>
                                      </p:cBhvr>
                                      <p:to>
                                        <p:strVal val="hidden"/>
                                      </p:to>
                                    </p:set>
                                  </p:subTnLst>
                                </p:cTn>
                              </p:par>
                            </p:childTnLst>
                          </p:cTn>
                        </p:par>
                        <p:par>
                          <p:cTn id="48" fill="hold" nodeType="afterGroup">
                            <p:stCondLst>
                              <p:cond delay="2000"/>
                            </p:stCondLst>
                            <p:childTnLst>
                              <p:par>
                                <p:cTn id="49" presetID="22" presetClass="entr" presetSubtype="4" fill="hold"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down)">
                                      <p:cBhvr>
                                        <p:cTn id="51" dur="500"/>
                                        <p:tgtEl>
                                          <p:spTgt spid="1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 calcmode="lin" valueType="num">
                                      <p:cBhvr>
                                        <p:cTn id="56"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57"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58" dur="1000"/>
                                        <p:tgtEl>
                                          <p:spTgt spid="6">
                                            <p:txEl>
                                              <p:pRg st="2" end="2"/>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8"/>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55" presetClass="entr" presetSubtype="0" fill="hold" nodeType="clickEffect">
                                  <p:stCondLst>
                                    <p:cond delay="0"/>
                                  </p:stCondLst>
                                  <p:childTnLst>
                                    <p:set>
                                      <p:cBhvr>
                                        <p:cTn id="74" dur="1" fill="hold">
                                          <p:stCondLst>
                                            <p:cond delay="0"/>
                                          </p:stCondLst>
                                        </p:cTn>
                                        <p:tgtEl>
                                          <p:spTgt spid="6">
                                            <p:txEl>
                                              <p:pRg st="3" end="3"/>
                                            </p:txEl>
                                          </p:spTgt>
                                        </p:tgtEl>
                                        <p:attrNameLst>
                                          <p:attrName>style.visibility</p:attrName>
                                        </p:attrNameLst>
                                      </p:cBhvr>
                                      <p:to>
                                        <p:strVal val="visible"/>
                                      </p:to>
                                    </p:set>
                                    <p:anim calcmode="lin" valueType="num">
                                      <p:cBhvr>
                                        <p:cTn id="75"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76"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77" dur="1000"/>
                                        <p:tgtEl>
                                          <p:spTgt spid="6">
                                            <p:txEl>
                                              <p:pRg st="3" end="3"/>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4" fill="hold"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down)">
                                      <p:cBhvr>
                                        <p:cTn id="82" dur="500"/>
                                        <p:tgtEl>
                                          <p:spTgt spid="2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6">
                                            <p:txEl>
                                              <p:pRg st="4" end="4"/>
                                            </p:txEl>
                                          </p:spTgt>
                                        </p:tgtEl>
                                        <p:attrNameLst>
                                          <p:attrName>style.visibility</p:attrName>
                                        </p:attrNameLst>
                                      </p:cBhvr>
                                      <p:to>
                                        <p:strVal val="visible"/>
                                      </p:to>
                                    </p:set>
                                    <p:animEffect transition="in" filter="wipe(left)">
                                      <p:cBhvr>
                                        <p:cTn id="87" dur="500"/>
                                        <p:tgtEl>
                                          <p:spTgt spid="6">
                                            <p:txEl>
                                              <p:pRg st="4" end="4"/>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childTnLst>
                                    <p:set>
                                      <p:cBhvr>
                                        <p:cTn id="91" dur="1" fill="hold">
                                          <p:stCondLst>
                                            <p:cond delay="0"/>
                                          </p:stCondLst>
                                        </p:cTn>
                                        <p:tgtEl>
                                          <p:spTgt spid="6">
                                            <p:txEl>
                                              <p:pRg st="5" end="5"/>
                                            </p:txEl>
                                          </p:spTgt>
                                        </p:tgtEl>
                                        <p:attrNameLst>
                                          <p:attrName>style.visibility</p:attrName>
                                        </p:attrNameLst>
                                      </p:cBhvr>
                                      <p:to>
                                        <p:strVal val="visible"/>
                                      </p:to>
                                    </p:set>
                                    <p:animEffect transition="in" filter="wipe(left)">
                                      <p:cBhvr>
                                        <p:cTn id="92" dur="500"/>
                                        <p:tgtEl>
                                          <p:spTgt spid="6">
                                            <p:txEl>
                                              <p:pRg st="5" end="5"/>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nodeType="clickEffect">
                                  <p:stCondLst>
                                    <p:cond delay="0"/>
                                  </p:stCondLst>
                                  <p:childTnLst>
                                    <p:set>
                                      <p:cBhvr>
                                        <p:cTn id="96" dur="1" fill="hold">
                                          <p:stCondLst>
                                            <p:cond delay="0"/>
                                          </p:stCondLst>
                                        </p:cTn>
                                        <p:tgtEl>
                                          <p:spTgt spid="50"/>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nodeType="clickEffect">
                                  <p:stCondLst>
                                    <p:cond delay="0"/>
                                  </p:stCondLst>
                                  <p:childTnLst>
                                    <p:set>
                                      <p:cBhvr>
                                        <p:cTn id="100" dur="1" fill="hold">
                                          <p:stCondLst>
                                            <p:cond delay="0"/>
                                          </p:stCondLst>
                                        </p:cTn>
                                        <p:tgtEl>
                                          <p:spTgt spid="2"/>
                                        </p:tgtEl>
                                        <p:attrNameLst>
                                          <p:attrName>style.visibility</p:attrName>
                                        </p:attrNameLst>
                                      </p:cBhvr>
                                      <p:to>
                                        <p:strVal val="visible"/>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42" presetClass="path" presetSubtype="0" accel="50000" decel="50000" fill="hold" nodeType="clickEffect">
                                  <p:stCondLst>
                                    <p:cond delay="0"/>
                                  </p:stCondLst>
                                  <p:childTnLst>
                                    <p:animMotion origin="layout" path="M 3.05556E-6 -2.22222E-6 L -0.07986 -0.07222 " pathEditMode="relative" rAng="0" ptsTypes="AA">
                                      <p:cBhvr>
                                        <p:cTn id="104" dur="2000" fill="hold"/>
                                        <p:tgtEl>
                                          <p:spTgt spid="50"/>
                                        </p:tgtEl>
                                        <p:attrNameLst>
                                          <p:attrName>ppt_x</p:attrName>
                                          <p:attrName>ppt_y</p:attrName>
                                        </p:attrNameLst>
                                      </p:cBhvr>
                                      <p:rCtr x="-3993" y="-3611"/>
                                    </p:animMotion>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nodeType="clickEffect">
                                  <p:stCondLst>
                                    <p:cond delay="0"/>
                                  </p:stCondLst>
                                  <p:childTnLst>
                                    <p:set>
                                      <p:cBhvr>
                                        <p:cTn id="108" dur="1" fill="hold">
                                          <p:stCondLst>
                                            <p:cond delay="0"/>
                                          </p:stCondLst>
                                        </p:cTn>
                                        <p:tgtEl>
                                          <p:spTgt spid="6">
                                            <p:txEl>
                                              <p:pRg st="6" end="6"/>
                                            </p:txEl>
                                          </p:spTgt>
                                        </p:tgtEl>
                                        <p:attrNameLst>
                                          <p:attrName>style.visibility</p:attrName>
                                        </p:attrNameLst>
                                      </p:cBhvr>
                                      <p:to>
                                        <p:strVal val="visible"/>
                                      </p:to>
                                    </p:set>
                                    <p:animEffect transition="in" filter="wipe(left)">
                                      <p:cBhvr>
                                        <p:cTn id="109" dur="500"/>
                                        <p:tgtEl>
                                          <p:spTgt spid="6">
                                            <p:txEl>
                                              <p:pRg st="6" end="6"/>
                                            </p:txEl>
                                          </p:spTgt>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4" fill="hold" nodeType="clickEffect">
                                  <p:stCondLst>
                                    <p:cond delay="0"/>
                                  </p:stCondLst>
                                  <p:childTnLst>
                                    <p:set>
                                      <p:cBhvr>
                                        <p:cTn id="113" dur="1" fill="hold">
                                          <p:stCondLst>
                                            <p:cond delay="0"/>
                                          </p:stCondLst>
                                        </p:cTn>
                                        <p:tgtEl>
                                          <p:spTgt spid="11"/>
                                        </p:tgtEl>
                                        <p:attrNameLst>
                                          <p:attrName>style.visibility</p:attrName>
                                        </p:attrNameLst>
                                      </p:cBhvr>
                                      <p:to>
                                        <p:strVal val="visible"/>
                                      </p:to>
                                    </p:set>
                                    <p:animEffect transition="in" filter="wipe(down)">
                                      <p:cBhvr>
                                        <p:cTn id="114" dur="500"/>
                                        <p:tgtEl>
                                          <p:spTgt spid="11"/>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path" presetSubtype="0" accel="50000" decel="50000" fill="hold" nodeType="clickEffect">
                                  <p:stCondLst>
                                    <p:cond delay="0"/>
                                  </p:stCondLst>
                                  <p:childTnLst>
                                    <p:animMotion origin="layout" path="M 3.05556E-6 -2.22222E-6 L -0.14549 -0.17222 " pathEditMode="relative" rAng="0" ptsTypes="AA">
                                      <p:cBhvr>
                                        <p:cTn id="118" dur="2000" fill="hold"/>
                                        <p:tgtEl>
                                          <p:spTgt spid="50"/>
                                        </p:tgtEl>
                                        <p:attrNameLst>
                                          <p:attrName>ppt_x</p:attrName>
                                          <p:attrName>ppt_y</p:attrName>
                                        </p:attrNameLst>
                                      </p:cBhvr>
                                      <p:rCtr x="-7274" y="-8611"/>
                                    </p:animMotion>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4" fill="hold" nodeType="clickEffect">
                                  <p:stCondLst>
                                    <p:cond delay="0"/>
                                  </p:stCondLst>
                                  <p:childTnLst>
                                    <p:set>
                                      <p:cBhvr>
                                        <p:cTn id="122" dur="1" fill="hold">
                                          <p:stCondLst>
                                            <p:cond delay="0"/>
                                          </p:stCondLst>
                                        </p:cTn>
                                        <p:tgtEl>
                                          <p:spTgt spid="12"/>
                                        </p:tgtEl>
                                        <p:attrNameLst>
                                          <p:attrName>style.visibility</p:attrName>
                                        </p:attrNameLst>
                                      </p:cBhvr>
                                      <p:to>
                                        <p:strVal val="visible"/>
                                      </p:to>
                                    </p:set>
                                    <p:animEffect transition="in" filter="wipe(down)">
                                      <p:cBhvr>
                                        <p:cTn id="123" dur="500"/>
                                        <p:tgtEl>
                                          <p:spTgt spid="12"/>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6">
                                            <p:txEl>
                                              <p:pRg st="7" end="7"/>
                                            </p:txEl>
                                          </p:spTgt>
                                        </p:tgtEl>
                                        <p:attrNameLst>
                                          <p:attrName>style.visibility</p:attrName>
                                        </p:attrNameLst>
                                      </p:cBhvr>
                                      <p:to>
                                        <p:strVal val="visible"/>
                                      </p:to>
                                    </p:set>
                                    <p:animEffect transition="in" filter="wipe(left)">
                                      <p:cBhvr>
                                        <p:cTn id="128"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a:extLst>
              <a:ext uri="{FF2B5EF4-FFF2-40B4-BE49-F238E27FC236}">
                <a16:creationId xmlns:a16="http://schemas.microsoft.com/office/drawing/2014/main" id="{FB9B96BA-35D5-48DA-A6BF-6F1EA52D04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7995961">
            <a:off x="5114131" y="2355057"/>
            <a:ext cx="2462213"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Text Placeholder 6">
            <a:extLst>
              <a:ext uri="{FF2B5EF4-FFF2-40B4-BE49-F238E27FC236}">
                <a16:creationId xmlns:a16="http://schemas.microsoft.com/office/drawing/2014/main" id="{B61A7D08-C27E-48B2-8D64-49DBC69BE30B}"/>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IE" altLang="en-US"/>
              <a:t>Construction 8</a:t>
            </a:r>
            <a:endParaRPr lang="en-US" altLang="en-US"/>
          </a:p>
        </p:txBody>
      </p:sp>
      <p:sp>
        <p:nvSpPr>
          <p:cNvPr id="21508" name="Content Placeholder 3">
            <a:extLst>
              <a:ext uri="{FF2B5EF4-FFF2-40B4-BE49-F238E27FC236}">
                <a16:creationId xmlns:a16="http://schemas.microsoft.com/office/drawing/2014/main" id="{85063FD6-D80A-4BB2-9273-AC36BE8730B8}"/>
              </a:ext>
            </a:extLst>
          </p:cNvPr>
          <p:cNvSpPr>
            <a:spLocks noGrp="1"/>
          </p:cNvSpPr>
          <p:nvPr>
            <p:ph sz="quarter" idx="16"/>
          </p:nvPr>
        </p:nvSpPr>
        <p:spPr bwMode="auto">
          <a:xfrm>
            <a:off x="841375" y="620713"/>
            <a:ext cx="8302625" cy="439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spcAft>
                <a:spcPct val="0"/>
              </a:spcAft>
              <a:buFont typeface="Arial" panose="020B0604020202020204" pitchFamily="34" charset="0"/>
              <a:buNone/>
            </a:pPr>
            <a:r>
              <a:rPr lang="en-IE" altLang="en-US"/>
              <a:t>Line Segment of a Given Length on a Given Ray</a:t>
            </a:r>
            <a:endParaRPr lang="en-US" altLang="en-US">
              <a:solidFill>
                <a:srgbClr val="FF0000"/>
              </a:solidFill>
            </a:endParaRPr>
          </a:p>
        </p:txBody>
      </p:sp>
      <p:sp>
        <p:nvSpPr>
          <p:cNvPr id="6" name="Rectangle 5">
            <a:extLst>
              <a:ext uri="{FF2B5EF4-FFF2-40B4-BE49-F238E27FC236}">
                <a16:creationId xmlns:a16="http://schemas.microsoft.com/office/drawing/2014/main" id="{3674123A-D727-4F12-83CE-5CFCFEDC8D5E}"/>
              </a:ext>
            </a:extLst>
          </p:cNvPr>
          <p:cNvSpPr>
            <a:spLocks noGrp="1" noChangeArrowheads="1"/>
          </p:cNvSpPr>
          <p:nvPr>
            <p:ph sz="quarter" idx="22"/>
          </p:nvPr>
        </p:nvSpPr>
        <p:spPr bwMode="auto">
          <a:xfrm>
            <a:off x="554038" y="1347788"/>
            <a:ext cx="4017962" cy="4392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GB" altLang="en-US"/>
              <a:t>Draw a ray through the two points </a:t>
            </a:r>
            <a:r>
              <a:rPr lang="en-GB" altLang="en-US" i="1"/>
              <a:t>X</a:t>
            </a:r>
            <a:r>
              <a:rPr lang="en-GB" altLang="en-US"/>
              <a:t> and </a:t>
            </a:r>
            <a:r>
              <a:rPr lang="en-GB" altLang="en-US" i="1"/>
              <a:t>Y</a:t>
            </a:r>
            <a:r>
              <a:rPr lang="en-GB" altLang="en-US"/>
              <a:t>, starting at </a:t>
            </a:r>
            <a:r>
              <a:rPr lang="en-GB" altLang="en-US" i="1"/>
              <a:t>X.</a:t>
            </a:r>
            <a:endParaRPr lang="en-IE" altLang="en-US"/>
          </a:p>
          <a:p>
            <a:pPr marL="285750" indent="-285750">
              <a:buFont typeface="Arial" panose="020B0604020202020204" pitchFamily="34" charset="0"/>
              <a:buChar char="•"/>
            </a:pPr>
            <a:r>
              <a:rPr lang="en-IE" altLang="en-US"/>
              <a:t>Using a ruler, draw [</a:t>
            </a:r>
            <a:r>
              <a:rPr lang="en-IE" altLang="en-US" i="1"/>
              <a:t>EF</a:t>
            </a:r>
            <a:r>
              <a:rPr lang="en-IE" altLang="en-US"/>
              <a:t>] of length 5 cm.</a:t>
            </a:r>
          </a:p>
          <a:p>
            <a:pPr marL="285750" indent="-285750">
              <a:buFont typeface="Arial" panose="020B0604020202020204" pitchFamily="34" charset="0"/>
              <a:buChar char="•"/>
            </a:pPr>
            <a:r>
              <a:rPr lang="en-IE" altLang="en-US"/>
              <a:t>Place the compass needle point on the point </a:t>
            </a:r>
            <a:r>
              <a:rPr lang="en-IE" altLang="en-US" i="1"/>
              <a:t>E</a:t>
            </a:r>
            <a:r>
              <a:rPr lang="en-IE" altLang="en-US"/>
              <a:t>. Adjust the compass width until it is at point </a:t>
            </a:r>
            <a:r>
              <a:rPr lang="en-IE" altLang="en-US" i="1"/>
              <a:t>F</a:t>
            </a:r>
            <a:r>
              <a:rPr lang="en-IE" altLang="en-US"/>
              <a:t>, i.e. the compass width is 5 cm.</a:t>
            </a:r>
            <a:r>
              <a:rPr lang="en-GB" altLang="en-US"/>
              <a:t> </a:t>
            </a:r>
            <a:endParaRPr lang="en-IE" altLang="en-US"/>
          </a:p>
          <a:p>
            <a:pPr marL="285750" indent="-285750">
              <a:buFont typeface="Arial" panose="020B0604020202020204" pitchFamily="34" charset="0"/>
              <a:buChar char="•"/>
            </a:pPr>
            <a:r>
              <a:rPr lang="en-IE" altLang="en-US"/>
              <a:t>Using this compass width, place the compass needle point on the point </a:t>
            </a:r>
            <a:r>
              <a:rPr lang="en-IE" altLang="en-US" i="1"/>
              <a:t>X</a:t>
            </a:r>
            <a:r>
              <a:rPr lang="en-IE" altLang="en-US"/>
              <a:t>.</a:t>
            </a:r>
          </a:p>
          <a:p>
            <a:pPr marL="285750" indent="-285750">
              <a:buFont typeface="Arial" panose="020B0604020202020204" pitchFamily="34" charset="0"/>
              <a:buChar char="•"/>
            </a:pPr>
            <a:r>
              <a:rPr lang="en-IE" altLang="en-US"/>
              <a:t>Without adjusting the compass width, draw an arc that crosses the ray. Label this point of intersection as </a:t>
            </a:r>
            <a:r>
              <a:rPr lang="en-IE" altLang="en-US" i="1"/>
              <a:t>Z</a:t>
            </a:r>
            <a:r>
              <a:rPr lang="en-IE" altLang="en-US"/>
              <a:t>.</a:t>
            </a:r>
          </a:p>
          <a:p>
            <a:pPr marL="285750" indent="-285750">
              <a:buFont typeface="Arial" panose="020B0604020202020204" pitchFamily="34" charset="0"/>
              <a:buChar char="•"/>
            </a:pPr>
            <a:endParaRPr lang="en-IE" altLang="en-US"/>
          </a:p>
        </p:txBody>
      </p:sp>
      <p:sp>
        <p:nvSpPr>
          <p:cNvPr id="2" name="Text Placeholder 1">
            <a:extLst>
              <a:ext uri="{FF2B5EF4-FFF2-40B4-BE49-F238E27FC236}">
                <a16:creationId xmlns:a16="http://schemas.microsoft.com/office/drawing/2014/main" id="{BFF1DAAA-73BD-4D0E-AE95-EAD15DE19F35}"/>
              </a:ext>
            </a:extLst>
          </p:cNvPr>
          <p:cNvSpPr>
            <a:spLocks noGrp="1"/>
          </p:cNvSpPr>
          <p:nvPr>
            <p:ph type="body" sz="quarter" idx="23"/>
          </p:nvPr>
        </p:nvSpPr>
        <p:spPr bwMode="auto">
          <a:xfrm>
            <a:off x="841375" y="1028700"/>
            <a:ext cx="6107113" cy="319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defRPr/>
            </a:pPr>
            <a:r>
              <a:rPr lang="en-IE" altLang="en-US" dirty="0"/>
              <a:t>Construct a line segment 5 cm in length on the given ray.</a:t>
            </a:r>
          </a:p>
        </p:txBody>
      </p:sp>
      <p:pic>
        <p:nvPicPr>
          <p:cNvPr id="30" name="Picture 29">
            <a:extLst>
              <a:ext uri="{FF2B5EF4-FFF2-40B4-BE49-F238E27FC236}">
                <a16:creationId xmlns:a16="http://schemas.microsoft.com/office/drawing/2014/main" id="{53A68C6D-A447-4F3F-9B5C-AB48C7B6439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94250" y="1763713"/>
            <a:ext cx="1196975"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Line 13">
            <a:extLst>
              <a:ext uri="{FF2B5EF4-FFF2-40B4-BE49-F238E27FC236}">
                <a16:creationId xmlns:a16="http://schemas.microsoft.com/office/drawing/2014/main" id="{91832347-FDDA-498C-99F0-C0B6F8E02F03}"/>
              </a:ext>
            </a:extLst>
          </p:cNvPr>
          <p:cNvSpPr>
            <a:spLocks noChangeShapeType="1"/>
          </p:cNvSpPr>
          <p:nvPr/>
        </p:nvSpPr>
        <p:spPr bwMode="auto">
          <a:xfrm>
            <a:off x="4929188" y="3368675"/>
            <a:ext cx="917575" cy="158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IE"/>
          </a:p>
        </p:txBody>
      </p:sp>
      <p:grpSp>
        <p:nvGrpSpPr>
          <p:cNvPr id="33" name="Group 32">
            <a:extLst>
              <a:ext uri="{FF2B5EF4-FFF2-40B4-BE49-F238E27FC236}">
                <a16:creationId xmlns:a16="http://schemas.microsoft.com/office/drawing/2014/main" id="{165ACEF6-3818-468B-8C52-C4E7BADC53CF}"/>
              </a:ext>
            </a:extLst>
          </p:cNvPr>
          <p:cNvGrpSpPr>
            <a:grpSpLocks/>
          </p:cNvGrpSpPr>
          <p:nvPr/>
        </p:nvGrpSpPr>
        <p:grpSpPr bwMode="auto">
          <a:xfrm>
            <a:off x="4768850" y="3214688"/>
            <a:ext cx="168275" cy="214312"/>
            <a:chOff x="1041643" y="2949531"/>
            <a:chExt cx="167081" cy="214057"/>
          </a:xfrm>
        </p:grpSpPr>
        <p:sp>
          <p:nvSpPr>
            <p:cNvPr id="21533" name="Oval 30">
              <a:extLst>
                <a:ext uri="{FF2B5EF4-FFF2-40B4-BE49-F238E27FC236}">
                  <a16:creationId xmlns:a16="http://schemas.microsoft.com/office/drawing/2014/main" id="{40C85331-ADE1-4D95-A1A1-FC58216ADB78}"/>
                </a:ext>
              </a:extLst>
            </p:cNvPr>
            <p:cNvSpPr>
              <a:spLocks noChangeArrowheads="1"/>
            </p:cNvSpPr>
            <p:nvPr/>
          </p:nvSpPr>
          <p:spPr bwMode="auto">
            <a:xfrm>
              <a:off x="1162686" y="3082722"/>
              <a:ext cx="46038" cy="49109"/>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21534" name="Rectangle 23">
              <a:extLst>
                <a:ext uri="{FF2B5EF4-FFF2-40B4-BE49-F238E27FC236}">
                  <a16:creationId xmlns:a16="http://schemas.microsoft.com/office/drawing/2014/main" id="{EC788DEF-2F6E-4512-A279-5852B106709A}"/>
                </a:ext>
              </a:extLst>
            </p:cNvPr>
            <p:cNvSpPr>
              <a:spLocks noChangeArrowheads="1"/>
            </p:cNvSpPr>
            <p:nvPr/>
          </p:nvSpPr>
          <p:spPr bwMode="auto">
            <a:xfrm>
              <a:off x="1041643" y="2949531"/>
              <a:ext cx="96041" cy="21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a:t>E</a:t>
              </a:r>
            </a:p>
          </p:txBody>
        </p:sp>
      </p:grpSp>
      <p:grpSp>
        <p:nvGrpSpPr>
          <p:cNvPr id="36" name="Group 35">
            <a:extLst>
              <a:ext uri="{FF2B5EF4-FFF2-40B4-BE49-F238E27FC236}">
                <a16:creationId xmlns:a16="http://schemas.microsoft.com/office/drawing/2014/main" id="{6711C88C-2A7C-4829-88D3-D0220C80FB1C}"/>
              </a:ext>
            </a:extLst>
          </p:cNvPr>
          <p:cNvGrpSpPr>
            <a:grpSpLocks/>
          </p:cNvGrpSpPr>
          <p:nvPr/>
        </p:nvGrpSpPr>
        <p:grpSpPr bwMode="auto">
          <a:xfrm>
            <a:off x="5848350" y="3205163"/>
            <a:ext cx="168275" cy="214312"/>
            <a:chOff x="1162686" y="2938431"/>
            <a:chExt cx="167080" cy="214057"/>
          </a:xfrm>
        </p:grpSpPr>
        <p:sp>
          <p:nvSpPr>
            <p:cNvPr id="21531" name="Oval 30">
              <a:extLst>
                <a:ext uri="{FF2B5EF4-FFF2-40B4-BE49-F238E27FC236}">
                  <a16:creationId xmlns:a16="http://schemas.microsoft.com/office/drawing/2014/main" id="{83E67516-95B1-49E0-BC1C-F30DBD9F8916}"/>
                </a:ext>
              </a:extLst>
            </p:cNvPr>
            <p:cNvSpPr>
              <a:spLocks noChangeArrowheads="1"/>
            </p:cNvSpPr>
            <p:nvPr/>
          </p:nvSpPr>
          <p:spPr bwMode="auto">
            <a:xfrm>
              <a:off x="1162686" y="3082722"/>
              <a:ext cx="46038" cy="49109"/>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21532" name="Rectangle 23">
              <a:extLst>
                <a:ext uri="{FF2B5EF4-FFF2-40B4-BE49-F238E27FC236}">
                  <a16:creationId xmlns:a16="http://schemas.microsoft.com/office/drawing/2014/main" id="{255D9B3F-DD1A-4BC1-B366-A29D22820DE7}"/>
                </a:ext>
              </a:extLst>
            </p:cNvPr>
            <p:cNvSpPr>
              <a:spLocks noChangeArrowheads="1"/>
            </p:cNvSpPr>
            <p:nvPr/>
          </p:nvSpPr>
          <p:spPr bwMode="auto">
            <a:xfrm>
              <a:off x="1233725" y="2938431"/>
              <a:ext cx="96041" cy="21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a:t>F</a:t>
              </a:r>
            </a:p>
          </p:txBody>
        </p:sp>
      </p:grpSp>
      <p:sp>
        <p:nvSpPr>
          <p:cNvPr id="41" name="Rectangle 23">
            <a:extLst>
              <a:ext uri="{FF2B5EF4-FFF2-40B4-BE49-F238E27FC236}">
                <a16:creationId xmlns:a16="http://schemas.microsoft.com/office/drawing/2014/main" id="{257CBECD-2BBA-4730-8F59-B86CFDD7D9D5}"/>
              </a:ext>
            </a:extLst>
          </p:cNvPr>
          <p:cNvSpPr>
            <a:spLocks noChangeArrowheads="1"/>
          </p:cNvSpPr>
          <p:nvPr/>
        </p:nvSpPr>
        <p:spPr bwMode="auto">
          <a:xfrm>
            <a:off x="5226050" y="3132138"/>
            <a:ext cx="3651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a:t>5 cm</a:t>
            </a:r>
          </a:p>
        </p:txBody>
      </p:sp>
      <p:grpSp>
        <p:nvGrpSpPr>
          <p:cNvPr id="42" name="Group 41">
            <a:extLst>
              <a:ext uri="{FF2B5EF4-FFF2-40B4-BE49-F238E27FC236}">
                <a16:creationId xmlns:a16="http://schemas.microsoft.com/office/drawing/2014/main" id="{78AD1425-182A-42CB-BD6A-40B54820A0DC}"/>
              </a:ext>
            </a:extLst>
          </p:cNvPr>
          <p:cNvGrpSpPr>
            <a:grpSpLocks/>
          </p:cNvGrpSpPr>
          <p:nvPr/>
        </p:nvGrpSpPr>
        <p:grpSpPr bwMode="auto">
          <a:xfrm>
            <a:off x="5846763" y="4386263"/>
            <a:ext cx="184150" cy="263525"/>
            <a:chOff x="1162686" y="3082722"/>
            <a:chExt cx="180989" cy="263166"/>
          </a:xfrm>
        </p:grpSpPr>
        <p:sp>
          <p:nvSpPr>
            <p:cNvPr id="21529" name="Oval 30">
              <a:extLst>
                <a:ext uri="{FF2B5EF4-FFF2-40B4-BE49-F238E27FC236}">
                  <a16:creationId xmlns:a16="http://schemas.microsoft.com/office/drawing/2014/main" id="{48B9FBD5-9ED0-4159-826C-77B1EB5A7975}"/>
                </a:ext>
              </a:extLst>
            </p:cNvPr>
            <p:cNvSpPr>
              <a:spLocks noChangeArrowheads="1"/>
            </p:cNvSpPr>
            <p:nvPr/>
          </p:nvSpPr>
          <p:spPr bwMode="auto">
            <a:xfrm>
              <a:off x="1162686" y="3082722"/>
              <a:ext cx="46038" cy="49109"/>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21530" name="Rectangle 23">
              <a:extLst>
                <a:ext uri="{FF2B5EF4-FFF2-40B4-BE49-F238E27FC236}">
                  <a16:creationId xmlns:a16="http://schemas.microsoft.com/office/drawing/2014/main" id="{9E45C2A0-C5FD-446C-AB9C-FCAAE57A972B}"/>
                </a:ext>
              </a:extLst>
            </p:cNvPr>
            <p:cNvSpPr>
              <a:spLocks noChangeArrowheads="1"/>
            </p:cNvSpPr>
            <p:nvPr/>
          </p:nvSpPr>
          <p:spPr bwMode="auto">
            <a:xfrm>
              <a:off x="1247634" y="3131831"/>
              <a:ext cx="96041" cy="21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Z</a:t>
              </a:r>
            </a:p>
          </p:txBody>
        </p:sp>
      </p:grpSp>
      <p:sp>
        <p:nvSpPr>
          <p:cNvPr id="45" name="Arc 12">
            <a:extLst>
              <a:ext uri="{FF2B5EF4-FFF2-40B4-BE49-F238E27FC236}">
                <a16:creationId xmlns:a16="http://schemas.microsoft.com/office/drawing/2014/main" id="{F9E06241-C9EE-49C6-97E6-ADA42BAF7234}"/>
              </a:ext>
            </a:extLst>
          </p:cNvPr>
          <p:cNvSpPr>
            <a:spLocks/>
          </p:cNvSpPr>
          <p:nvPr/>
        </p:nvSpPr>
        <p:spPr bwMode="auto">
          <a:xfrm rot="-2526071">
            <a:off x="4398963" y="4024313"/>
            <a:ext cx="1708150" cy="1179512"/>
          </a:xfrm>
          <a:custGeom>
            <a:avLst/>
            <a:gdLst>
              <a:gd name="T0" fmla="*/ 2147483646 w 20667"/>
              <a:gd name="T1" fmla="*/ 2147483646 h 17053"/>
              <a:gd name="T2" fmla="*/ 2147483646 w 20667"/>
              <a:gd name="T3" fmla="*/ 2147483646 h 17053"/>
              <a:gd name="T4" fmla="*/ 0 w 20667"/>
              <a:gd name="T5" fmla="*/ 0 h 17053"/>
              <a:gd name="T6" fmla="*/ 0 60000 65536"/>
              <a:gd name="T7" fmla="*/ 0 60000 65536"/>
              <a:gd name="T8" fmla="*/ 0 60000 65536"/>
            </a:gdLst>
            <a:ahLst/>
            <a:cxnLst>
              <a:cxn ang="T6">
                <a:pos x="T0" y="T1"/>
              </a:cxn>
              <a:cxn ang="T7">
                <a:pos x="T2" y="T3"/>
              </a:cxn>
              <a:cxn ang="T8">
                <a:pos x="T4" y="T5"/>
              </a:cxn>
            </a:cxnLst>
            <a:rect l="0" t="0" r="r" b="b"/>
            <a:pathLst>
              <a:path w="20667" h="17053" fill="none" extrusionOk="0">
                <a:moveTo>
                  <a:pt x="20666" y="6279"/>
                </a:moveTo>
                <a:cubicBezTo>
                  <a:pt x="19369" y="10550"/>
                  <a:pt x="16780" y="14313"/>
                  <a:pt x="13257" y="17053"/>
                </a:cubicBezTo>
              </a:path>
              <a:path w="20667" h="17053" stroke="0" extrusionOk="0">
                <a:moveTo>
                  <a:pt x="20666" y="6279"/>
                </a:moveTo>
                <a:cubicBezTo>
                  <a:pt x="19369" y="10550"/>
                  <a:pt x="16780" y="14313"/>
                  <a:pt x="13257" y="17053"/>
                </a:cubicBezTo>
                <a:lnTo>
                  <a:pt x="0" y="0"/>
                </a:lnTo>
                <a:lnTo>
                  <a:pt x="20666" y="6279"/>
                </a:lnTo>
                <a:close/>
              </a:path>
            </a:pathLst>
          </a:custGeom>
          <a:noFill/>
          <a:ln w="11113">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46" name="Rectangle 23">
            <a:extLst>
              <a:ext uri="{FF2B5EF4-FFF2-40B4-BE49-F238E27FC236}">
                <a16:creationId xmlns:a16="http://schemas.microsoft.com/office/drawing/2014/main" id="{388461E0-AF20-465A-9DF8-0F88AC793256}"/>
              </a:ext>
            </a:extLst>
          </p:cNvPr>
          <p:cNvSpPr>
            <a:spLocks noChangeArrowheads="1"/>
          </p:cNvSpPr>
          <p:nvPr/>
        </p:nvSpPr>
        <p:spPr bwMode="auto">
          <a:xfrm>
            <a:off x="5257800" y="4408488"/>
            <a:ext cx="3651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a:t>5 cm</a:t>
            </a:r>
          </a:p>
        </p:txBody>
      </p:sp>
      <p:grpSp>
        <p:nvGrpSpPr>
          <p:cNvPr id="8" name="Group 7">
            <a:extLst>
              <a:ext uri="{FF2B5EF4-FFF2-40B4-BE49-F238E27FC236}">
                <a16:creationId xmlns:a16="http://schemas.microsoft.com/office/drawing/2014/main" id="{F59496F9-4677-4C3B-9A69-520E1AC2E1AA}"/>
              </a:ext>
            </a:extLst>
          </p:cNvPr>
          <p:cNvGrpSpPr>
            <a:grpSpLocks/>
          </p:cNvGrpSpPr>
          <p:nvPr/>
        </p:nvGrpSpPr>
        <p:grpSpPr bwMode="auto">
          <a:xfrm>
            <a:off x="4857750" y="4176713"/>
            <a:ext cx="4151313" cy="512762"/>
            <a:chOff x="2399990" y="5064461"/>
            <a:chExt cx="4151011" cy="511925"/>
          </a:xfrm>
        </p:grpSpPr>
        <p:grpSp>
          <p:nvGrpSpPr>
            <p:cNvPr id="21520" name="Group 21">
              <a:extLst>
                <a:ext uri="{FF2B5EF4-FFF2-40B4-BE49-F238E27FC236}">
                  <a16:creationId xmlns:a16="http://schemas.microsoft.com/office/drawing/2014/main" id="{2A145036-E4E3-49BE-B3F5-D21B28D4F4C3}"/>
                </a:ext>
              </a:extLst>
            </p:cNvPr>
            <p:cNvGrpSpPr>
              <a:grpSpLocks/>
            </p:cNvGrpSpPr>
            <p:nvPr/>
          </p:nvGrpSpPr>
          <p:grpSpPr bwMode="auto">
            <a:xfrm>
              <a:off x="5130843" y="5273180"/>
              <a:ext cx="97094" cy="303206"/>
              <a:chOff x="1137684" y="3082722"/>
              <a:chExt cx="96041" cy="302845"/>
            </a:xfrm>
          </p:grpSpPr>
          <p:sp>
            <p:nvSpPr>
              <p:cNvPr id="21527" name="Oval 30">
                <a:extLst>
                  <a:ext uri="{FF2B5EF4-FFF2-40B4-BE49-F238E27FC236}">
                    <a16:creationId xmlns:a16="http://schemas.microsoft.com/office/drawing/2014/main" id="{771263CA-004D-4189-AB40-B0AE6060C7E8}"/>
                  </a:ext>
                </a:extLst>
              </p:cNvPr>
              <p:cNvSpPr>
                <a:spLocks noChangeArrowheads="1"/>
              </p:cNvSpPr>
              <p:nvPr/>
            </p:nvSpPr>
            <p:spPr bwMode="auto">
              <a:xfrm>
                <a:off x="1162686" y="3082722"/>
                <a:ext cx="46038" cy="49109"/>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21528" name="Rectangle 23">
                <a:extLst>
                  <a:ext uri="{FF2B5EF4-FFF2-40B4-BE49-F238E27FC236}">
                    <a16:creationId xmlns:a16="http://schemas.microsoft.com/office/drawing/2014/main" id="{83359E63-CA95-49B3-8709-AFF4180ED892}"/>
                  </a:ext>
                </a:extLst>
              </p:cNvPr>
              <p:cNvSpPr>
                <a:spLocks noChangeArrowheads="1"/>
              </p:cNvSpPr>
              <p:nvPr/>
            </p:nvSpPr>
            <p:spPr bwMode="auto">
              <a:xfrm>
                <a:off x="1137684" y="3171510"/>
                <a:ext cx="96041" cy="21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Y</a:t>
                </a:r>
              </a:p>
            </p:txBody>
          </p:sp>
        </p:grpSp>
        <p:grpSp>
          <p:nvGrpSpPr>
            <p:cNvPr id="21521" name="Group 25">
              <a:extLst>
                <a:ext uri="{FF2B5EF4-FFF2-40B4-BE49-F238E27FC236}">
                  <a16:creationId xmlns:a16="http://schemas.microsoft.com/office/drawing/2014/main" id="{848CF1EE-E58B-4DCE-9443-1ADD7FC0C4BB}"/>
                </a:ext>
              </a:extLst>
            </p:cNvPr>
            <p:cNvGrpSpPr>
              <a:grpSpLocks/>
            </p:cNvGrpSpPr>
            <p:nvPr/>
          </p:nvGrpSpPr>
          <p:grpSpPr bwMode="auto">
            <a:xfrm>
              <a:off x="2399990" y="5273181"/>
              <a:ext cx="97094" cy="303205"/>
              <a:chOff x="1137684" y="3082722"/>
              <a:chExt cx="96041" cy="302844"/>
            </a:xfrm>
          </p:grpSpPr>
          <p:sp>
            <p:nvSpPr>
              <p:cNvPr id="21525" name="Oval 30">
                <a:extLst>
                  <a:ext uri="{FF2B5EF4-FFF2-40B4-BE49-F238E27FC236}">
                    <a16:creationId xmlns:a16="http://schemas.microsoft.com/office/drawing/2014/main" id="{1A6F33E1-1A60-4B1B-B53D-AC96A85D4C58}"/>
                  </a:ext>
                </a:extLst>
              </p:cNvPr>
              <p:cNvSpPr>
                <a:spLocks noChangeArrowheads="1"/>
              </p:cNvSpPr>
              <p:nvPr/>
            </p:nvSpPr>
            <p:spPr bwMode="auto">
              <a:xfrm>
                <a:off x="1162686" y="3082722"/>
                <a:ext cx="46038" cy="49109"/>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21526" name="Rectangle 23">
                <a:extLst>
                  <a:ext uri="{FF2B5EF4-FFF2-40B4-BE49-F238E27FC236}">
                    <a16:creationId xmlns:a16="http://schemas.microsoft.com/office/drawing/2014/main" id="{603F46B7-F982-4A88-A9E4-37859D40D834}"/>
                  </a:ext>
                </a:extLst>
              </p:cNvPr>
              <p:cNvSpPr>
                <a:spLocks noChangeArrowheads="1"/>
              </p:cNvSpPr>
              <p:nvPr/>
            </p:nvSpPr>
            <p:spPr bwMode="auto">
              <a:xfrm>
                <a:off x="1137684" y="3171509"/>
                <a:ext cx="96041" cy="21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X</a:t>
                </a:r>
              </a:p>
            </p:txBody>
          </p:sp>
        </p:grpSp>
        <p:grpSp>
          <p:nvGrpSpPr>
            <p:cNvPr id="21522" name="Group 6">
              <a:extLst>
                <a:ext uri="{FF2B5EF4-FFF2-40B4-BE49-F238E27FC236}">
                  <a16:creationId xmlns:a16="http://schemas.microsoft.com/office/drawing/2014/main" id="{97E79DF3-9C87-4F98-A161-9E8AC0F0EE91}"/>
                </a:ext>
              </a:extLst>
            </p:cNvPr>
            <p:cNvGrpSpPr>
              <a:grpSpLocks/>
            </p:cNvGrpSpPr>
            <p:nvPr/>
          </p:nvGrpSpPr>
          <p:grpSpPr bwMode="auto">
            <a:xfrm>
              <a:off x="2424272" y="5064461"/>
              <a:ext cx="4126729" cy="338554"/>
              <a:chOff x="2424272" y="5064461"/>
              <a:chExt cx="4126729" cy="338554"/>
            </a:xfrm>
          </p:grpSpPr>
          <p:sp>
            <p:nvSpPr>
              <p:cNvPr id="21523" name="Line 13">
                <a:extLst>
                  <a:ext uri="{FF2B5EF4-FFF2-40B4-BE49-F238E27FC236}">
                    <a16:creationId xmlns:a16="http://schemas.microsoft.com/office/drawing/2014/main" id="{BB37C1BB-2F3D-42C1-AD62-C0FD95559B74}"/>
                  </a:ext>
                </a:extLst>
              </p:cNvPr>
              <p:cNvSpPr>
                <a:spLocks noChangeShapeType="1"/>
              </p:cNvSpPr>
              <p:nvPr/>
            </p:nvSpPr>
            <p:spPr bwMode="auto">
              <a:xfrm>
                <a:off x="2424272" y="5294543"/>
                <a:ext cx="3686175" cy="317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21524" name="TextBox 4">
                <a:extLst>
                  <a:ext uri="{FF2B5EF4-FFF2-40B4-BE49-F238E27FC236}">
                    <a16:creationId xmlns:a16="http://schemas.microsoft.com/office/drawing/2014/main" id="{1BED0FC7-6858-452A-977E-F01F991CD330}"/>
                  </a:ext>
                </a:extLst>
              </p:cNvPr>
              <p:cNvSpPr txBox="1">
                <a:spLocks noChangeArrowheads="1"/>
              </p:cNvSpPr>
              <p:nvPr/>
            </p:nvSpPr>
            <p:spPr bwMode="auto">
              <a:xfrm>
                <a:off x="6067151" y="5064461"/>
                <a:ext cx="4838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600"/>
                  <a:t>Ray</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10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left)">
                                      <p:cBhvr>
                                        <p:cTn id="17" dur="500"/>
                                        <p:tgtEl>
                                          <p:spTgt spid="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32"/>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wipe(left)">
                                      <p:cBhvr>
                                        <p:cTn id="26" dur="2000"/>
                                        <p:tgtEl>
                                          <p:spTgt spid="3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32"/>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wipe(left)">
                                      <p:cBhvr>
                                        <p:cTn id="35" dur="1000"/>
                                        <p:tgtEl>
                                          <p:spTgt spid="4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33"/>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36"/>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6">
                                            <p:txEl>
                                              <p:pRg st="2" end="2"/>
                                            </p:txEl>
                                          </p:spTgt>
                                        </p:tgtEl>
                                        <p:attrNameLst>
                                          <p:attrName>style.visibility</p:attrName>
                                        </p:attrNameLst>
                                      </p:cBhvr>
                                      <p:to>
                                        <p:strVal val="visible"/>
                                      </p:to>
                                    </p:set>
                                    <p:animEffect transition="in" filter="wipe(left)">
                                      <p:cBhvr>
                                        <p:cTn id="48" dur="500"/>
                                        <p:tgtEl>
                                          <p:spTgt spid="6">
                                            <p:txEl>
                                              <p:pRg st="2" end="2"/>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wipe(left)">
                                      <p:cBhvr>
                                        <p:cTn id="57" dur="1000"/>
                                        <p:tgtEl>
                                          <p:spTgt spid="6">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2" presetClass="path" presetSubtype="0" accel="50000" decel="50000" fill="hold" nodeType="clickEffect">
                                  <p:stCondLst>
                                    <p:cond delay="0"/>
                                  </p:stCondLst>
                                  <p:childTnLst>
                                    <p:animMotion origin="layout" path="M 3.05556E-6 -7.40741E-7 L 0.00017 0.1544 " pathEditMode="relative" rAng="0" ptsTypes="AA">
                                      <p:cBhvr>
                                        <p:cTn id="61" dur="2000" fill="hold"/>
                                        <p:tgtEl>
                                          <p:spTgt spid="30"/>
                                        </p:tgtEl>
                                        <p:attrNameLst>
                                          <p:attrName>ppt_x</p:attrName>
                                          <p:attrName>ppt_y</p:attrName>
                                        </p:attrNameLst>
                                      </p:cBhvr>
                                      <p:rCtr x="0" y="7708"/>
                                    </p:animMotion>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6">
                                            <p:txEl>
                                              <p:pRg st="4" end="4"/>
                                            </p:txEl>
                                          </p:spTgt>
                                        </p:tgtEl>
                                        <p:attrNameLst>
                                          <p:attrName>style.visibility</p:attrName>
                                        </p:attrNameLst>
                                      </p:cBhvr>
                                      <p:to>
                                        <p:strVal val="visible"/>
                                      </p:to>
                                    </p:set>
                                    <p:animEffect transition="in" filter="wipe(left)">
                                      <p:cBhvr>
                                        <p:cTn id="66" dur="1000"/>
                                        <p:tgtEl>
                                          <p:spTgt spid="6">
                                            <p:txEl>
                                              <p:pRg st="4" end="4"/>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4" fill="hold" nodeType="click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wipe(down)">
                                      <p:cBhvr>
                                        <p:cTn id="71" dur="500"/>
                                        <p:tgtEl>
                                          <p:spTgt spid="4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xit" presetSubtype="0" fill="hold" nodeType="clickEffect">
                                  <p:stCondLst>
                                    <p:cond delay="0"/>
                                  </p:stCondLst>
                                  <p:childTnLst>
                                    <p:set>
                                      <p:cBhvr>
                                        <p:cTn id="75" dur="1" fill="hold">
                                          <p:stCondLst>
                                            <p:cond delay="0"/>
                                          </p:stCondLst>
                                        </p:cTn>
                                        <p:tgtEl>
                                          <p:spTgt spid="30"/>
                                        </p:tgtEl>
                                        <p:attrNameLst>
                                          <p:attrName>style.visibility</p:attrName>
                                        </p:attrNameLst>
                                      </p:cBhvr>
                                      <p:to>
                                        <p:strVal val="hidden"/>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1" presetClass="entr" presetSubtype="0" fill="hold" nodeType="clickEffect">
                                  <p:stCondLst>
                                    <p:cond delay="0"/>
                                  </p:stCondLst>
                                  <p:childTnLst>
                                    <p:set>
                                      <p:cBhvr>
                                        <p:cTn id="79" dur="1" fill="hold">
                                          <p:stCondLst>
                                            <p:cond delay="0"/>
                                          </p:stCondLst>
                                        </p:cTn>
                                        <p:tgtEl>
                                          <p:spTgt spid="42"/>
                                        </p:tgtEl>
                                        <p:attrNameLst>
                                          <p:attrName>style.visibility</p:attrName>
                                        </p:attrNameLst>
                                      </p:cBhvr>
                                      <p:to>
                                        <p:strVal val="visible"/>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46"/>
                                        </p:tgtEl>
                                        <p:attrNameLst>
                                          <p:attrName>style.visibility</p:attrName>
                                        </p:attrNameLst>
                                      </p:cBhvr>
                                      <p:to>
                                        <p:strVal val="visible"/>
                                      </p:to>
                                    </p:set>
                                    <p:anim calcmode="lin" valueType="num">
                                      <p:cBhvr additive="base">
                                        <p:cTn id="84" dur="500" fill="hold"/>
                                        <p:tgtEl>
                                          <p:spTgt spid="46"/>
                                        </p:tgtEl>
                                        <p:attrNameLst>
                                          <p:attrName>ppt_x</p:attrName>
                                        </p:attrNameLst>
                                      </p:cBhvr>
                                      <p:tavLst>
                                        <p:tav tm="0">
                                          <p:val>
                                            <p:strVal val="#ppt_x"/>
                                          </p:val>
                                        </p:tav>
                                        <p:tav tm="100000">
                                          <p:val>
                                            <p:strVal val="#ppt_x"/>
                                          </p:val>
                                        </p:tav>
                                      </p:tavLst>
                                    </p:anim>
                                    <p:anim calcmode="lin" valueType="num">
                                      <p:cBhvr additive="base">
                                        <p:cTn id="85"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ADFABBD-FD26-4499-85F2-5DCF394029B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02400" y="4748213"/>
            <a:ext cx="1852613" cy="148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5">
            <a:extLst>
              <a:ext uri="{FF2B5EF4-FFF2-40B4-BE49-F238E27FC236}">
                <a16:creationId xmlns:a16="http://schemas.microsoft.com/office/drawing/2014/main" id="{DD968AF3-B283-439C-95BA-7DD54A8BD29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8023093">
            <a:off x="2159000" y="4176713"/>
            <a:ext cx="2420937" cy="250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 Placeholder 1">
            <a:extLst>
              <a:ext uri="{FF2B5EF4-FFF2-40B4-BE49-F238E27FC236}">
                <a16:creationId xmlns:a16="http://schemas.microsoft.com/office/drawing/2014/main" id="{C980D75C-945B-46BC-AFC8-3BFC287887E3}"/>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IE" altLang="en-US"/>
              <a:t> Construction Equipment </a:t>
            </a:r>
            <a:endParaRPr lang="en-US" altLang="en-US"/>
          </a:p>
        </p:txBody>
      </p:sp>
      <p:pic>
        <p:nvPicPr>
          <p:cNvPr id="30" name="Picture 13">
            <a:extLst>
              <a:ext uri="{FF2B5EF4-FFF2-40B4-BE49-F238E27FC236}">
                <a16:creationId xmlns:a16="http://schemas.microsoft.com/office/drawing/2014/main" id="{946F01F6-1F6C-4B63-B41F-557B5B31155C}"/>
              </a:ext>
            </a:extLst>
          </p:cNvPr>
          <p:cNvPicPr>
            <a:picLocks noChangeAspect="1" noChangeArrowheads="1"/>
          </p:cNvPicPr>
          <p:nvPr/>
        </p:nvPicPr>
        <p:blipFill rotWithShape="1">
          <a:blip r:embed="rId4"/>
          <a:srcRect/>
          <a:stretch/>
        </p:blipFill>
        <p:spPr bwMode="auto">
          <a:xfrm>
            <a:off x="1503363" y="2665413"/>
            <a:ext cx="2357437" cy="1428750"/>
          </a:xfrm>
          <a:prstGeom prst="rect">
            <a:avLst/>
          </a:prstGeom>
          <a:solidFill>
            <a:schemeClr val="accent2">
              <a:lumMod val="40000"/>
              <a:lumOff val="60000"/>
              <a:alpha val="0"/>
            </a:schemeClr>
          </a:solidFill>
          <a:ln w="9525">
            <a:noFill/>
            <a:miter lim="800000"/>
            <a:headEnd/>
            <a:tailEnd/>
          </a:ln>
          <a:effectLst/>
        </p:spPr>
      </p:pic>
      <p:pic>
        <p:nvPicPr>
          <p:cNvPr id="31" name="Picture 2">
            <a:extLst>
              <a:ext uri="{FF2B5EF4-FFF2-40B4-BE49-F238E27FC236}">
                <a16:creationId xmlns:a16="http://schemas.microsoft.com/office/drawing/2014/main" id="{BEC9E5E3-8CE6-4C8B-A75B-E82BDBCAF2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8638" y="663575"/>
            <a:ext cx="1790700" cy="163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1">
            <a:extLst>
              <a:ext uri="{FF2B5EF4-FFF2-40B4-BE49-F238E27FC236}">
                <a16:creationId xmlns:a16="http://schemas.microsoft.com/office/drawing/2014/main" id="{0A0F35C7-7CDB-452B-9387-B49040DB4573}"/>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052638" y="774700"/>
            <a:ext cx="1055687"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2">
            <a:extLst>
              <a:ext uri="{FF2B5EF4-FFF2-40B4-BE49-F238E27FC236}">
                <a16:creationId xmlns:a16="http://schemas.microsoft.com/office/drawing/2014/main" id="{44B541B9-7741-48E1-9305-1ED66BB7CC7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78638" y="2435225"/>
            <a:ext cx="1733550" cy="231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AF47AA31-87CA-430E-934D-2A653C81C336}"/>
              </a:ext>
            </a:extLst>
          </p:cNvPr>
          <p:cNvSpPr>
            <a:spLocks noChangeArrowheads="1"/>
          </p:cNvSpPr>
          <p:nvPr/>
        </p:nvSpPr>
        <p:spPr bwMode="auto">
          <a:xfrm>
            <a:off x="465138" y="1301750"/>
            <a:ext cx="993775"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700" b="1">
                <a:solidFill>
                  <a:srgbClr val="AF2689"/>
                </a:solidFill>
              </a:rPr>
              <a:t>Compass</a:t>
            </a:r>
          </a:p>
        </p:txBody>
      </p:sp>
      <p:sp>
        <p:nvSpPr>
          <p:cNvPr id="5" name="Rectangle 4">
            <a:extLst>
              <a:ext uri="{FF2B5EF4-FFF2-40B4-BE49-F238E27FC236}">
                <a16:creationId xmlns:a16="http://schemas.microsoft.com/office/drawing/2014/main" id="{C4AF5813-1A50-4BB4-B6BE-05DC9EC5565C}"/>
              </a:ext>
            </a:extLst>
          </p:cNvPr>
          <p:cNvSpPr>
            <a:spLocks noChangeArrowheads="1"/>
          </p:cNvSpPr>
          <p:nvPr/>
        </p:nvSpPr>
        <p:spPr bwMode="auto">
          <a:xfrm>
            <a:off x="465138" y="3146425"/>
            <a:ext cx="11049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700" b="1">
                <a:solidFill>
                  <a:srgbClr val="AF2689"/>
                </a:solidFill>
              </a:rPr>
              <a:t>Protractor</a:t>
            </a:r>
          </a:p>
        </p:txBody>
      </p:sp>
      <p:sp>
        <p:nvSpPr>
          <p:cNvPr id="7" name="Rectangle 6">
            <a:extLst>
              <a:ext uri="{FF2B5EF4-FFF2-40B4-BE49-F238E27FC236}">
                <a16:creationId xmlns:a16="http://schemas.microsoft.com/office/drawing/2014/main" id="{D134DB58-2EC0-4DFC-96D7-C46EDDE73191}"/>
              </a:ext>
            </a:extLst>
          </p:cNvPr>
          <p:cNvSpPr>
            <a:spLocks noChangeArrowheads="1"/>
          </p:cNvSpPr>
          <p:nvPr/>
        </p:nvSpPr>
        <p:spPr bwMode="auto">
          <a:xfrm>
            <a:off x="465138" y="5216525"/>
            <a:ext cx="1366837"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700" b="1">
                <a:solidFill>
                  <a:srgbClr val="AF2689"/>
                </a:solidFill>
              </a:rPr>
              <a:t>Straight Edge</a:t>
            </a:r>
          </a:p>
        </p:txBody>
      </p:sp>
      <p:sp>
        <p:nvSpPr>
          <p:cNvPr id="8" name="Rectangle 7">
            <a:extLst>
              <a:ext uri="{FF2B5EF4-FFF2-40B4-BE49-F238E27FC236}">
                <a16:creationId xmlns:a16="http://schemas.microsoft.com/office/drawing/2014/main" id="{385C671B-6A37-4F17-87B7-7A23BD8B5725}"/>
              </a:ext>
            </a:extLst>
          </p:cNvPr>
          <p:cNvSpPr>
            <a:spLocks noChangeArrowheads="1"/>
          </p:cNvSpPr>
          <p:nvPr/>
        </p:nvSpPr>
        <p:spPr bwMode="auto">
          <a:xfrm>
            <a:off x="4498975" y="1301750"/>
            <a:ext cx="1497013"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700" b="1">
                <a:solidFill>
                  <a:srgbClr val="AF2689"/>
                </a:solidFill>
              </a:rPr>
              <a:t>45</a:t>
            </a:r>
            <a:r>
              <a:rPr lang="en-IE" altLang="en-US" sz="1700" b="1" baseline="40000">
                <a:solidFill>
                  <a:srgbClr val="AF2689"/>
                </a:solidFill>
              </a:rPr>
              <a:t>o</a:t>
            </a:r>
            <a:r>
              <a:rPr lang="en-IE" altLang="en-US" sz="1700" b="1">
                <a:solidFill>
                  <a:srgbClr val="AF2689"/>
                </a:solidFill>
              </a:rPr>
              <a:t> Set Square</a:t>
            </a:r>
          </a:p>
        </p:txBody>
      </p:sp>
      <p:sp>
        <p:nvSpPr>
          <p:cNvPr id="38" name="Rectangle 37">
            <a:extLst>
              <a:ext uri="{FF2B5EF4-FFF2-40B4-BE49-F238E27FC236}">
                <a16:creationId xmlns:a16="http://schemas.microsoft.com/office/drawing/2014/main" id="{4D2873CB-C225-4DCE-A9C4-7A9A4551D6AF}"/>
              </a:ext>
            </a:extLst>
          </p:cNvPr>
          <p:cNvSpPr>
            <a:spLocks noChangeArrowheads="1"/>
          </p:cNvSpPr>
          <p:nvPr/>
        </p:nvSpPr>
        <p:spPr bwMode="auto">
          <a:xfrm>
            <a:off x="4498975" y="3146425"/>
            <a:ext cx="208915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700" b="1">
                <a:solidFill>
                  <a:srgbClr val="AF2689"/>
                </a:solidFill>
              </a:rPr>
              <a:t>30</a:t>
            </a:r>
            <a:r>
              <a:rPr lang="en-IE" altLang="en-US" sz="1700" b="1" baseline="40000">
                <a:solidFill>
                  <a:srgbClr val="AF2689"/>
                </a:solidFill>
              </a:rPr>
              <a:t>o</a:t>
            </a:r>
            <a:r>
              <a:rPr lang="en-IE" altLang="en-US" sz="1700" b="1">
                <a:solidFill>
                  <a:srgbClr val="AF2689"/>
                </a:solidFill>
              </a:rPr>
              <a:t> or 60</a:t>
            </a:r>
            <a:r>
              <a:rPr lang="en-IE" altLang="en-US" sz="1700" b="1" baseline="40000">
                <a:solidFill>
                  <a:srgbClr val="AF2689"/>
                </a:solidFill>
              </a:rPr>
              <a:t>o</a:t>
            </a:r>
            <a:r>
              <a:rPr lang="en-IE" altLang="en-US" sz="1700" b="1">
                <a:solidFill>
                  <a:srgbClr val="AF2689"/>
                </a:solidFill>
              </a:rPr>
              <a:t> Set Square</a:t>
            </a:r>
          </a:p>
        </p:txBody>
      </p:sp>
      <p:sp>
        <p:nvSpPr>
          <p:cNvPr id="40" name="Rectangle 39">
            <a:extLst>
              <a:ext uri="{FF2B5EF4-FFF2-40B4-BE49-F238E27FC236}">
                <a16:creationId xmlns:a16="http://schemas.microsoft.com/office/drawing/2014/main" id="{0E820C12-72CA-4C9A-B46E-0167ED9F02A5}"/>
              </a:ext>
            </a:extLst>
          </p:cNvPr>
          <p:cNvSpPr>
            <a:spLocks noChangeArrowheads="1"/>
          </p:cNvSpPr>
          <p:nvPr/>
        </p:nvSpPr>
        <p:spPr bwMode="auto">
          <a:xfrm>
            <a:off x="6127750" y="5216525"/>
            <a:ext cx="71913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700" b="1">
                <a:solidFill>
                  <a:srgbClr val="AF2689"/>
                </a:solidFill>
              </a:rPr>
              <a:t>Pencil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1000"/>
                                        <p:tgtEl>
                                          <p:spTgt spid="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additive="base">
                                        <p:cTn id="21" dur="1000" fill="hold"/>
                                        <p:tgtEl>
                                          <p:spTgt spid="30"/>
                                        </p:tgtEl>
                                        <p:attrNameLst>
                                          <p:attrName>ppt_x</p:attrName>
                                        </p:attrNameLst>
                                      </p:cBhvr>
                                      <p:tavLst>
                                        <p:tav tm="0">
                                          <p:val>
                                            <p:strVal val="#ppt_x"/>
                                          </p:val>
                                        </p:tav>
                                        <p:tav tm="100000">
                                          <p:val>
                                            <p:strVal val="#ppt_x"/>
                                          </p:val>
                                        </p:tav>
                                      </p:tavLst>
                                    </p:anim>
                                    <p:anim calcmode="lin" valueType="num">
                                      <p:cBhvr additive="base">
                                        <p:cTn id="22" dur="10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10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down)">
                                      <p:cBhvr>
                                        <p:cTn id="32" dur="500"/>
                                        <p:tgtEl>
                                          <p:spTgt spid="3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10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additive="base">
                                        <p:cTn id="42" dur="1000" fill="hold"/>
                                        <p:tgtEl>
                                          <p:spTgt spid="31"/>
                                        </p:tgtEl>
                                        <p:attrNameLst>
                                          <p:attrName>ppt_x</p:attrName>
                                        </p:attrNameLst>
                                      </p:cBhvr>
                                      <p:tavLst>
                                        <p:tav tm="0">
                                          <p:val>
                                            <p:strVal val="#ppt_x"/>
                                          </p:val>
                                        </p:tav>
                                        <p:tav tm="100000">
                                          <p:val>
                                            <p:strVal val="#ppt_x"/>
                                          </p:val>
                                        </p:tav>
                                      </p:tavLst>
                                    </p:anim>
                                    <p:anim calcmode="lin" valueType="num">
                                      <p:cBhvr additive="base">
                                        <p:cTn id="43" dur="10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wipe(left)">
                                      <p:cBhvr>
                                        <p:cTn id="48" dur="1000"/>
                                        <p:tgtEl>
                                          <p:spTgt spid="38"/>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35"/>
                                        </p:tgtEl>
                                        <p:attrNameLst>
                                          <p:attrName>style.visibility</p:attrName>
                                        </p:attrNameLst>
                                      </p:cBhvr>
                                      <p:to>
                                        <p:strVal val="visible"/>
                                      </p:to>
                                    </p:set>
                                    <p:anim calcmode="lin" valueType="num">
                                      <p:cBhvr additive="base">
                                        <p:cTn id="53" dur="1000" fill="hold"/>
                                        <p:tgtEl>
                                          <p:spTgt spid="35"/>
                                        </p:tgtEl>
                                        <p:attrNameLst>
                                          <p:attrName>ppt_x</p:attrName>
                                        </p:attrNameLst>
                                      </p:cBhvr>
                                      <p:tavLst>
                                        <p:tav tm="0">
                                          <p:val>
                                            <p:strVal val="#ppt_x"/>
                                          </p:val>
                                        </p:tav>
                                        <p:tav tm="100000">
                                          <p:val>
                                            <p:strVal val="#ppt_x"/>
                                          </p:val>
                                        </p:tav>
                                      </p:tavLst>
                                    </p:anim>
                                    <p:anim calcmode="lin" valueType="num">
                                      <p:cBhvr additive="base">
                                        <p:cTn id="54" dur="10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40"/>
                                        </p:tgtEl>
                                        <p:attrNameLst>
                                          <p:attrName>style.visibility</p:attrName>
                                        </p:attrNameLst>
                                      </p:cBhvr>
                                      <p:to>
                                        <p:strVal val="visible"/>
                                      </p:to>
                                    </p:set>
                                    <p:animEffect transition="in" filter="wipe(left)">
                                      <p:cBhvr>
                                        <p:cTn id="59" dur="1000"/>
                                        <p:tgtEl>
                                          <p:spTgt spid="40"/>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ntr" presetSubtype="4" fill="hold" nodeType="click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additive="base">
                                        <p:cTn id="64" dur="1000" fill="hold"/>
                                        <p:tgtEl>
                                          <p:spTgt spid="12"/>
                                        </p:tgtEl>
                                        <p:attrNameLst>
                                          <p:attrName>ppt_x</p:attrName>
                                        </p:attrNameLst>
                                      </p:cBhvr>
                                      <p:tavLst>
                                        <p:tav tm="0">
                                          <p:val>
                                            <p:strVal val="#ppt_x"/>
                                          </p:val>
                                        </p:tav>
                                        <p:tav tm="100000">
                                          <p:val>
                                            <p:strVal val="#ppt_x"/>
                                          </p:val>
                                        </p:tav>
                                      </p:tavLst>
                                    </p:anim>
                                    <p:anim calcmode="lin" valueType="num">
                                      <p:cBhvr additive="base">
                                        <p:cTn id="65"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P spid="38" grpId="0"/>
      <p:bldP spid="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7">
            <a:extLst>
              <a:ext uri="{FF2B5EF4-FFF2-40B4-BE49-F238E27FC236}">
                <a16:creationId xmlns:a16="http://schemas.microsoft.com/office/drawing/2014/main" id="{87972FFA-BF3F-4CCC-90EB-913EC006C7F7}"/>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GB" altLang="en-US"/>
              <a:t>Construction List</a:t>
            </a:r>
            <a:endParaRPr lang="en-IE" altLang="en-US"/>
          </a:p>
        </p:txBody>
      </p:sp>
      <p:sp>
        <p:nvSpPr>
          <p:cNvPr id="16" name="Content Placeholder 15">
            <a:extLst>
              <a:ext uri="{FF2B5EF4-FFF2-40B4-BE49-F238E27FC236}">
                <a16:creationId xmlns:a16="http://schemas.microsoft.com/office/drawing/2014/main" id="{D43CEA06-CF59-4309-A5A2-59DEF39D298C}"/>
              </a:ext>
            </a:extLst>
          </p:cNvPr>
          <p:cNvSpPr>
            <a:spLocks noGrp="1"/>
          </p:cNvSpPr>
          <p:nvPr>
            <p:ph sz="quarter" idx="22"/>
          </p:nvPr>
        </p:nvSpPr>
        <p:spPr>
          <a:xfrm>
            <a:off x="554038" y="844550"/>
            <a:ext cx="8589962" cy="5041900"/>
          </a:xfrm>
        </p:spPr>
        <p:txBody>
          <a:bodyPr/>
          <a:lstStyle/>
          <a:p>
            <a:pPr marL="285750" indent="-285750">
              <a:buFont typeface="Arial" panose="020B0604020202020204" pitchFamily="34" charset="0"/>
              <a:buChar char="•"/>
              <a:defRPr/>
            </a:pPr>
            <a:r>
              <a:rPr lang="en-IE" dirty="0"/>
              <a:t>Make sure you understand what equipment can or cannot be used for your construction. </a:t>
            </a:r>
          </a:p>
          <a:p>
            <a:pPr marL="285750" indent="-285750">
              <a:buFont typeface="Arial" panose="020B0604020202020204" pitchFamily="34" charset="0"/>
              <a:buChar char="•"/>
              <a:defRPr/>
            </a:pPr>
            <a:r>
              <a:rPr lang="en-IE" dirty="0"/>
              <a:t>Lines, rays, and line segments must be drawn using a straight-edge or ruler. </a:t>
            </a:r>
          </a:p>
          <a:p>
            <a:pPr marL="285750" indent="-285750">
              <a:buFont typeface="Arial" panose="020B0604020202020204" pitchFamily="34" charset="0"/>
              <a:buChar char="•"/>
              <a:defRPr/>
            </a:pPr>
            <a:r>
              <a:rPr lang="en-IE" dirty="0"/>
              <a:t>Circles and arcs must be drawn using a compass </a:t>
            </a:r>
          </a:p>
          <a:p>
            <a:pPr marL="285750" indent="-285750">
              <a:buFont typeface="Arial" panose="020B0604020202020204" pitchFamily="34" charset="0"/>
              <a:buChar char="•"/>
              <a:defRPr/>
            </a:pPr>
            <a:r>
              <a:rPr lang="en-IE" dirty="0"/>
              <a:t>Remember NEVER to rub out any lines, arcs, etc. that you have used in your constructions. These construction lines are very important, as they show that you have followed the correct method. </a:t>
            </a:r>
          </a:p>
          <a:p>
            <a:pPr marL="285750" indent="-285750">
              <a:buFont typeface="Arial" panose="020B0604020202020204" pitchFamily="34" charset="0"/>
              <a:buChar char="•"/>
              <a:defRPr/>
            </a:pPr>
            <a:r>
              <a:rPr lang="en-IE" dirty="0"/>
              <a:t>Make sure when your construction is finished that: </a:t>
            </a:r>
          </a:p>
          <a:p>
            <a:pPr marL="536575" indent="-265113">
              <a:buFont typeface="Courier New" panose="02070309020205020404" pitchFamily="49" charset="0"/>
              <a:buChar char="o"/>
              <a:defRPr/>
            </a:pPr>
            <a:r>
              <a:rPr lang="en-IE" sz="1600" dirty="0"/>
              <a:t>All points, lines, rays etc. that were used in your construction have been labelled. </a:t>
            </a:r>
          </a:p>
          <a:p>
            <a:pPr marL="536575" indent="-265113">
              <a:buFont typeface="Courier New" panose="02070309020205020404" pitchFamily="49" charset="0"/>
              <a:buChar char="o"/>
              <a:defRPr/>
            </a:pPr>
            <a:r>
              <a:rPr lang="en-IE" sz="1600" dirty="0"/>
              <a:t>You have checked the accuracy of your construction. Depending on the construction, this can be done using a ruler and/or a protractor.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17">
            <a:extLst>
              <a:ext uri="{FF2B5EF4-FFF2-40B4-BE49-F238E27FC236}">
                <a16:creationId xmlns:a16="http://schemas.microsoft.com/office/drawing/2014/main" id="{36398776-BFB7-46CA-AD9D-BF15426C0830}"/>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IE" altLang="en-US"/>
              <a:t>Construction 1</a:t>
            </a:r>
          </a:p>
        </p:txBody>
      </p:sp>
      <p:sp>
        <p:nvSpPr>
          <p:cNvPr id="9219" name="Content Placeholder 3">
            <a:extLst>
              <a:ext uri="{FF2B5EF4-FFF2-40B4-BE49-F238E27FC236}">
                <a16:creationId xmlns:a16="http://schemas.microsoft.com/office/drawing/2014/main" id="{B0BDE190-7B33-4EA4-8108-B8390EE637A8}"/>
              </a:ext>
            </a:extLst>
          </p:cNvPr>
          <p:cNvSpPr>
            <a:spLocks noGrp="1"/>
          </p:cNvSpPr>
          <p:nvPr>
            <p:ph sz="quarter" idx="16"/>
          </p:nvPr>
        </p:nvSpPr>
        <p:spPr bwMode="auto">
          <a:xfrm>
            <a:off x="841375" y="620713"/>
            <a:ext cx="8302625" cy="439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spcAft>
                <a:spcPct val="0"/>
              </a:spcAft>
              <a:buFont typeface="Arial" panose="020B0604020202020204" pitchFamily="34" charset="0"/>
              <a:buNone/>
            </a:pPr>
            <a:r>
              <a:rPr lang="en-IE" altLang="en-US"/>
              <a:t>Bisector of A Given Angle, Using Only Compass and Straight Edge</a:t>
            </a:r>
            <a:endParaRPr lang="en-US" altLang="en-US"/>
          </a:p>
          <a:p>
            <a:pPr>
              <a:lnSpc>
                <a:spcPts val="2463"/>
              </a:lnSpc>
              <a:spcBef>
                <a:spcPct val="0"/>
              </a:spcBef>
              <a:spcAft>
                <a:spcPct val="0"/>
              </a:spcAft>
              <a:buFont typeface="Arial" panose="020B0604020202020204" pitchFamily="34" charset="0"/>
              <a:buNone/>
            </a:pPr>
            <a:endParaRPr lang="en-US" altLang="en-US"/>
          </a:p>
        </p:txBody>
      </p:sp>
      <p:sp>
        <p:nvSpPr>
          <p:cNvPr id="6" name="Rectangle 5">
            <a:extLst>
              <a:ext uri="{FF2B5EF4-FFF2-40B4-BE49-F238E27FC236}">
                <a16:creationId xmlns:a16="http://schemas.microsoft.com/office/drawing/2014/main" id="{38152D20-1878-4378-9A5F-8A43C892194B}"/>
              </a:ext>
            </a:extLst>
          </p:cNvPr>
          <p:cNvSpPr>
            <a:spLocks noGrp="1" noChangeArrowheads="1"/>
          </p:cNvSpPr>
          <p:nvPr>
            <p:ph sz="quarter" idx="22"/>
          </p:nvPr>
        </p:nvSpPr>
        <p:spPr bwMode="auto">
          <a:xfrm>
            <a:off x="554038" y="1060450"/>
            <a:ext cx="4017962" cy="4826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IE" altLang="en-US"/>
              <a:t>Place the compass needle point on the point </a:t>
            </a:r>
            <a:r>
              <a:rPr lang="en-IE" altLang="en-US" i="1"/>
              <a:t>B</a:t>
            </a:r>
            <a:r>
              <a:rPr lang="en-IE" altLang="en-US"/>
              <a:t>. Draw an arc of the same width across each arm of the angle.</a:t>
            </a:r>
          </a:p>
          <a:p>
            <a:pPr marL="285750" indent="-285750">
              <a:buFont typeface="Arial" panose="020B0604020202020204" pitchFamily="34" charset="0"/>
              <a:buChar char="•"/>
            </a:pPr>
            <a:r>
              <a:rPr lang="en-IE" altLang="en-US"/>
              <a:t>Label the points of intersection of the arcs and the arms of the angle as </a:t>
            </a:r>
            <a:r>
              <a:rPr lang="en-IE" altLang="en-US" i="1"/>
              <a:t>X</a:t>
            </a:r>
            <a:r>
              <a:rPr lang="en-IE" altLang="en-US"/>
              <a:t> and </a:t>
            </a:r>
            <a:r>
              <a:rPr lang="en-IE" altLang="en-US" i="1"/>
              <a:t>Y</a:t>
            </a:r>
            <a:r>
              <a:rPr lang="en-IE" altLang="en-US"/>
              <a:t>.</a:t>
            </a:r>
          </a:p>
          <a:p>
            <a:pPr marL="285750" indent="-285750">
              <a:buFont typeface="Arial" panose="020B0604020202020204" pitchFamily="34" charset="0"/>
              <a:buChar char="•"/>
            </a:pPr>
            <a:r>
              <a:rPr lang="en-IE" altLang="en-US"/>
              <a:t>Place the compass needle point on the point </a:t>
            </a:r>
            <a:r>
              <a:rPr lang="en-IE" altLang="en-US" i="1"/>
              <a:t>X</a:t>
            </a:r>
            <a:r>
              <a:rPr lang="en-IE" altLang="en-US"/>
              <a:t> and draw an arc. Make sure the compass width is more than half the length from </a:t>
            </a:r>
            <a:r>
              <a:rPr lang="en-IE" altLang="en-US" i="1"/>
              <a:t>X</a:t>
            </a:r>
            <a:r>
              <a:rPr lang="en-IE" altLang="en-US"/>
              <a:t> to </a:t>
            </a:r>
            <a:r>
              <a:rPr lang="en-IE" altLang="en-US" i="1"/>
              <a:t>Y</a:t>
            </a:r>
            <a:r>
              <a:rPr lang="en-IE" altLang="en-US"/>
              <a:t>.</a:t>
            </a:r>
          </a:p>
          <a:p>
            <a:pPr marL="285750" indent="-285750">
              <a:buFont typeface="Arial" panose="020B0604020202020204" pitchFamily="34" charset="0"/>
              <a:buChar char="•"/>
            </a:pPr>
            <a:r>
              <a:rPr lang="en-IE" altLang="en-US"/>
              <a:t>Without changing the compass width, place the compass needle point on the point </a:t>
            </a:r>
            <a:r>
              <a:rPr lang="en-IE" altLang="en-US" i="1"/>
              <a:t>Y</a:t>
            </a:r>
            <a:r>
              <a:rPr lang="en-IE" altLang="en-US"/>
              <a:t> and draw an overlapping arc. </a:t>
            </a:r>
          </a:p>
          <a:p>
            <a:pPr marL="285750" indent="-285750">
              <a:buFont typeface="Arial" panose="020B0604020202020204" pitchFamily="34" charset="0"/>
              <a:buChar char="•"/>
            </a:pPr>
            <a:r>
              <a:rPr lang="en-IE" altLang="en-US"/>
              <a:t>Mark the point where the arcs meet.</a:t>
            </a:r>
          </a:p>
          <a:p>
            <a:pPr marL="285750" indent="-285750">
              <a:buFont typeface="Arial" panose="020B0604020202020204" pitchFamily="34" charset="0"/>
              <a:buChar char="•"/>
            </a:pPr>
            <a:r>
              <a:rPr lang="en-IE" altLang="en-US"/>
              <a:t>Using a straight edge, draw a ray from the vertex B through this point. This ray is the bisector of the ∠</a:t>
            </a:r>
            <a:r>
              <a:rPr lang="en-IE" altLang="en-US" i="1"/>
              <a:t>ABC</a:t>
            </a:r>
            <a:r>
              <a:rPr lang="en-IE" altLang="en-US"/>
              <a:t>.</a:t>
            </a:r>
          </a:p>
        </p:txBody>
      </p:sp>
      <p:sp>
        <p:nvSpPr>
          <p:cNvPr id="9" name="Arc 10">
            <a:extLst>
              <a:ext uri="{FF2B5EF4-FFF2-40B4-BE49-F238E27FC236}">
                <a16:creationId xmlns:a16="http://schemas.microsoft.com/office/drawing/2014/main" id="{28662EA8-6156-4EE9-BF29-C2CEA979C548}"/>
              </a:ext>
            </a:extLst>
          </p:cNvPr>
          <p:cNvSpPr>
            <a:spLocks/>
          </p:cNvSpPr>
          <p:nvPr/>
        </p:nvSpPr>
        <p:spPr bwMode="auto">
          <a:xfrm>
            <a:off x="5795963" y="3438525"/>
            <a:ext cx="865187" cy="849313"/>
          </a:xfrm>
          <a:custGeom>
            <a:avLst/>
            <a:gdLst>
              <a:gd name="T0" fmla="*/ 2147483646 w 21600"/>
              <a:gd name="T1" fmla="*/ 0 h 25880"/>
              <a:gd name="T2" fmla="*/ 2147483646 w 21600"/>
              <a:gd name="T3" fmla="*/ 2147483646 h 25880"/>
              <a:gd name="T4" fmla="*/ 0 w 21600"/>
              <a:gd name="T5" fmla="*/ 2147483646 h 25880"/>
              <a:gd name="T6" fmla="*/ 0 60000 65536"/>
              <a:gd name="T7" fmla="*/ 0 60000 65536"/>
              <a:gd name="T8" fmla="*/ 0 60000 65536"/>
            </a:gdLst>
            <a:ahLst/>
            <a:cxnLst>
              <a:cxn ang="T6">
                <a:pos x="T0" y="T1"/>
              </a:cxn>
              <a:cxn ang="T7">
                <a:pos x="T2" y="T3"/>
              </a:cxn>
              <a:cxn ang="T8">
                <a:pos x="T4" y="T5"/>
              </a:cxn>
            </a:cxnLst>
            <a:rect l="0" t="0" r="r" b="b"/>
            <a:pathLst>
              <a:path w="21600" h="25880" fill="none" extrusionOk="0">
                <a:moveTo>
                  <a:pt x="6962" y="0"/>
                </a:moveTo>
                <a:cubicBezTo>
                  <a:pt x="15715" y="2980"/>
                  <a:pt x="21600" y="11201"/>
                  <a:pt x="21600" y="20447"/>
                </a:cubicBezTo>
                <a:cubicBezTo>
                  <a:pt x="21600" y="22280"/>
                  <a:pt x="21366" y="24105"/>
                  <a:pt x="20905" y="25880"/>
                </a:cubicBezTo>
              </a:path>
              <a:path w="21600" h="25880" stroke="0" extrusionOk="0">
                <a:moveTo>
                  <a:pt x="6962" y="0"/>
                </a:moveTo>
                <a:cubicBezTo>
                  <a:pt x="15715" y="2980"/>
                  <a:pt x="21600" y="11201"/>
                  <a:pt x="21600" y="20447"/>
                </a:cubicBezTo>
                <a:cubicBezTo>
                  <a:pt x="21600" y="22280"/>
                  <a:pt x="21366" y="24105"/>
                  <a:pt x="20905" y="25880"/>
                </a:cubicBezTo>
                <a:lnTo>
                  <a:pt x="0" y="20447"/>
                </a:lnTo>
                <a:lnTo>
                  <a:pt x="6962" y="0"/>
                </a:lnTo>
                <a:close/>
              </a:path>
            </a:pathLst>
          </a:custGeom>
          <a:noFill/>
          <a:ln w="9525">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0" name="Arc 11">
            <a:extLst>
              <a:ext uri="{FF2B5EF4-FFF2-40B4-BE49-F238E27FC236}">
                <a16:creationId xmlns:a16="http://schemas.microsoft.com/office/drawing/2014/main" id="{2BEE1700-1BC9-43B0-9F67-E87F7FDA5642}"/>
              </a:ext>
            </a:extLst>
          </p:cNvPr>
          <p:cNvSpPr>
            <a:spLocks/>
          </p:cNvSpPr>
          <p:nvPr/>
        </p:nvSpPr>
        <p:spPr bwMode="auto">
          <a:xfrm>
            <a:off x="5724525" y="3178175"/>
            <a:ext cx="865188" cy="744538"/>
          </a:xfrm>
          <a:custGeom>
            <a:avLst/>
            <a:gdLst>
              <a:gd name="T0" fmla="*/ 2147483646 w 21600"/>
              <a:gd name="T1" fmla="*/ 0 h 22679"/>
              <a:gd name="T2" fmla="*/ 2147483646 w 21600"/>
              <a:gd name="T3" fmla="*/ 2147483646 h 22679"/>
              <a:gd name="T4" fmla="*/ 0 w 21600"/>
              <a:gd name="T5" fmla="*/ 2147483646 h 22679"/>
              <a:gd name="T6" fmla="*/ 0 60000 65536"/>
              <a:gd name="T7" fmla="*/ 0 60000 65536"/>
              <a:gd name="T8" fmla="*/ 0 60000 65536"/>
            </a:gdLst>
            <a:ahLst/>
            <a:cxnLst>
              <a:cxn ang="T6">
                <a:pos x="T0" y="T1"/>
              </a:cxn>
              <a:cxn ang="T7">
                <a:pos x="T2" y="T3"/>
              </a:cxn>
              <a:cxn ang="T8">
                <a:pos x="T4" y="T5"/>
              </a:cxn>
            </a:cxnLst>
            <a:rect l="0" t="0" r="r" b="b"/>
            <a:pathLst>
              <a:path w="21600" h="22679" fill="none" extrusionOk="0">
                <a:moveTo>
                  <a:pt x="20849" y="-1"/>
                </a:moveTo>
                <a:cubicBezTo>
                  <a:pt x="21347" y="1840"/>
                  <a:pt x="21600" y="3738"/>
                  <a:pt x="21600" y="5645"/>
                </a:cubicBezTo>
                <a:cubicBezTo>
                  <a:pt x="21600" y="12301"/>
                  <a:pt x="18531" y="18585"/>
                  <a:pt x="13281" y="22678"/>
                </a:cubicBezTo>
              </a:path>
              <a:path w="21600" h="22679" stroke="0" extrusionOk="0">
                <a:moveTo>
                  <a:pt x="20849" y="-1"/>
                </a:moveTo>
                <a:cubicBezTo>
                  <a:pt x="21347" y="1840"/>
                  <a:pt x="21600" y="3738"/>
                  <a:pt x="21600" y="5645"/>
                </a:cubicBezTo>
                <a:cubicBezTo>
                  <a:pt x="21600" y="12301"/>
                  <a:pt x="18531" y="18585"/>
                  <a:pt x="13281" y="22678"/>
                </a:cubicBezTo>
                <a:lnTo>
                  <a:pt x="0" y="5645"/>
                </a:lnTo>
                <a:lnTo>
                  <a:pt x="20849" y="-1"/>
                </a:lnTo>
                <a:close/>
              </a:path>
            </a:pathLst>
          </a:custGeom>
          <a:noFill/>
          <a:ln w="9525">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3" name="Line 14">
            <a:extLst>
              <a:ext uri="{FF2B5EF4-FFF2-40B4-BE49-F238E27FC236}">
                <a16:creationId xmlns:a16="http://schemas.microsoft.com/office/drawing/2014/main" id="{2E298ADF-E1FC-49A0-84D1-2796EE4B9091}"/>
              </a:ext>
            </a:extLst>
          </p:cNvPr>
          <p:cNvSpPr>
            <a:spLocks noChangeShapeType="1"/>
          </p:cNvSpPr>
          <p:nvPr/>
        </p:nvSpPr>
        <p:spPr bwMode="auto">
          <a:xfrm flipH="1">
            <a:off x="5032375" y="3549650"/>
            <a:ext cx="3833813" cy="233363"/>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15" name="Oval 16">
            <a:extLst>
              <a:ext uri="{FF2B5EF4-FFF2-40B4-BE49-F238E27FC236}">
                <a16:creationId xmlns:a16="http://schemas.microsoft.com/office/drawing/2014/main" id="{53D79662-4348-433A-82E8-C14EE3C3D296}"/>
              </a:ext>
            </a:extLst>
          </p:cNvPr>
          <p:cNvSpPr>
            <a:spLocks noChangeArrowheads="1"/>
          </p:cNvSpPr>
          <p:nvPr/>
        </p:nvSpPr>
        <p:spPr bwMode="auto">
          <a:xfrm>
            <a:off x="6469063" y="3675063"/>
            <a:ext cx="50800" cy="41275"/>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IE" altLang="en-US"/>
          </a:p>
        </p:txBody>
      </p:sp>
      <p:sp>
        <p:nvSpPr>
          <p:cNvPr id="11" name="Arc 12">
            <a:extLst>
              <a:ext uri="{FF2B5EF4-FFF2-40B4-BE49-F238E27FC236}">
                <a16:creationId xmlns:a16="http://schemas.microsoft.com/office/drawing/2014/main" id="{3D8969BC-A47C-486A-B9F2-4EA503154E3D}"/>
              </a:ext>
            </a:extLst>
          </p:cNvPr>
          <p:cNvSpPr>
            <a:spLocks/>
          </p:cNvSpPr>
          <p:nvPr/>
        </p:nvSpPr>
        <p:spPr bwMode="auto">
          <a:xfrm>
            <a:off x="5026025" y="3357563"/>
            <a:ext cx="865188" cy="754062"/>
          </a:xfrm>
          <a:custGeom>
            <a:avLst/>
            <a:gdLst>
              <a:gd name="T0" fmla="*/ 2147483646 w 21600"/>
              <a:gd name="T1" fmla="*/ 0 h 22999"/>
              <a:gd name="T2" fmla="*/ 2147483646 w 21600"/>
              <a:gd name="T3" fmla="*/ 2147483646 h 22999"/>
              <a:gd name="T4" fmla="*/ 0 w 21600"/>
              <a:gd name="T5" fmla="*/ 2147483646 h 22999"/>
              <a:gd name="T6" fmla="*/ 0 60000 65536"/>
              <a:gd name="T7" fmla="*/ 0 60000 65536"/>
              <a:gd name="T8" fmla="*/ 0 60000 65536"/>
            </a:gdLst>
            <a:ahLst/>
            <a:cxnLst>
              <a:cxn ang="T6">
                <a:pos x="T0" y="T1"/>
              </a:cxn>
              <a:cxn ang="T7">
                <a:pos x="T2" y="T3"/>
              </a:cxn>
              <a:cxn ang="T8">
                <a:pos x="T4" y="T5"/>
              </a:cxn>
            </a:cxnLst>
            <a:rect l="0" t="0" r="r" b="b"/>
            <a:pathLst>
              <a:path w="21600" h="22999" fill="none" extrusionOk="0">
                <a:moveTo>
                  <a:pt x="17384" y="0"/>
                </a:moveTo>
                <a:cubicBezTo>
                  <a:pt x="20122" y="3713"/>
                  <a:pt x="21600" y="8205"/>
                  <a:pt x="21600" y="12819"/>
                </a:cubicBezTo>
                <a:cubicBezTo>
                  <a:pt x="21600" y="16370"/>
                  <a:pt x="20724" y="19866"/>
                  <a:pt x="19050" y="22998"/>
                </a:cubicBezTo>
              </a:path>
              <a:path w="21600" h="22999" stroke="0" extrusionOk="0">
                <a:moveTo>
                  <a:pt x="17384" y="0"/>
                </a:moveTo>
                <a:cubicBezTo>
                  <a:pt x="20122" y="3713"/>
                  <a:pt x="21600" y="8205"/>
                  <a:pt x="21600" y="12819"/>
                </a:cubicBezTo>
                <a:cubicBezTo>
                  <a:pt x="21600" y="16370"/>
                  <a:pt x="20724" y="19866"/>
                  <a:pt x="19050" y="22998"/>
                </a:cubicBezTo>
                <a:lnTo>
                  <a:pt x="0" y="12819"/>
                </a:lnTo>
                <a:lnTo>
                  <a:pt x="17384" y="0"/>
                </a:lnTo>
                <a:close/>
              </a:path>
            </a:pathLst>
          </a:custGeom>
          <a:noFill/>
          <a:ln w="9525">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nvGrpSpPr>
          <p:cNvPr id="4" name="Group 3">
            <a:extLst>
              <a:ext uri="{FF2B5EF4-FFF2-40B4-BE49-F238E27FC236}">
                <a16:creationId xmlns:a16="http://schemas.microsoft.com/office/drawing/2014/main" id="{83A044E7-D933-4B08-8801-113098EC943E}"/>
              </a:ext>
            </a:extLst>
          </p:cNvPr>
          <p:cNvGrpSpPr>
            <a:grpSpLocks/>
          </p:cNvGrpSpPr>
          <p:nvPr/>
        </p:nvGrpSpPr>
        <p:grpSpPr bwMode="auto">
          <a:xfrm>
            <a:off x="5588000" y="3194050"/>
            <a:ext cx="233363" cy="1136650"/>
            <a:chOff x="2047875" y="4394200"/>
            <a:chExt cx="233363" cy="1137166"/>
          </a:xfrm>
        </p:grpSpPr>
        <p:sp>
          <p:nvSpPr>
            <p:cNvPr id="9241" name="Oval 17">
              <a:extLst>
                <a:ext uri="{FF2B5EF4-FFF2-40B4-BE49-F238E27FC236}">
                  <a16:creationId xmlns:a16="http://schemas.microsoft.com/office/drawing/2014/main" id="{27D06445-75FB-4D73-AD5B-4F654D515CF9}"/>
                </a:ext>
              </a:extLst>
            </p:cNvPr>
            <p:cNvSpPr>
              <a:spLocks noChangeArrowheads="1"/>
            </p:cNvSpPr>
            <p:nvPr/>
          </p:nvSpPr>
          <p:spPr bwMode="auto">
            <a:xfrm>
              <a:off x="2230438" y="5297488"/>
              <a:ext cx="50800" cy="41275"/>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IE" altLang="en-US"/>
            </a:p>
          </p:txBody>
        </p:sp>
        <p:sp>
          <p:nvSpPr>
            <p:cNvPr id="9242" name="Rectangle 18">
              <a:extLst>
                <a:ext uri="{FF2B5EF4-FFF2-40B4-BE49-F238E27FC236}">
                  <a16:creationId xmlns:a16="http://schemas.microsoft.com/office/drawing/2014/main" id="{AADEA60A-5F8E-47A4-95A5-E9A42FBFFB43}"/>
                </a:ext>
              </a:extLst>
            </p:cNvPr>
            <p:cNvSpPr>
              <a:spLocks noChangeArrowheads="1"/>
            </p:cNvSpPr>
            <p:nvPr/>
          </p:nvSpPr>
          <p:spPr bwMode="auto">
            <a:xfrm>
              <a:off x="2149475" y="5346700"/>
              <a:ext cx="8015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r>
                <a:rPr lang="en-IE" altLang="en-US" sz="1200" i="1">
                  <a:solidFill>
                    <a:srgbClr val="000000"/>
                  </a:solidFill>
                </a:rPr>
                <a:t>X</a:t>
              </a:r>
              <a:endParaRPr lang="en-IE" altLang="en-US" i="1"/>
            </a:p>
          </p:txBody>
        </p:sp>
        <p:sp>
          <p:nvSpPr>
            <p:cNvPr id="9243" name="Oval 19">
              <a:extLst>
                <a:ext uri="{FF2B5EF4-FFF2-40B4-BE49-F238E27FC236}">
                  <a16:creationId xmlns:a16="http://schemas.microsoft.com/office/drawing/2014/main" id="{EE9CC149-9B0A-486A-98CF-45B78D729764}"/>
                </a:ext>
              </a:extLst>
            </p:cNvPr>
            <p:cNvSpPr>
              <a:spLocks noChangeArrowheads="1"/>
            </p:cNvSpPr>
            <p:nvPr/>
          </p:nvSpPr>
          <p:spPr bwMode="auto">
            <a:xfrm>
              <a:off x="2159000" y="4543425"/>
              <a:ext cx="50800" cy="41275"/>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IE" altLang="en-US"/>
            </a:p>
          </p:txBody>
        </p:sp>
        <p:sp>
          <p:nvSpPr>
            <p:cNvPr id="9244" name="Rectangle 20">
              <a:extLst>
                <a:ext uri="{FF2B5EF4-FFF2-40B4-BE49-F238E27FC236}">
                  <a16:creationId xmlns:a16="http://schemas.microsoft.com/office/drawing/2014/main" id="{DD8437FE-2988-4DC1-8988-739A2EF4A477}"/>
                </a:ext>
              </a:extLst>
            </p:cNvPr>
            <p:cNvSpPr>
              <a:spLocks noChangeArrowheads="1"/>
            </p:cNvSpPr>
            <p:nvPr/>
          </p:nvSpPr>
          <p:spPr bwMode="auto">
            <a:xfrm>
              <a:off x="2047875" y="4394200"/>
              <a:ext cx="7534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r>
                <a:rPr lang="en-IE" altLang="en-US" sz="1200" i="1">
                  <a:solidFill>
                    <a:srgbClr val="000000"/>
                  </a:solidFill>
                </a:rPr>
                <a:t>Y</a:t>
              </a:r>
              <a:endParaRPr lang="en-IE" altLang="en-US" i="1"/>
            </a:p>
          </p:txBody>
        </p:sp>
      </p:grpSp>
      <p:grpSp>
        <p:nvGrpSpPr>
          <p:cNvPr id="2" name="Group 1">
            <a:extLst>
              <a:ext uri="{FF2B5EF4-FFF2-40B4-BE49-F238E27FC236}">
                <a16:creationId xmlns:a16="http://schemas.microsoft.com/office/drawing/2014/main" id="{085B3B3F-AB67-4132-BF3D-8A522FAAEF51}"/>
              </a:ext>
            </a:extLst>
          </p:cNvPr>
          <p:cNvGrpSpPr>
            <a:grpSpLocks/>
          </p:cNvGrpSpPr>
          <p:nvPr/>
        </p:nvGrpSpPr>
        <p:grpSpPr bwMode="auto">
          <a:xfrm>
            <a:off x="4830763" y="2030413"/>
            <a:ext cx="3379787" cy="3151187"/>
            <a:chOff x="1327947" y="3232150"/>
            <a:chExt cx="3380578" cy="3151188"/>
          </a:xfrm>
        </p:grpSpPr>
        <p:sp>
          <p:nvSpPr>
            <p:cNvPr id="9233" name="Line 13">
              <a:extLst>
                <a:ext uri="{FF2B5EF4-FFF2-40B4-BE49-F238E27FC236}">
                  <a16:creationId xmlns:a16="http://schemas.microsoft.com/office/drawing/2014/main" id="{E4F8A71A-5E26-445B-A46D-8375DC0485AD}"/>
                </a:ext>
              </a:extLst>
            </p:cNvPr>
            <p:cNvSpPr>
              <a:spLocks noChangeShapeType="1"/>
            </p:cNvSpPr>
            <p:nvPr/>
          </p:nvSpPr>
          <p:spPr bwMode="auto">
            <a:xfrm flipH="1">
              <a:off x="1492250" y="3232150"/>
              <a:ext cx="2894013" cy="1751013"/>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9234" name="Line 15">
              <a:extLst>
                <a:ext uri="{FF2B5EF4-FFF2-40B4-BE49-F238E27FC236}">
                  <a16:creationId xmlns:a16="http://schemas.microsoft.com/office/drawing/2014/main" id="{CDC7EA0D-49D1-4FDE-8D29-15B42454693C}"/>
                </a:ext>
              </a:extLst>
            </p:cNvPr>
            <p:cNvSpPr>
              <a:spLocks noChangeShapeType="1"/>
            </p:cNvSpPr>
            <p:nvPr/>
          </p:nvSpPr>
          <p:spPr bwMode="auto">
            <a:xfrm>
              <a:off x="1492250" y="4983163"/>
              <a:ext cx="3216275" cy="1400175"/>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9235" name="Oval 21">
              <a:extLst>
                <a:ext uri="{FF2B5EF4-FFF2-40B4-BE49-F238E27FC236}">
                  <a16:creationId xmlns:a16="http://schemas.microsoft.com/office/drawing/2014/main" id="{0C8A22D5-B1D3-4380-AC1E-0FE16F52756A}"/>
                </a:ext>
              </a:extLst>
            </p:cNvPr>
            <p:cNvSpPr>
              <a:spLocks noChangeArrowheads="1"/>
            </p:cNvSpPr>
            <p:nvPr/>
          </p:nvSpPr>
          <p:spPr bwMode="auto">
            <a:xfrm>
              <a:off x="1471613" y="4965700"/>
              <a:ext cx="50800" cy="41275"/>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IE" altLang="en-US"/>
            </a:p>
          </p:txBody>
        </p:sp>
        <p:sp>
          <p:nvSpPr>
            <p:cNvPr id="9236" name="Rectangle 22">
              <a:extLst>
                <a:ext uri="{FF2B5EF4-FFF2-40B4-BE49-F238E27FC236}">
                  <a16:creationId xmlns:a16="http://schemas.microsoft.com/office/drawing/2014/main" id="{DD240E9B-5C29-4038-AD76-4031130FA379}"/>
                </a:ext>
              </a:extLst>
            </p:cNvPr>
            <p:cNvSpPr>
              <a:spLocks noChangeArrowheads="1"/>
            </p:cNvSpPr>
            <p:nvPr/>
          </p:nvSpPr>
          <p:spPr bwMode="auto">
            <a:xfrm>
              <a:off x="1327947" y="4941888"/>
              <a:ext cx="8335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r>
                <a:rPr lang="en-IE" altLang="en-US" sz="1200" i="1">
                  <a:solidFill>
                    <a:srgbClr val="000000"/>
                  </a:solidFill>
                </a:rPr>
                <a:t>B</a:t>
              </a:r>
              <a:endParaRPr lang="en-IE" altLang="en-US" i="1"/>
            </a:p>
          </p:txBody>
        </p:sp>
        <p:sp>
          <p:nvSpPr>
            <p:cNvPr id="9237" name="Oval 23">
              <a:extLst>
                <a:ext uri="{FF2B5EF4-FFF2-40B4-BE49-F238E27FC236}">
                  <a16:creationId xmlns:a16="http://schemas.microsoft.com/office/drawing/2014/main" id="{FDED971B-A3F1-46CA-878E-095E3BFE43F3}"/>
                </a:ext>
              </a:extLst>
            </p:cNvPr>
            <p:cNvSpPr>
              <a:spLocks noChangeArrowheads="1"/>
            </p:cNvSpPr>
            <p:nvPr/>
          </p:nvSpPr>
          <p:spPr bwMode="auto">
            <a:xfrm>
              <a:off x="3829050" y="3540125"/>
              <a:ext cx="50800" cy="41275"/>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IE" altLang="en-US"/>
            </a:p>
          </p:txBody>
        </p:sp>
        <p:sp>
          <p:nvSpPr>
            <p:cNvPr id="9238" name="Rectangle 24">
              <a:extLst>
                <a:ext uri="{FF2B5EF4-FFF2-40B4-BE49-F238E27FC236}">
                  <a16:creationId xmlns:a16="http://schemas.microsoft.com/office/drawing/2014/main" id="{842DA1E8-2F74-4754-AC1E-0AB1691E2915}"/>
                </a:ext>
              </a:extLst>
            </p:cNvPr>
            <p:cNvSpPr>
              <a:spLocks noChangeArrowheads="1"/>
            </p:cNvSpPr>
            <p:nvPr/>
          </p:nvSpPr>
          <p:spPr bwMode="auto">
            <a:xfrm>
              <a:off x="3801675" y="3307041"/>
              <a:ext cx="8976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r>
                <a:rPr lang="en-IE" altLang="en-US" sz="1200" i="1">
                  <a:solidFill>
                    <a:srgbClr val="000000"/>
                  </a:solidFill>
                </a:rPr>
                <a:t>A</a:t>
              </a:r>
              <a:endParaRPr lang="en-IE" altLang="en-US" i="1"/>
            </a:p>
          </p:txBody>
        </p:sp>
        <p:sp>
          <p:nvSpPr>
            <p:cNvPr id="9239" name="Oval 25">
              <a:extLst>
                <a:ext uri="{FF2B5EF4-FFF2-40B4-BE49-F238E27FC236}">
                  <a16:creationId xmlns:a16="http://schemas.microsoft.com/office/drawing/2014/main" id="{8FA15ABE-AB0F-4672-9081-BF3DDB41748D}"/>
                </a:ext>
              </a:extLst>
            </p:cNvPr>
            <p:cNvSpPr>
              <a:spLocks noChangeArrowheads="1"/>
            </p:cNvSpPr>
            <p:nvPr/>
          </p:nvSpPr>
          <p:spPr bwMode="auto">
            <a:xfrm>
              <a:off x="3868738" y="6010275"/>
              <a:ext cx="50800" cy="41275"/>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IE" altLang="en-US"/>
            </a:p>
          </p:txBody>
        </p:sp>
        <p:sp>
          <p:nvSpPr>
            <p:cNvPr id="9240" name="Rectangle 26">
              <a:extLst>
                <a:ext uri="{FF2B5EF4-FFF2-40B4-BE49-F238E27FC236}">
                  <a16:creationId xmlns:a16="http://schemas.microsoft.com/office/drawing/2014/main" id="{E865BC32-43FC-49B9-8755-BC4FB4A07934}"/>
                </a:ext>
              </a:extLst>
            </p:cNvPr>
            <p:cNvSpPr>
              <a:spLocks noChangeArrowheads="1"/>
            </p:cNvSpPr>
            <p:nvPr/>
          </p:nvSpPr>
          <p:spPr bwMode="auto">
            <a:xfrm>
              <a:off x="3778250" y="6069013"/>
              <a:ext cx="8175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r>
                <a:rPr lang="en-IE" altLang="en-US" sz="1200" i="1">
                  <a:solidFill>
                    <a:srgbClr val="000000"/>
                  </a:solidFill>
                </a:rPr>
                <a:t>C</a:t>
              </a:r>
              <a:endParaRPr lang="en-IE" altLang="en-US" i="1"/>
            </a:p>
          </p:txBody>
        </p:sp>
      </p:grpSp>
      <p:sp>
        <p:nvSpPr>
          <p:cNvPr id="26" name="Text Box 27">
            <a:extLst>
              <a:ext uri="{FF2B5EF4-FFF2-40B4-BE49-F238E27FC236}">
                <a16:creationId xmlns:a16="http://schemas.microsoft.com/office/drawing/2014/main" id="{E8DCA901-1768-4300-A837-723CFB193E8F}"/>
              </a:ext>
            </a:extLst>
          </p:cNvPr>
          <p:cNvSpPr txBox="1">
            <a:spLocks noChangeArrowheads="1"/>
          </p:cNvSpPr>
          <p:nvPr/>
        </p:nvSpPr>
        <p:spPr bwMode="auto">
          <a:xfrm>
            <a:off x="5375275" y="3452813"/>
            <a:ext cx="358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az-Cyrl-AZ" altLang="en-US" b="1" i="1" dirty="0">
                <a:effectLst>
                  <a:outerShdw blurRad="38100" dist="38100" dir="2700000" algn="tl">
                    <a:srgbClr val="C0C0C0"/>
                  </a:outerShdw>
                </a:effectLst>
              </a:rPr>
              <a:t>Ѵ</a:t>
            </a:r>
            <a:endParaRPr lang="en-IE" altLang="en-US" b="1" i="1" dirty="0">
              <a:effectLst>
                <a:outerShdw blurRad="38100" dist="38100" dir="2700000" algn="tl">
                  <a:srgbClr val="C0C0C0"/>
                </a:outerShdw>
              </a:effectLst>
            </a:endParaRPr>
          </a:p>
        </p:txBody>
      </p:sp>
      <p:sp>
        <p:nvSpPr>
          <p:cNvPr id="27" name="Text Box 28">
            <a:extLst>
              <a:ext uri="{FF2B5EF4-FFF2-40B4-BE49-F238E27FC236}">
                <a16:creationId xmlns:a16="http://schemas.microsoft.com/office/drawing/2014/main" id="{C0C8F5D3-5DBE-4343-A8E4-F798385DF95C}"/>
              </a:ext>
            </a:extLst>
          </p:cNvPr>
          <p:cNvSpPr txBox="1">
            <a:spLocks noChangeArrowheads="1"/>
          </p:cNvSpPr>
          <p:nvPr/>
        </p:nvSpPr>
        <p:spPr bwMode="auto">
          <a:xfrm>
            <a:off x="5448300" y="3741738"/>
            <a:ext cx="4318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az-Cyrl-AZ" altLang="en-US" b="1" i="1" dirty="0">
                <a:effectLst>
                  <a:outerShdw blurRad="38100" dist="38100" dir="2700000" algn="tl">
                    <a:srgbClr val="C0C0C0"/>
                  </a:outerShdw>
                </a:effectLst>
              </a:rPr>
              <a:t>Ѵ</a:t>
            </a:r>
            <a:endParaRPr lang="en-IE" altLang="en-US" b="1" i="1" dirty="0">
              <a:effectLst>
                <a:outerShdw blurRad="38100" dist="38100" dir="2700000" algn="tl">
                  <a:srgbClr val="C0C0C0"/>
                </a:outerShdw>
              </a:effectLst>
            </a:endParaRPr>
          </a:p>
        </p:txBody>
      </p:sp>
      <p:pic>
        <p:nvPicPr>
          <p:cNvPr id="29" name="Picture 28">
            <a:extLst>
              <a:ext uri="{FF2B5EF4-FFF2-40B4-BE49-F238E27FC236}">
                <a16:creationId xmlns:a16="http://schemas.microsoft.com/office/drawing/2014/main" id="{E13C2EA4-BD19-46BB-BBF3-093EAE5A1C32}"/>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4940300" y="2139950"/>
            <a:ext cx="1055688" cy="165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2">
            <a:extLst>
              <a:ext uri="{FF2B5EF4-FFF2-40B4-BE49-F238E27FC236}">
                <a16:creationId xmlns:a16="http://schemas.microsoft.com/office/drawing/2014/main" id="{180E98FA-D648-4CD0-A033-9E315E9B2C5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21350" y="2482850"/>
            <a:ext cx="1030288"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3">
            <a:extLst>
              <a:ext uri="{FF2B5EF4-FFF2-40B4-BE49-F238E27FC236}">
                <a16:creationId xmlns:a16="http://schemas.microsoft.com/office/drawing/2014/main" id="{DE300BE7-4CF3-40BC-92E8-E5336BAB8F7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41975" y="1731963"/>
            <a:ext cx="1019175"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6">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subTnLst>
                                    <p:set>
                                      <p:cBhvr override="childStyle">
                                        <p:cTn dur="1" fill="hold" display="0" masterRel="nextClick" afterEffect="1"/>
                                        <p:tgtEl>
                                          <p:spTgt spid="29"/>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 calcmode="lin" valueType="num">
                                      <p:cBhvr>
                                        <p:cTn id="28"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55" presetClass="entr" presetSubtype="0" fill="hold"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 calcmode="lin" valueType="num">
                                      <p:cBhvr>
                                        <p:cTn id="39"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40"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41" dur="1000"/>
                                        <p:tgtEl>
                                          <p:spTgt spid="6">
                                            <p:txEl>
                                              <p:pRg st="2" end="2"/>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nodeType="clickEffect">
                                  <p:stCondLst>
                                    <p:cond delay="0"/>
                                  </p:stCondLst>
                                  <p:childTnLst>
                                    <p:set>
                                      <p:cBhvr>
                                        <p:cTn id="45" dur="1" fill="hold">
                                          <p:stCondLst>
                                            <p:cond delay="0"/>
                                          </p:stCondLst>
                                        </p:cTn>
                                        <p:tgtEl>
                                          <p:spTgt spid="33"/>
                                        </p:tgtEl>
                                        <p:attrNameLst>
                                          <p:attrName>style.visibility</p:attrName>
                                        </p:attrNameLst>
                                      </p:cBhvr>
                                      <p:to>
                                        <p:strVal val="visible"/>
                                      </p:to>
                                    </p:set>
                                  </p:childTnLst>
                                  <p:subTnLst>
                                    <p:set>
                                      <p:cBhvr override="childStyle">
                                        <p:cTn dur="1" fill="hold" display="0" masterRel="nextClick" afterEffect="1"/>
                                        <p:tgtEl>
                                          <p:spTgt spid="33"/>
                                        </p:tgtEl>
                                        <p:attrNameLst>
                                          <p:attrName>style.visibility</p:attrName>
                                        </p:attrNameLst>
                                      </p:cBhvr>
                                      <p:to>
                                        <p:strVal val="hidden"/>
                                      </p:to>
                                    </p:set>
                                  </p:sub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4" fill="hold"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wipe(down)">
                                      <p:cBhvr>
                                        <p:cTn id="50" dur="500"/>
                                        <p:tgtEl>
                                          <p:spTgt spid="9"/>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5" presetClass="entr" presetSubtype="0" fill="hold" nodeType="clickEffect">
                                  <p:stCondLst>
                                    <p:cond delay="0"/>
                                  </p:stCondLst>
                                  <p:childTnLst>
                                    <p:set>
                                      <p:cBhvr>
                                        <p:cTn id="54" dur="1" fill="hold">
                                          <p:stCondLst>
                                            <p:cond delay="0"/>
                                          </p:stCondLst>
                                        </p:cTn>
                                        <p:tgtEl>
                                          <p:spTgt spid="6">
                                            <p:txEl>
                                              <p:pRg st="3" end="3"/>
                                            </p:txEl>
                                          </p:spTgt>
                                        </p:tgtEl>
                                        <p:attrNameLst>
                                          <p:attrName>style.visibility</p:attrName>
                                        </p:attrNameLst>
                                      </p:cBhvr>
                                      <p:to>
                                        <p:strVal val="visible"/>
                                      </p:to>
                                    </p:set>
                                    <p:anim calcmode="lin" valueType="num">
                                      <p:cBhvr>
                                        <p:cTn id="55"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56"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57" dur="1000"/>
                                        <p:tgtEl>
                                          <p:spTgt spid="6">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4"/>
                                        </p:tgtEl>
                                        <p:attrNameLst>
                                          <p:attrName>style.visibility</p:attrName>
                                        </p:attrNameLst>
                                      </p:cBhvr>
                                      <p:to>
                                        <p:strVal val="visible"/>
                                      </p:to>
                                    </p:set>
                                  </p:childTnLst>
                                  <p:subTnLst>
                                    <p:set>
                                      <p:cBhvr override="childStyle">
                                        <p:cTn dur="1" fill="hold" display="0" masterRel="nextClick" afterEffect="1"/>
                                        <p:tgtEl>
                                          <p:spTgt spid="34"/>
                                        </p:tgtEl>
                                        <p:attrNameLst>
                                          <p:attrName>style.visibility</p:attrName>
                                        </p:attrNameLst>
                                      </p:cBhvr>
                                      <p:to>
                                        <p:strVal val="hidden"/>
                                      </p:to>
                                    </p:set>
                                  </p:sub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4" fill="hold" nodeType="click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wipe(down)">
                                      <p:cBhvr>
                                        <p:cTn id="66" dur="500"/>
                                        <p:tgtEl>
                                          <p:spTgt spid="10"/>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5" presetClass="entr" presetSubtype="0" fill="hold" nodeType="clickEffect">
                                  <p:stCondLst>
                                    <p:cond delay="0"/>
                                  </p:stCondLst>
                                  <p:childTnLst>
                                    <p:set>
                                      <p:cBhvr>
                                        <p:cTn id="70" dur="1" fill="hold">
                                          <p:stCondLst>
                                            <p:cond delay="0"/>
                                          </p:stCondLst>
                                        </p:cTn>
                                        <p:tgtEl>
                                          <p:spTgt spid="6">
                                            <p:txEl>
                                              <p:pRg st="4" end="4"/>
                                            </p:txEl>
                                          </p:spTgt>
                                        </p:tgtEl>
                                        <p:attrNameLst>
                                          <p:attrName>style.visibility</p:attrName>
                                        </p:attrNameLst>
                                      </p:cBhvr>
                                      <p:to>
                                        <p:strVal val="visible"/>
                                      </p:to>
                                    </p:set>
                                    <p:anim calcmode="lin" valueType="num">
                                      <p:cBhvr>
                                        <p:cTn id="71"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72"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73" dur="1000"/>
                                        <p:tgtEl>
                                          <p:spTgt spid="6">
                                            <p:txEl>
                                              <p:pRg st="4" end="4"/>
                                            </p:txEl>
                                          </p:spTgt>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additive="base">
                                        <p:cTn id="78" dur="500" fill="hold"/>
                                        <p:tgtEl>
                                          <p:spTgt spid="15"/>
                                        </p:tgtEl>
                                        <p:attrNameLst>
                                          <p:attrName>ppt_x</p:attrName>
                                        </p:attrNameLst>
                                      </p:cBhvr>
                                      <p:tavLst>
                                        <p:tav tm="0">
                                          <p:val>
                                            <p:strVal val="0-#ppt_w/2"/>
                                          </p:val>
                                        </p:tav>
                                        <p:tav tm="100000">
                                          <p:val>
                                            <p:strVal val="#ppt_x"/>
                                          </p:val>
                                        </p:tav>
                                      </p:tavLst>
                                    </p:anim>
                                    <p:anim calcmode="lin" valueType="num">
                                      <p:cBhvr additive="base">
                                        <p:cTn id="79"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nodeType="clickEffect">
                                  <p:stCondLst>
                                    <p:cond delay="0"/>
                                  </p:stCondLst>
                                  <p:childTnLst>
                                    <p:set>
                                      <p:cBhvr>
                                        <p:cTn id="83" dur="1" fill="hold">
                                          <p:stCondLst>
                                            <p:cond delay="0"/>
                                          </p:stCondLst>
                                        </p:cTn>
                                        <p:tgtEl>
                                          <p:spTgt spid="6">
                                            <p:txEl>
                                              <p:pRg st="5" end="5"/>
                                            </p:txEl>
                                          </p:spTgt>
                                        </p:tgtEl>
                                        <p:attrNameLst>
                                          <p:attrName>style.visibility</p:attrName>
                                        </p:attrNameLst>
                                      </p:cBhvr>
                                      <p:to>
                                        <p:strVal val="visible"/>
                                      </p:to>
                                    </p:set>
                                    <p:animEffect transition="in" filter="wipe(left)">
                                      <p:cBhvr>
                                        <p:cTn id="84" dur="500"/>
                                        <p:tgtEl>
                                          <p:spTgt spid="6">
                                            <p:txEl>
                                              <p:pRg st="5" end="5"/>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55" presetClass="entr" presetSubtype="0" fill="hold" nodeType="clickEffect">
                                  <p:stCondLst>
                                    <p:cond delay="0"/>
                                  </p:stCondLst>
                                  <p:childTnLst>
                                    <p:set>
                                      <p:cBhvr>
                                        <p:cTn id="88" dur="1" fill="hold">
                                          <p:stCondLst>
                                            <p:cond delay="0"/>
                                          </p:stCondLst>
                                        </p:cTn>
                                        <p:tgtEl>
                                          <p:spTgt spid="13"/>
                                        </p:tgtEl>
                                        <p:attrNameLst>
                                          <p:attrName>style.visibility</p:attrName>
                                        </p:attrNameLst>
                                      </p:cBhvr>
                                      <p:to>
                                        <p:strVal val="visible"/>
                                      </p:to>
                                    </p:set>
                                    <p:anim calcmode="lin" valueType="num">
                                      <p:cBhvr>
                                        <p:cTn id="89" dur="1000" fill="hold"/>
                                        <p:tgtEl>
                                          <p:spTgt spid="13"/>
                                        </p:tgtEl>
                                        <p:attrNameLst>
                                          <p:attrName>ppt_w</p:attrName>
                                        </p:attrNameLst>
                                      </p:cBhvr>
                                      <p:tavLst>
                                        <p:tav tm="0">
                                          <p:val>
                                            <p:strVal val="#ppt_w*0.70"/>
                                          </p:val>
                                        </p:tav>
                                        <p:tav tm="100000">
                                          <p:val>
                                            <p:strVal val="#ppt_w"/>
                                          </p:val>
                                        </p:tav>
                                      </p:tavLst>
                                    </p:anim>
                                    <p:anim calcmode="lin" valueType="num">
                                      <p:cBhvr>
                                        <p:cTn id="90" dur="1000" fill="hold"/>
                                        <p:tgtEl>
                                          <p:spTgt spid="13"/>
                                        </p:tgtEl>
                                        <p:attrNameLst>
                                          <p:attrName>ppt_h</p:attrName>
                                        </p:attrNameLst>
                                      </p:cBhvr>
                                      <p:tavLst>
                                        <p:tav tm="0">
                                          <p:val>
                                            <p:strVal val="#ppt_h"/>
                                          </p:val>
                                        </p:tav>
                                        <p:tav tm="100000">
                                          <p:val>
                                            <p:strVal val="#ppt_h"/>
                                          </p:val>
                                        </p:tav>
                                      </p:tavLst>
                                    </p:anim>
                                    <p:animEffect transition="in" filter="fade">
                                      <p:cBhvr>
                                        <p:cTn id="91" dur="1000"/>
                                        <p:tgtEl>
                                          <p:spTgt spid="13"/>
                                        </p:tgtEl>
                                      </p:cBhvr>
                                    </p:animEffect>
                                  </p:childTnLst>
                                </p:cTn>
                              </p:par>
                              <p:par>
                                <p:cTn id="92" presetID="1" presetClass="entr" presetSubtype="0" fill="hold" grpId="0" nodeType="withEffect">
                                  <p:stCondLst>
                                    <p:cond delay="0"/>
                                  </p:stCondLst>
                                  <p:childTnLst>
                                    <p:set>
                                      <p:cBhvr>
                                        <p:cTn id="93" dur="1" fill="hold">
                                          <p:stCondLst>
                                            <p:cond delay="0"/>
                                          </p:stCondLst>
                                        </p:cTn>
                                        <p:tgtEl>
                                          <p:spTgt spid="26"/>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6" grpId="0"/>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Placeholder 7">
            <a:extLst>
              <a:ext uri="{FF2B5EF4-FFF2-40B4-BE49-F238E27FC236}">
                <a16:creationId xmlns:a16="http://schemas.microsoft.com/office/drawing/2014/main" id="{E142D35C-AE03-4C8A-A247-2794BD6C866B}"/>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IE" altLang="en-US"/>
              <a:t>Construction 2</a:t>
            </a:r>
            <a:endParaRPr lang="en-US" altLang="en-US"/>
          </a:p>
        </p:txBody>
      </p:sp>
      <p:sp>
        <p:nvSpPr>
          <p:cNvPr id="11267" name="Content Placeholder 3">
            <a:extLst>
              <a:ext uri="{FF2B5EF4-FFF2-40B4-BE49-F238E27FC236}">
                <a16:creationId xmlns:a16="http://schemas.microsoft.com/office/drawing/2014/main" id="{DCDF1228-4540-4227-AC98-16C11309BA5D}"/>
              </a:ext>
            </a:extLst>
          </p:cNvPr>
          <p:cNvSpPr>
            <a:spLocks noGrp="1"/>
          </p:cNvSpPr>
          <p:nvPr>
            <p:ph sz="quarter" idx="16"/>
          </p:nvPr>
        </p:nvSpPr>
        <p:spPr bwMode="auto">
          <a:xfrm>
            <a:off x="841375" y="620713"/>
            <a:ext cx="8302625" cy="439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spcAft>
                <a:spcPct val="0"/>
              </a:spcAft>
              <a:buFont typeface="Arial" panose="020B0604020202020204" pitchFamily="34" charset="0"/>
              <a:buNone/>
            </a:pPr>
            <a:r>
              <a:rPr lang="en-IE" altLang="en-US"/>
              <a:t>Perpendicular Bisector of a Segment, Using Only Compass and Straight Edge</a:t>
            </a:r>
            <a:endParaRPr lang="en-US" altLang="en-US"/>
          </a:p>
        </p:txBody>
      </p:sp>
      <p:sp>
        <p:nvSpPr>
          <p:cNvPr id="6" name="Rectangle 5">
            <a:extLst>
              <a:ext uri="{FF2B5EF4-FFF2-40B4-BE49-F238E27FC236}">
                <a16:creationId xmlns:a16="http://schemas.microsoft.com/office/drawing/2014/main" id="{31EEA4A8-9120-4476-A56D-3032A3A0636C}"/>
              </a:ext>
            </a:extLst>
          </p:cNvPr>
          <p:cNvSpPr>
            <a:spLocks noGrp="1" noChangeArrowheads="1"/>
          </p:cNvSpPr>
          <p:nvPr>
            <p:ph sz="quarter" idx="22"/>
          </p:nvPr>
        </p:nvSpPr>
        <p:spPr bwMode="auto">
          <a:xfrm>
            <a:off x="554038" y="1060450"/>
            <a:ext cx="4017962" cy="4826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GB" altLang="en-US"/>
              <a:t>Draw a line segment [</a:t>
            </a:r>
            <a:r>
              <a:rPr lang="en-GB" altLang="en-US" i="1"/>
              <a:t>CD</a:t>
            </a:r>
            <a:r>
              <a:rPr lang="en-GB" altLang="en-US"/>
              <a:t>].</a:t>
            </a:r>
            <a:endParaRPr lang="en-IE" altLang="en-US"/>
          </a:p>
          <a:p>
            <a:pPr marL="285750" indent="-285750">
              <a:buFont typeface="Arial" panose="020B0604020202020204" pitchFamily="34" charset="0"/>
              <a:buChar char="•"/>
            </a:pPr>
            <a:r>
              <a:rPr lang="en-IE" altLang="en-US"/>
              <a:t>Place the compass needle point on </a:t>
            </a:r>
            <a:r>
              <a:rPr lang="en-IE" altLang="en-US" i="1"/>
              <a:t>C</a:t>
            </a:r>
            <a:r>
              <a:rPr lang="en-IE" altLang="en-US"/>
              <a:t>.</a:t>
            </a:r>
          </a:p>
          <a:p>
            <a:pPr marL="285750" indent="-285750">
              <a:buFont typeface="Arial" panose="020B0604020202020204" pitchFamily="34" charset="0"/>
              <a:buChar char="•"/>
            </a:pPr>
            <a:r>
              <a:rPr lang="en-IE" altLang="en-US"/>
              <a:t>Set the compass width to more than half the length of [</a:t>
            </a:r>
            <a:r>
              <a:rPr lang="en-IE" altLang="en-US" i="1"/>
              <a:t>CD</a:t>
            </a:r>
            <a:r>
              <a:rPr lang="en-IE" altLang="en-US"/>
              <a:t>] and draw an arc.</a:t>
            </a:r>
          </a:p>
          <a:p>
            <a:pPr marL="285750" indent="-285750">
              <a:buFont typeface="Arial" panose="020B0604020202020204" pitchFamily="34" charset="0"/>
              <a:buChar char="•"/>
            </a:pPr>
            <a:r>
              <a:rPr lang="en-IE" altLang="en-US"/>
              <a:t>Without changing the compass width, place the compass needle point on </a:t>
            </a:r>
            <a:r>
              <a:rPr lang="en-IE" altLang="en-US" i="1"/>
              <a:t>D</a:t>
            </a:r>
            <a:r>
              <a:rPr lang="en-IE" altLang="en-US"/>
              <a:t> and draw an overlapping arc.</a:t>
            </a:r>
          </a:p>
          <a:p>
            <a:pPr marL="285750" indent="-285750">
              <a:buFont typeface="Arial" panose="020B0604020202020204" pitchFamily="34" charset="0"/>
              <a:buChar char="•"/>
            </a:pPr>
            <a:r>
              <a:rPr lang="en-IE" altLang="en-US"/>
              <a:t>Mark the two points of intersection where the arcs intersect. </a:t>
            </a:r>
          </a:p>
          <a:p>
            <a:pPr marL="285750" indent="-285750">
              <a:buFont typeface="Arial" panose="020B0604020202020204" pitchFamily="34" charset="0"/>
              <a:buChar char="•"/>
            </a:pPr>
            <a:r>
              <a:rPr lang="en-IE" altLang="en-US"/>
              <a:t>Using a straight edge, draw a line through these two points.</a:t>
            </a:r>
          </a:p>
          <a:p>
            <a:pPr marL="285750" indent="-285750">
              <a:buFont typeface="Arial" panose="020B0604020202020204" pitchFamily="34" charset="0"/>
              <a:buChar char="•"/>
            </a:pPr>
            <a:r>
              <a:rPr lang="en-IE" altLang="en-US"/>
              <a:t>This line is the perpendicular bisector of [</a:t>
            </a:r>
            <a:r>
              <a:rPr lang="en-IE" altLang="en-US" i="1"/>
              <a:t>CD</a:t>
            </a:r>
            <a:r>
              <a:rPr lang="en-IE" altLang="en-US"/>
              <a:t>]. </a:t>
            </a:r>
          </a:p>
        </p:txBody>
      </p:sp>
      <p:sp>
        <p:nvSpPr>
          <p:cNvPr id="31" name="Arc 14">
            <a:extLst>
              <a:ext uri="{FF2B5EF4-FFF2-40B4-BE49-F238E27FC236}">
                <a16:creationId xmlns:a16="http://schemas.microsoft.com/office/drawing/2014/main" id="{EA345F97-E1CD-47AF-934B-9AFCDFE669AA}"/>
              </a:ext>
            </a:extLst>
          </p:cNvPr>
          <p:cNvSpPr>
            <a:spLocks/>
          </p:cNvSpPr>
          <p:nvPr/>
        </p:nvSpPr>
        <p:spPr bwMode="auto">
          <a:xfrm>
            <a:off x="6399213" y="2327275"/>
            <a:ext cx="2300287" cy="2763838"/>
          </a:xfrm>
          <a:custGeom>
            <a:avLst/>
            <a:gdLst>
              <a:gd name="T0" fmla="*/ 2147483646 w 21600"/>
              <a:gd name="T1" fmla="*/ 2147483646 h 29469"/>
              <a:gd name="T2" fmla="*/ 2147483646 w 21600"/>
              <a:gd name="T3" fmla="*/ 0 h 29469"/>
              <a:gd name="T4" fmla="*/ 2147483646 w 21600"/>
              <a:gd name="T5" fmla="*/ 2147483646 h 29469"/>
              <a:gd name="T6" fmla="*/ 0 60000 65536"/>
              <a:gd name="T7" fmla="*/ 0 60000 65536"/>
              <a:gd name="T8" fmla="*/ 0 60000 65536"/>
            </a:gdLst>
            <a:ahLst/>
            <a:cxnLst>
              <a:cxn ang="T6">
                <a:pos x="T0" y="T1"/>
              </a:cxn>
              <a:cxn ang="T7">
                <a:pos x="T2" y="T3"/>
              </a:cxn>
              <a:cxn ang="T8">
                <a:pos x="T4" y="T5"/>
              </a:cxn>
            </a:cxnLst>
            <a:rect l="0" t="0" r="r" b="b"/>
            <a:pathLst>
              <a:path w="21600" h="29469" fill="none" extrusionOk="0">
                <a:moveTo>
                  <a:pt x="6052" y="29469"/>
                </a:moveTo>
                <a:cubicBezTo>
                  <a:pt x="2169" y="25442"/>
                  <a:pt x="0" y="20067"/>
                  <a:pt x="0" y="14474"/>
                </a:cubicBezTo>
                <a:cubicBezTo>
                  <a:pt x="0" y="9126"/>
                  <a:pt x="1983" y="3969"/>
                  <a:pt x="5566" y="0"/>
                </a:cubicBezTo>
              </a:path>
              <a:path w="21600" h="29469" stroke="0" extrusionOk="0">
                <a:moveTo>
                  <a:pt x="6052" y="29469"/>
                </a:moveTo>
                <a:cubicBezTo>
                  <a:pt x="2169" y="25442"/>
                  <a:pt x="0" y="20067"/>
                  <a:pt x="0" y="14474"/>
                </a:cubicBezTo>
                <a:cubicBezTo>
                  <a:pt x="0" y="9126"/>
                  <a:pt x="1983" y="3969"/>
                  <a:pt x="5566" y="0"/>
                </a:cubicBezTo>
                <a:lnTo>
                  <a:pt x="21600" y="14474"/>
                </a:lnTo>
                <a:lnTo>
                  <a:pt x="6052" y="29469"/>
                </a:lnTo>
                <a:close/>
              </a:path>
            </a:pathLst>
          </a:custGeom>
          <a:noFill/>
          <a:ln w="12700">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2" name="Arc 15">
            <a:extLst>
              <a:ext uri="{FF2B5EF4-FFF2-40B4-BE49-F238E27FC236}">
                <a16:creationId xmlns:a16="http://schemas.microsoft.com/office/drawing/2014/main" id="{C8E47FEB-754E-40E0-AB42-F06490080D4F}"/>
              </a:ext>
            </a:extLst>
          </p:cNvPr>
          <p:cNvSpPr>
            <a:spLocks/>
          </p:cNvSpPr>
          <p:nvPr/>
        </p:nvSpPr>
        <p:spPr bwMode="auto">
          <a:xfrm>
            <a:off x="5235575" y="2239963"/>
            <a:ext cx="1919288" cy="2797175"/>
          </a:xfrm>
          <a:custGeom>
            <a:avLst/>
            <a:gdLst>
              <a:gd name="T0" fmla="*/ 2147483646 w 21600"/>
              <a:gd name="T1" fmla="*/ 0 h 30973"/>
              <a:gd name="T2" fmla="*/ 2147483646 w 21600"/>
              <a:gd name="T3" fmla="*/ 2147483646 h 30973"/>
              <a:gd name="T4" fmla="*/ 0 w 21600"/>
              <a:gd name="T5" fmla="*/ 2147483646 h 30973"/>
              <a:gd name="T6" fmla="*/ 0 60000 65536"/>
              <a:gd name="T7" fmla="*/ 0 60000 65536"/>
              <a:gd name="T8" fmla="*/ 0 60000 65536"/>
            </a:gdLst>
            <a:ahLst/>
            <a:cxnLst>
              <a:cxn ang="T6">
                <a:pos x="T0" y="T1"/>
              </a:cxn>
              <a:cxn ang="T7">
                <a:pos x="T2" y="T3"/>
              </a:cxn>
              <a:cxn ang="T8">
                <a:pos x="T4" y="T5"/>
              </a:cxn>
            </a:cxnLst>
            <a:rect l="0" t="0" r="r" b="b"/>
            <a:pathLst>
              <a:path w="21600" h="30973" fill="none" extrusionOk="0">
                <a:moveTo>
                  <a:pt x="14310" y="0"/>
                </a:moveTo>
                <a:cubicBezTo>
                  <a:pt x="18945" y="4099"/>
                  <a:pt x="21600" y="9990"/>
                  <a:pt x="21600" y="16179"/>
                </a:cubicBezTo>
                <a:cubicBezTo>
                  <a:pt x="21600" y="21676"/>
                  <a:pt x="19503" y="26967"/>
                  <a:pt x="15738" y="30972"/>
                </a:cubicBezTo>
              </a:path>
              <a:path w="21600" h="30973" stroke="0" extrusionOk="0">
                <a:moveTo>
                  <a:pt x="14310" y="0"/>
                </a:moveTo>
                <a:cubicBezTo>
                  <a:pt x="18945" y="4099"/>
                  <a:pt x="21600" y="9990"/>
                  <a:pt x="21600" y="16179"/>
                </a:cubicBezTo>
                <a:cubicBezTo>
                  <a:pt x="21600" y="21676"/>
                  <a:pt x="19503" y="26967"/>
                  <a:pt x="15738" y="30972"/>
                </a:cubicBezTo>
                <a:lnTo>
                  <a:pt x="0" y="16179"/>
                </a:lnTo>
                <a:lnTo>
                  <a:pt x="14310" y="0"/>
                </a:lnTo>
                <a:close/>
              </a:path>
            </a:pathLst>
          </a:custGeom>
          <a:noFill/>
          <a:ln w="12700">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6" name="Line 17">
            <a:extLst>
              <a:ext uri="{FF2B5EF4-FFF2-40B4-BE49-F238E27FC236}">
                <a16:creationId xmlns:a16="http://schemas.microsoft.com/office/drawing/2014/main" id="{B0BA30AF-6659-48A8-A78C-5F138A43C1A1}"/>
              </a:ext>
            </a:extLst>
          </p:cNvPr>
          <p:cNvSpPr>
            <a:spLocks noChangeShapeType="1"/>
          </p:cNvSpPr>
          <p:nvPr/>
        </p:nvSpPr>
        <p:spPr bwMode="auto">
          <a:xfrm flipH="1">
            <a:off x="6775450" y="2330450"/>
            <a:ext cx="0" cy="2936875"/>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37" name="Oval 18">
            <a:extLst>
              <a:ext uri="{FF2B5EF4-FFF2-40B4-BE49-F238E27FC236}">
                <a16:creationId xmlns:a16="http://schemas.microsoft.com/office/drawing/2014/main" id="{8D417248-6A3E-4E8F-BA30-4E82A40042C3}"/>
              </a:ext>
            </a:extLst>
          </p:cNvPr>
          <p:cNvSpPr>
            <a:spLocks noChangeArrowheads="1"/>
          </p:cNvSpPr>
          <p:nvPr/>
        </p:nvSpPr>
        <p:spPr bwMode="auto">
          <a:xfrm>
            <a:off x="6761163" y="4797425"/>
            <a:ext cx="65087" cy="46038"/>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38" name="Oval 19">
            <a:extLst>
              <a:ext uri="{FF2B5EF4-FFF2-40B4-BE49-F238E27FC236}">
                <a16:creationId xmlns:a16="http://schemas.microsoft.com/office/drawing/2014/main" id="{7571F367-9060-4310-85B9-62952D8623E7}"/>
              </a:ext>
            </a:extLst>
          </p:cNvPr>
          <p:cNvSpPr>
            <a:spLocks noChangeArrowheads="1"/>
          </p:cNvSpPr>
          <p:nvPr/>
        </p:nvSpPr>
        <p:spPr bwMode="auto">
          <a:xfrm>
            <a:off x="6748463" y="2535238"/>
            <a:ext cx="65087" cy="46037"/>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grpSp>
        <p:nvGrpSpPr>
          <p:cNvPr id="5" name="Group 4">
            <a:extLst>
              <a:ext uri="{FF2B5EF4-FFF2-40B4-BE49-F238E27FC236}">
                <a16:creationId xmlns:a16="http://schemas.microsoft.com/office/drawing/2014/main" id="{84B3B199-092E-4F1B-8CAE-001347921A77}"/>
              </a:ext>
            </a:extLst>
          </p:cNvPr>
          <p:cNvGrpSpPr>
            <a:grpSpLocks/>
          </p:cNvGrpSpPr>
          <p:nvPr/>
        </p:nvGrpSpPr>
        <p:grpSpPr bwMode="auto">
          <a:xfrm>
            <a:off x="5767388" y="3586163"/>
            <a:ext cx="2036762" cy="266700"/>
            <a:chOff x="3459029" y="4696989"/>
            <a:chExt cx="2036831" cy="267861"/>
          </a:xfrm>
        </p:grpSpPr>
        <p:sp>
          <p:nvSpPr>
            <p:cNvPr id="11278" name="Line 16">
              <a:extLst>
                <a:ext uri="{FF2B5EF4-FFF2-40B4-BE49-F238E27FC236}">
                  <a16:creationId xmlns:a16="http://schemas.microsoft.com/office/drawing/2014/main" id="{9294C32D-72AB-49E9-95A6-9E1B825FD927}"/>
                </a:ext>
              </a:extLst>
            </p:cNvPr>
            <p:cNvSpPr>
              <a:spLocks noChangeShapeType="1"/>
            </p:cNvSpPr>
            <p:nvPr/>
          </p:nvSpPr>
          <p:spPr bwMode="auto">
            <a:xfrm>
              <a:off x="3488863" y="4722390"/>
              <a:ext cx="1955403" cy="0"/>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11279" name="Oval 20">
              <a:extLst>
                <a:ext uri="{FF2B5EF4-FFF2-40B4-BE49-F238E27FC236}">
                  <a16:creationId xmlns:a16="http://schemas.microsoft.com/office/drawing/2014/main" id="{6A66B7D4-3243-4007-BBFA-5A97C875AF5C}"/>
                </a:ext>
              </a:extLst>
            </p:cNvPr>
            <p:cNvSpPr>
              <a:spLocks noChangeArrowheads="1"/>
            </p:cNvSpPr>
            <p:nvPr/>
          </p:nvSpPr>
          <p:spPr bwMode="auto">
            <a:xfrm>
              <a:off x="3473782" y="4703339"/>
              <a:ext cx="66675" cy="46037"/>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11280" name="Rectangle 21">
              <a:extLst>
                <a:ext uri="{FF2B5EF4-FFF2-40B4-BE49-F238E27FC236}">
                  <a16:creationId xmlns:a16="http://schemas.microsoft.com/office/drawing/2014/main" id="{CF5A5C95-429D-4E5C-BB14-A48DC658DDB9}"/>
                </a:ext>
              </a:extLst>
            </p:cNvPr>
            <p:cNvSpPr>
              <a:spLocks noChangeArrowheads="1"/>
            </p:cNvSpPr>
            <p:nvPr/>
          </p:nvSpPr>
          <p:spPr bwMode="auto">
            <a:xfrm>
              <a:off x="3459029" y="4749406"/>
              <a:ext cx="9618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solidFill>
                    <a:srgbClr val="000000"/>
                  </a:solidFill>
                </a:rPr>
                <a:t>C</a:t>
              </a:r>
              <a:endParaRPr lang="en-IE" altLang="en-US" sz="1400" i="1"/>
            </a:p>
          </p:txBody>
        </p:sp>
        <p:sp>
          <p:nvSpPr>
            <p:cNvPr id="11281" name="Oval 22">
              <a:extLst>
                <a:ext uri="{FF2B5EF4-FFF2-40B4-BE49-F238E27FC236}">
                  <a16:creationId xmlns:a16="http://schemas.microsoft.com/office/drawing/2014/main" id="{84FD1046-BB40-47B3-BC9A-A2E2FACE1B1C}"/>
                </a:ext>
              </a:extLst>
            </p:cNvPr>
            <p:cNvSpPr>
              <a:spLocks noChangeArrowheads="1"/>
            </p:cNvSpPr>
            <p:nvPr/>
          </p:nvSpPr>
          <p:spPr bwMode="auto">
            <a:xfrm>
              <a:off x="5407357" y="4696989"/>
              <a:ext cx="65088" cy="46037"/>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11282" name="Rectangle 23">
              <a:extLst>
                <a:ext uri="{FF2B5EF4-FFF2-40B4-BE49-F238E27FC236}">
                  <a16:creationId xmlns:a16="http://schemas.microsoft.com/office/drawing/2014/main" id="{3611A130-D8A8-45E7-9209-18C1B8451BAA}"/>
                </a:ext>
              </a:extLst>
            </p:cNvPr>
            <p:cNvSpPr>
              <a:spLocks noChangeArrowheads="1"/>
            </p:cNvSpPr>
            <p:nvPr/>
          </p:nvSpPr>
          <p:spPr bwMode="auto">
            <a:xfrm>
              <a:off x="5399816" y="4741442"/>
              <a:ext cx="960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D</a:t>
              </a:r>
            </a:p>
          </p:txBody>
        </p:sp>
      </p:grpSp>
      <p:pic>
        <p:nvPicPr>
          <p:cNvPr id="45" name="Picture 44">
            <a:extLst>
              <a:ext uri="{FF2B5EF4-FFF2-40B4-BE49-F238E27FC236}">
                <a16:creationId xmlns:a16="http://schemas.microsoft.com/office/drawing/2014/main" id="{7086DFBC-D017-4D9C-A194-9C064064F5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61100" y="1997075"/>
            <a:ext cx="1582738"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45">
            <a:extLst>
              <a:ext uri="{FF2B5EF4-FFF2-40B4-BE49-F238E27FC236}">
                <a16:creationId xmlns:a16="http://schemas.microsoft.com/office/drawing/2014/main" id="{A1A0CC09-4A31-40FC-96A2-7E405AB9D1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0238" y="1985963"/>
            <a:ext cx="1554162"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49A288AA-5FEB-4067-A834-2635AEC30425}"/>
              </a:ext>
            </a:extLst>
          </p:cNvPr>
          <p:cNvSpPr txBox="1">
            <a:spLocks noChangeArrowheads="1"/>
          </p:cNvSpPr>
          <p:nvPr/>
        </p:nvSpPr>
        <p:spPr bwMode="auto">
          <a:xfrm>
            <a:off x="6700838" y="3379788"/>
            <a:ext cx="396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200" b="1">
                <a:solidFill>
                  <a:srgbClr val="FF0000"/>
                </a:solidFill>
              </a:rPr>
              <a:t>90</a:t>
            </a:r>
            <a:r>
              <a:rPr lang="en-IE" altLang="en-US" sz="1200" b="1" baseline="30000">
                <a:solidFill>
                  <a:srgbClr val="FF0000"/>
                </a:solidFill>
              </a:rPr>
              <a:t>o</a:t>
            </a:r>
            <a:endParaRPr lang="en-IE" altLang="en-US" sz="12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p:cTn id="19"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6">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 calcmode="lin" valueType="num">
                                      <p:cBhvr>
                                        <p:cTn id="26"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7"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6">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46"/>
                                        </p:tgtEl>
                                        <p:attrNameLst>
                                          <p:attrName>style.visibility</p:attrName>
                                        </p:attrNameLst>
                                      </p:cBhvr>
                                      <p:to>
                                        <p:strVal val="visible"/>
                                      </p:to>
                                    </p:set>
                                  </p:childTnLst>
                                  <p:subTnLst>
                                    <p:set>
                                      <p:cBhvr override="childStyle">
                                        <p:cTn dur="1" fill="hold" display="0" masterRel="nextClick" afterEffect="1"/>
                                        <p:tgtEl>
                                          <p:spTgt spid="46"/>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down)">
                                      <p:cBhvr>
                                        <p:cTn id="37" dur="500"/>
                                        <p:tgtEl>
                                          <p:spTgt spid="3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 calcmode="lin" valueType="num">
                                      <p:cBhvr>
                                        <p:cTn id="42"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43"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44" dur="1000"/>
                                        <p:tgtEl>
                                          <p:spTgt spid="6">
                                            <p:txEl>
                                              <p:pRg st="3" end="3"/>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45"/>
                                        </p:tgtEl>
                                        <p:attrNameLst>
                                          <p:attrName>style.visibility</p:attrName>
                                        </p:attrNameLst>
                                      </p:cBhvr>
                                      <p:to>
                                        <p:strVal val="visible"/>
                                      </p:to>
                                    </p:set>
                                  </p:childTnLst>
                                  <p:subTnLst>
                                    <p:set>
                                      <p:cBhvr override="childStyle">
                                        <p:cTn dur="1" fill="hold" display="0" masterRel="nextClick" afterEffect="1"/>
                                        <p:tgtEl>
                                          <p:spTgt spid="45"/>
                                        </p:tgtEl>
                                        <p:attrNameLst>
                                          <p:attrName>style.visibility</p:attrName>
                                        </p:attrNameLst>
                                      </p:cBhvr>
                                      <p:to>
                                        <p:strVal val="hidden"/>
                                      </p:to>
                                    </p:set>
                                  </p:sub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nodeType="click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wipe(down)">
                                      <p:cBhvr>
                                        <p:cTn id="53" dur="500"/>
                                        <p:tgtEl>
                                          <p:spTgt spid="3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5" presetClass="entr" presetSubtype="0" fill="hold" nodeType="clickEffect">
                                  <p:stCondLst>
                                    <p:cond delay="0"/>
                                  </p:stCondLst>
                                  <p:childTnLst>
                                    <p:set>
                                      <p:cBhvr>
                                        <p:cTn id="57" dur="1" fill="hold">
                                          <p:stCondLst>
                                            <p:cond delay="0"/>
                                          </p:stCondLst>
                                        </p:cTn>
                                        <p:tgtEl>
                                          <p:spTgt spid="6">
                                            <p:txEl>
                                              <p:pRg st="4" end="4"/>
                                            </p:txEl>
                                          </p:spTgt>
                                        </p:tgtEl>
                                        <p:attrNameLst>
                                          <p:attrName>style.visibility</p:attrName>
                                        </p:attrNameLst>
                                      </p:cBhvr>
                                      <p:to>
                                        <p:strVal val="visible"/>
                                      </p:to>
                                    </p:set>
                                    <p:anim calcmode="lin" valueType="num">
                                      <p:cBhvr>
                                        <p:cTn id="58"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59"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60" dur="1000"/>
                                        <p:tgtEl>
                                          <p:spTgt spid="6">
                                            <p:txEl>
                                              <p:pRg st="4" end="4"/>
                                            </p:txEl>
                                          </p:spTgt>
                                        </p:tgtEl>
                                      </p:cBhvr>
                                    </p:animEffect>
                                  </p:childTnLst>
                                </p:cTn>
                              </p:par>
                              <p:par>
                                <p:cTn id="61" presetID="2" presetClass="entr" presetSubtype="8"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anim calcmode="lin" valueType="num">
                                      <p:cBhvr additive="base">
                                        <p:cTn id="63" dur="2000" fill="hold"/>
                                        <p:tgtEl>
                                          <p:spTgt spid="37"/>
                                        </p:tgtEl>
                                        <p:attrNameLst>
                                          <p:attrName>ppt_x</p:attrName>
                                        </p:attrNameLst>
                                      </p:cBhvr>
                                      <p:tavLst>
                                        <p:tav tm="0">
                                          <p:val>
                                            <p:strVal val="0-#ppt_w/2"/>
                                          </p:val>
                                        </p:tav>
                                        <p:tav tm="100000">
                                          <p:val>
                                            <p:strVal val="#ppt_x"/>
                                          </p:val>
                                        </p:tav>
                                      </p:tavLst>
                                    </p:anim>
                                    <p:anim calcmode="lin" valueType="num">
                                      <p:cBhvr additive="base">
                                        <p:cTn id="64" dur="20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additive="base">
                                        <p:cTn id="69" dur="2000" fill="hold"/>
                                        <p:tgtEl>
                                          <p:spTgt spid="38"/>
                                        </p:tgtEl>
                                        <p:attrNameLst>
                                          <p:attrName>ppt_x</p:attrName>
                                        </p:attrNameLst>
                                      </p:cBhvr>
                                      <p:tavLst>
                                        <p:tav tm="0">
                                          <p:val>
                                            <p:strVal val="0-#ppt_w/2"/>
                                          </p:val>
                                        </p:tav>
                                        <p:tav tm="100000">
                                          <p:val>
                                            <p:strVal val="#ppt_x"/>
                                          </p:val>
                                        </p:tav>
                                      </p:tavLst>
                                    </p:anim>
                                    <p:anim calcmode="lin" valueType="num">
                                      <p:cBhvr additive="base">
                                        <p:cTn id="70" dur="20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55" presetClass="entr" presetSubtype="0" fill="hold" nodeType="clickEffect">
                                  <p:stCondLst>
                                    <p:cond delay="0"/>
                                  </p:stCondLst>
                                  <p:childTnLst>
                                    <p:set>
                                      <p:cBhvr>
                                        <p:cTn id="74" dur="1" fill="hold">
                                          <p:stCondLst>
                                            <p:cond delay="0"/>
                                          </p:stCondLst>
                                        </p:cTn>
                                        <p:tgtEl>
                                          <p:spTgt spid="6">
                                            <p:txEl>
                                              <p:pRg st="5" end="5"/>
                                            </p:txEl>
                                          </p:spTgt>
                                        </p:tgtEl>
                                        <p:attrNameLst>
                                          <p:attrName>style.visibility</p:attrName>
                                        </p:attrNameLst>
                                      </p:cBhvr>
                                      <p:to>
                                        <p:strVal val="visible"/>
                                      </p:to>
                                    </p:set>
                                    <p:anim calcmode="lin" valueType="num">
                                      <p:cBhvr>
                                        <p:cTn id="75"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76"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77" dur="1000"/>
                                        <p:tgtEl>
                                          <p:spTgt spid="6">
                                            <p:txEl>
                                              <p:pRg st="5" end="5"/>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4" fill="hold" nodeType="click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wipe(down)">
                                      <p:cBhvr>
                                        <p:cTn id="82" dur="500"/>
                                        <p:tgtEl>
                                          <p:spTgt spid="36"/>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55" presetClass="entr" presetSubtype="0" fill="hold" nodeType="clickEffect">
                                  <p:stCondLst>
                                    <p:cond delay="0"/>
                                  </p:stCondLst>
                                  <p:childTnLst>
                                    <p:set>
                                      <p:cBhvr>
                                        <p:cTn id="90" dur="1" fill="hold">
                                          <p:stCondLst>
                                            <p:cond delay="0"/>
                                          </p:stCondLst>
                                        </p:cTn>
                                        <p:tgtEl>
                                          <p:spTgt spid="6">
                                            <p:txEl>
                                              <p:pRg st="6" end="6"/>
                                            </p:txEl>
                                          </p:spTgt>
                                        </p:tgtEl>
                                        <p:attrNameLst>
                                          <p:attrName>style.visibility</p:attrName>
                                        </p:attrNameLst>
                                      </p:cBhvr>
                                      <p:to>
                                        <p:strVal val="visible"/>
                                      </p:to>
                                    </p:set>
                                    <p:anim calcmode="lin" valueType="num">
                                      <p:cBhvr>
                                        <p:cTn id="91" dur="10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92" dur="10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93"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13">
            <a:extLst>
              <a:ext uri="{FF2B5EF4-FFF2-40B4-BE49-F238E27FC236}">
                <a16:creationId xmlns:a16="http://schemas.microsoft.com/office/drawing/2014/main" id="{E85D32DC-139F-4D28-A9A9-4D9412BBE877}"/>
              </a:ext>
            </a:extLst>
          </p:cNvPr>
          <p:cNvPicPr>
            <a:picLocks noChangeAspect="1" noChangeArrowheads="1"/>
          </p:cNvPicPr>
          <p:nvPr/>
        </p:nvPicPr>
        <p:blipFill rotWithShape="1">
          <a:blip r:embed="rId3"/>
          <a:srcRect/>
          <a:stretch/>
        </p:blipFill>
        <p:spPr bwMode="auto">
          <a:xfrm>
            <a:off x="4605338" y="2859088"/>
            <a:ext cx="3262312" cy="1976437"/>
          </a:xfrm>
          <a:prstGeom prst="rect">
            <a:avLst/>
          </a:prstGeom>
          <a:solidFill>
            <a:schemeClr val="accent2">
              <a:lumMod val="40000"/>
              <a:lumOff val="60000"/>
              <a:alpha val="0"/>
            </a:schemeClr>
          </a:solidFill>
          <a:ln w="9525">
            <a:noFill/>
            <a:miter lim="800000"/>
            <a:headEnd/>
            <a:tailEnd/>
          </a:ln>
          <a:effectLst/>
        </p:spPr>
      </p:pic>
      <p:pic>
        <p:nvPicPr>
          <p:cNvPr id="37" name="Picture 2">
            <a:extLst>
              <a:ext uri="{FF2B5EF4-FFF2-40B4-BE49-F238E27FC236}">
                <a16:creationId xmlns:a16="http://schemas.microsoft.com/office/drawing/2014/main" id="{70DF7E3E-65DB-4F54-B505-721164E6C3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7275" y="2179638"/>
            <a:ext cx="2503488" cy="264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 Placeholder 6">
            <a:extLst>
              <a:ext uri="{FF2B5EF4-FFF2-40B4-BE49-F238E27FC236}">
                <a16:creationId xmlns:a16="http://schemas.microsoft.com/office/drawing/2014/main" id="{68977A5A-794F-4F51-B428-66D0B8288FDA}"/>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IE" altLang="en-US"/>
              <a:t>Construction 4</a:t>
            </a:r>
            <a:endParaRPr lang="en-US" altLang="en-US"/>
          </a:p>
        </p:txBody>
      </p:sp>
      <p:sp>
        <p:nvSpPr>
          <p:cNvPr id="12293" name="Content Placeholder 3">
            <a:extLst>
              <a:ext uri="{FF2B5EF4-FFF2-40B4-BE49-F238E27FC236}">
                <a16:creationId xmlns:a16="http://schemas.microsoft.com/office/drawing/2014/main" id="{EB4B046D-733F-4067-8D02-8388C316C87F}"/>
              </a:ext>
            </a:extLst>
          </p:cNvPr>
          <p:cNvSpPr>
            <a:spLocks noGrp="1"/>
          </p:cNvSpPr>
          <p:nvPr>
            <p:ph sz="quarter" idx="16"/>
          </p:nvPr>
        </p:nvSpPr>
        <p:spPr bwMode="auto">
          <a:xfrm>
            <a:off x="841375" y="620713"/>
            <a:ext cx="8302625" cy="439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spcAft>
                <a:spcPct val="0"/>
              </a:spcAft>
              <a:buFont typeface="Arial" panose="020B0604020202020204" pitchFamily="34" charset="0"/>
              <a:buNone/>
            </a:pPr>
            <a:r>
              <a:rPr lang="en-IE" altLang="en-US"/>
              <a:t>Line Perpendicular to a Given Line </a:t>
            </a:r>
            <a:r>
              <a:rPr lang="en-IE" altLang="en-US" i="1"/>
              <a:t>l</a:t>
            </a:r>
            <a:r>
              <a:rPr lang="en-IE" altLang="en-US"/>
              <a:t>, Passing Through a Given Point on </a:t>
            </a:r>
            <a:r>
              <a:rPr lang="en-IE" altLang="en-US" i="1"/>
              <a:t>l</a:t>
            </a:r>
            <a:endParaRPr lang="en-US" altLang="en-US">
              <a:solidFill>
                <a:srgbClr val="FF0000"/>
              </a:solidFill>
            </a:endParaRPr>
          </a:p>
        </p:txBody>
      </p:sp>
      <p:sp>
        <p:nvSpPr>
          <p:cNvPr id="6" name="Rectangle 5">
            <a:extLst>
              <a:ext uri="{FF2B5EF4-FFF2-40B4-BE49-F238E27FC236}">
                <a16:creationId xmlns:a16="http://schemas.microsoft.com/office/drawing/2014/main" id="{6F50560A-7899-43B9-99A9-00C5142897CB}"/>
              </a:ext>
            </a:extLst>
          </p:cNvPr>
          <p:cNvSpPr>
            <a:spLocks noGrp="1" noChangeArrowheads="1"/>
          </p:cNvSpPr>
          <p:nvPr>
            <p:ph sz="quarter" idx="22"/>
          </p:nvPr>
        </p:nvSpPr>
        <p:spPr bwMode="auto">
          <a:xfrm>
            <a:off x="554038" y="1347788"/>
            <a:ext cx="4017962" cy="4392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IE" altLang="en-US"/>
              <a:t>Line up one side of er side on the line</a:t>
            </a:r>
            <a:r>
              <a:rPr lang="en-IE" altLang="en-US" i="1"/>
              <a:t> l</a:t>
            </a:r>
            <a:r>
              <a:rPr lang="en-IE" altLang="en-US"/>
              <a:t>.</a:t>
            </a:r>
          </a:p>
          <a:p>
            <a:pPr marL="285750" indent="-285750">
              <a:buFont typeface="Arial" panose="020B0604020202020204" pitchFamily="34" charset="0"/>
              <a:buChar char="•"/>
            </a:pPr>
            <a:r>
              <a:rPr lang="en-IE" altLang="en-US"/>
              <a:t>Draw a ray from </a:t>
            </a:r>
            <a:r>
              <a:rPr lang="en-IE" altLang="en-US" i="1"/>
              <a:t>B</a:t>
            </a:r>
            <a:r>
              <a:rPr lang="en-IE" altLang="en-US"/>
              <a:t> using the edge of the set square. Then extend this ray beyond </a:t>
            </a:r>
            <a:r>
              <a:rPr lang="en-IE" altLang="en-US" i="1"/>
              <a:t>B</a:t>
            </a:r>
            <a:r>
              <a:rPr lang="en-IE" altLang="en-US"/>
              <a:t> so it is below the line </a:t>
            </a:r>
            <a:r>
              <a:rPr lang="en-IE" altLang="en-US" i="1"/>
              <a:t>l</a:t>
            </a:r>
            <a:r>
              <a:rPr lang="en-IE" altLang="en-US"/>
              <a:t>.</a:t>
            </a:r>
          </a:p>
          <a:p>
            <a:pPr marL="285750" indent="-285750">
              <a:buFont typeface="Arial" panose="020B0604020202020204" pitchFamily="34" charset="0"/>
              <a:buChar char="•"/>
            </a:pPr>
            <a:r>
              <a:rPr lang="en-IE" altLang="en-US"/>
              <a:t>This line is perpendicular to the line </a:t>
            </a:r>
            <a:r>
              <a:rPr lang="en-IE" altLang="en-US" i="1"/>
              <a:t>l</a:t>
            </a:r>
            <a:r>
              <a:rPr lang="en-IE" altLang="en-US"/>
              <a:t> and passes through the point </a:t>
            </a:r>
            <a:r>
              <a:rPr lang="en-IE" altLang="en-US" i="1"/>
              <a:t>B</a:t>
            </a:r>
            <a:r>
              <a:rPr lang="en-IE" altLang="en-US"/>
              <a:t>.  </a:t>
            </a:r>
          </a:p>
          <a:p>
            <a:pPr marL="285750" indent="-285750">
              <a:buFont typeface="Arial" panose="020B0604020202020204" pitchFamily="34" charset="0"/>
              <a:buChar char="•"/>
            </a:pPr>
            <a:r>
              <a:rPr lang="en-IE" altLang="en-US"/>
              <a:t>Mark in the 90</a:t>
            </a:r>
            <a:r>
              <a:rPr lang="en-IE" altLang="en-US" baseline="30000"/>
              <a:t>o</a:t>
            </a:r>
            <a:r>
              <a:rPr lang="en-IE" altLang="en-US"/>
              <a:t> angle.</a:t>
            </a:r>
          </a:p>
          <a:p>
            <a:pPr marL="285750" indent="-285750">
              <a:buFont typeface="Arial" panose="020B0604020202020204" pitchFamily="34" charset="0"/>
              <a:buChar char="•"/>
            </a:pPr>
            <a:r>
              <a:rPr lang="en-GB" altLang="en-US"/>
              <a:t>Use a protractor or set square to check that the constructed line is perpendicular to the line </a:t>
            </a:r>
            <a:r>
              <a:rPr lang="en-GB" altLang="en-US" i="1"/>
              <a:t>l</a:t>
            </a:r>
            <a:r>
              <a:rPr lang="en-GB" altLang="en-US"/>
              <a:t>.</a:t>
            </a:r>
            <a:endParaRPr lang="en-IE" altLang="en-US"/>
          </a:p>
        </p:txBody>
      </p:sp>
      <p:sp>
        <p:nvSpPr>
          <p:cNvPr id="2" name="Text Placeholder 1">
            <a:extLst>
              <a:ext uri="{FF2B5EF4-FFF2-40B4-BE49-F238E27FC236}">
                <a16:creationId xmlns:a16="http://schemas.microsoft.com/office/drawing/2014/main" id="{5CF62EF9-06EF-4C75-BD4A-F32D06134D61}"/>
              </a:ext>
            </a:extLst>
          </p:cNvPr>
          <p:cNvSpPr>
            <a:spLocks noGrp="1"/>
          </p:cNvSpPr>
          <p:nvPr>
            <p:ph type="body" sz="quarter" idx="23"/>
          </p:nvPr>
        </p:nvSpPr>
        <p:spPr bwMode="auto">
          <a:xfrm>
            <a:off x="841375" y="1028700"/>
            <a:ext cx="6107113" cy="319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defRPr/>
            </a:pPr>
            <a:r>
              <a:rPr lang="en-GB" altLang="en-US" dirty="0"/>
              <a:t>Method 1: solution Using a Set Square</a:t>
            </a:r>
            <a:endParaRPr lang="en-IE" altLang="en-US" dirty="0"/>
          </a:p>
        </p:txBody>
      </p:sp>
      <p:grpSp>
        <p:nvGrpSpPr>
          <p:cNvPr id="18" name="Group 17">
            <a:extLst>
              <a:ext uri="{FF2B5EF4-FFF2-40B4-BE49-F238E27FC236}">
                <a16:creationId xmlns:a16="http://schemas.microsoft.com/office/drawing/2014/main" id="{10084942-8BDB-45E1-9C77-8A9E81EE9D08}"/>
              </a:ext>
            </a:extLst>
          </p:cNvPr>
          <p:cNvGrpSpPr>
            <a:grpSpLocks/>
          </p:cNvGrpSpPr>
          <p:nvPr/>
        </p:nvGrpSpPr>
        <p:grpSpPr bwMode="auto">
          <a:xfrm>
            <a:off x="4170363" y="4716463"/>
            <a:ext cx="3686175" cy="234950"/>
            <a:chOff x="2451467" y="4995182"/>
            <a:chExt cx="3686174" cy="234771"/>
          </a:xfrm>
        </p:grpSpPr>
        <p:grpSp>
          <p:nvGrpSpPr>
            <p:cNvPr id="12300" name="Group 9">
              <a:extLst>
                <a:ext uri="{FF2B5EF4-FFF2-40B4-BE49-F238E27FC236}">
                  <a16:creationId xmlns:a16="http://schemas.microsoft.com/office/drawing/2014/main" id="{53CE7E35-36AD-4EC4-8F4B-1FA3685FD142}"/>
                </a:ext>
              </a:extLst>
            </p:cNvPr>
            <p:cNvGrpSpPr>
              <a:grpSpLocks/>
            </p:cNvGrpSpPr>
            <p:nvPr/>
          </p:nvGrpSpPr>
          <p:grpSpPr bwMode="auto">
            <a:xfrm>
              <a:off x="2451467" y="4995182"/>
              <a:ext cx="3686174" cy="234771"/>
              <a:chOff x="3119619" y="3859212"/>
              <a:chExt cx="3686174" cy="234771"/>
            </a:xfrm>
          </p:grpSpPr>
          <p:grpSp>
            <p:nvGrpSpPr>
              <p:cNvPr id="12302" name="Group 8">
                <a:extLst>
                  <a:ext uri="{FF2B5EF4-FFF2-40B4-BE49-F238E27FC236}">
                    <a16:creationId xmlns:a16="http://schemas.microsoft.com/office/drawing/2014/main" id="{5A7CB074-EBC8-4DC4-94AD-682A86F3FF96}"/>
                  </a:ext>
                </a:extLst>
              </p:cNvPr>
              <p:cNvGrpSpPr>
                <a:grpSpLocks/>
              </p:cNvGrpSpPr>
              <p:nvPr/>
            </p:nvGrpSpPr>
            <p:grpSpPr bwMode="auto">
              <a:xfrm>
                <a:off x="3119619" y="3859212"/>
                <a:ext cx="3686174" cy="49213"/>
                <a:chOff x="3119619" y="3859212"/>
                <a:chExt cx="3686174" cy="49213"/>
              </a:xfrm>
            </p:grpSpPr>
            <p:sp>
              <p:nvSpPr>
                <p:cNvPr id="12304" name="Line 13">
                  <a:extLst>
                    <a:ext uri="{FF2B5EF4-FFF2-40B4-BE49-F238E27FC236}">
                      <a16:creationId xmlns:a16="http://schemas.microsoft.com/office/drawing/2014/main" id="{54953A91-4CD3-4010-9828-A80D60CB8995}"/>
                    </a:ext>
                  </a:extLst>
                </p:cNvPr>
                <p:cNvSpPr>
                  <a:spLocks noChangeShapeType="1"/>
                </p:cNvSpPr>
                <p:nvPr/>
              </p:nvSpPr>
              <p:spPr bwMode="auto">
                <a:xfrm>
                  <a:off x="3119619" y="3879470"/>
                  <a:ext cx="3686174" cy="3175"/>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12305" name="Oval 30">
                  <a:extLst>
                    <a:ext uri="{FF2B5EF4-FFF2-40B4-BE49-F238E27FC236}">
                      <a16:creationId xmlns:a16="http://schemas.microsoft.com/office/drawing/2014/main" id="{4A099FC3-194B-4200-A94B-6377060201F7}"/>
                    </a:ext>
                  </a:extLst>
                </p:cNvPr>
                <p:cNvSpPr>
                  <a:spLocks noChangeArrowheads="1"/>
                </p:cNvSpPr>
                <p:nvPr/>
              </p:nvSpPr>
              <p:spPr bwMode="auto">
                <a:xfrm>
                  <a:off x="5095190" y="3859212"/>
                  <a:ext cx="46038" cy="49213"/>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grpSp>
          <p:sp>
            <p:nvSpPr>
              <p:cNvPr id="12303" name="Rectangle 23">
                <a:extLst>
                  <a:ext uri="{FF2B5EF4-FFF2-40B4-BE49-F238E27FC236}">
                    <a16:creationId xmlns:a16="http://schemas.microsoft.com/office/drawing/2014/main" id="{05081445-BB09-4115-B790-28D85BB9EB55}"/>
                  </a:ext>
                </a:extLst>
              </p:cNvPr>
              <p:cNvSpPr>
                <a:spLocks noChangeArrowheads="1"/>
              </p:cNvSpPr>
              <p:nvPr/>
            </p:nvSpPr>
            <p:spPr bwMode="auto">
              <a:xfrm>
                <a:off x="5185041" y="3879473"/>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B</a:t>
                </a:r>
              </a:p>
            </p:txBody>
          </p:sp>
        </p:grpSp>
        <p:sp>
          <p:nvSpPr>
            <p:cNvPr id="12301" name="Rectangle 23">
              <a:extLst>
                <a:ext uri="{FF2B5EF4-FFF2-40B4-BE49-F238E27FC236}">
                  <a16:creationId xmlns:a16="http://schemas.microsoft.com/office/drawing/2014/main" id="{B109AB02-7AFF-4448-B987-C914CC8A2398}"/>
                </a:ext>
              </a:extLst>
            </p:cNvPr>
            <p:cNvSpPr>
              <a:spLocks noChangeArrowheads="1"/>
            </p:cNvSpPr>
            <p:nvPr/>
          </p:nvSpPr>
          <p:spPr bwMode="auto">
            <a:xfrm>
              <a:off x="6012794" y="5015440"/>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l</a:t>
              </a:r>
            </a:p>
          </p:txBody>
        </p:sp>
      </p:grpSp>
      <p:sp>
        <p:nvSpPr>
          <p:cNvPr id="3" name="Rectangle 2">
            <a:extLst>
              <a:ext uri="{FF2B5EF4-FFF2-40B4-BE49-F238E27FC236}">
                <a16:creationId xmlns:a16="http://schemas.microsoft.com/office/drawing/2014/main" id="{0FC5522E-1326-42CE-A02F-3B7671D3BC55}"/>
              </a:ext>
            </a:extLst>
          </p:cNvPr>
          <p:cNvSpPr>
            <a:spLocks noChangeArrowheads="1"/>
          </p:cNvSpPr>
          <p:nvPr/>
        </p:nvSpPr>
        <p:spPr bwMode="auto">
          <a:xfrm>
            <a:off x="6172200" y="4459288"/>
            <a:ext cx="43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b="1">
                <a:solidFill>
                  <a:srgbClr val="FF0000"/>
                </a:solidFill>
              </a:rPr>
              <a:t>90</a:t>
            </a:r>
            <a:r>
              <a:rPr lang="en-IE" altLang="en-US" sz="1400" b="1" baseline="30000">
                <a:solidFill>
                  <a:srgbClr val="FF0000"/>
                </a:solidFill>
              </a:rPr>
              <a:t>o</a:t>
            </a:r>
            <a:endParaRPr lang="en-IE" altLang="en-US" sz="1400" b="1">
              <a:solidFill>
                <a:srgbClr val="FF0000"/>
              </a:solidFill>
            </a:endParaRPr>
          </a:p>
        </p:txBody>
      </p:sp>
      <p:cxnSp>
        <p:nvCxnSpPr>
          <p:cNvPr id="13" name="Straight Connector 12">
            <a:extLst>
              <a:ext uri="{FF2B5EF4-FFF2-40B4-BE49-F238E27FC236}">
                <a16:creationId xmlns:a16="http://schemas.microsoft.com/office/drawing/2014/main" id="{CB1567EC-E4AD-462B-B648-5ED90E1708DA}"/>
              </a:ext>
            </a:extLst>
          </p:cNvPr>
          <p:cNvCxnSpPr/>
          <p:nvPr/>
        </p:nvCxnSpPr>
        <p:spPr>
          <a:xfrm>
            <a:off x="6172200" y="2660650"/>
            <a:ext cx="0" cy="2081213"/>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CD26DE6F-4DCF-4E74-B615-200A84662D38}"/>
              </a:ext>
            </a:extLst>
          </p:cNvPr>
          <p:cNvCxnSpPr/>
          <p:nvPr/>
        </p:nvCxnSpPr>
        <p:spPr>
          <a:xfrm>
            <a:off x="6172200" y="4767263"/>
            <a:ext cx="0" cy="633412"/>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6">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1000" fill="hold"/>
                                        <p:tgtEl>
                                          <p:spTgt spid="37"/>
                                        </p:tgtEl>
                                        <p:attrNameLst>
                                          <p:attrName>ppt_x</p:attrName>
                                        </p:attrNameLst>
                                      </p:cBhvr>
                                      <p:tavLst>
                                        <p:tav tm="0">
                                          <p:val>
                                            <p:strVal val="#ppt_x"/>
                                          </p:val>
                                        </p:tav>
                                        <p:tav tm="100000">
                                          <p:val>
                                            <p:strVal val="#ppt_x"/>
                                          </p:val>
                                        </p:tav>
                                      </p:tavLst>
                                    </p:anim>
                                    <p:anim calcmode="lin" valueType="num">
                                      <p:cBhvr additive="base">
                                        <p:cTn id="20" dur="10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5" presetClass="entr" presetSubtype="0" fill="hold"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p:cTn id="25"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26"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27" dur="1000"/>
                                        <p:tgtEl>
                                          <p:spTgt spid="6">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path" presetSubtype="0" accel="50000" decel="50000" fill="hold" nodeType="clickEffect">
                                  <p:stCondLst>
                                    <p:cond delay="0"/>
                                  </p:stCondLst>
                                  <p:childTnLst>
                                    <p:animMotion origin="layout" path="M 3.88889E-6 4.81481E-6 L 0.00104 0.15254 " pathEditMode="relative" rAng="0" ptsTypes="AA">
                                      <p:cBhvr>
                                        <p:cTn id="36" dur="2000" fill="hold"/>
                                        <p:tgtEl>
                                          <p:spTgt spid="37"/>
                                        </p:tgtEl>
                                        <p:attrNameLst>
                                          <p:attrName>ppt_x</p:attrName>
                                          <p:attrName>ppt_y</p:attrName>
                                        </p:attrNameLst>
                                      </p:cBhvr>
                                      <p:rCtr x="52" y="7616"/>
                                    </p:animMotion>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up)">
                                      <p:cBhvr>
                                        <p:cTn id="41" dur="500"/>
                                        <p:tgtEl>
                                          <p:spTgt spid="4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xit" presetSubtype="0" fill="hold" nodeType="clickEffect">
                                  <p:stCondLst>
                                    <p:cond delay="0"/>
                                  </p:stCondLst>
                                  <p:childTnLst>
                                    <p:set>
                                      <p:cBhvr>
                                        <p:cTn id="45" dur="1" fill="hold">
                                          <p:stCondLst>
                                            <p:cond delay="0"/>
                                          </p:stCondLst>
                                        </p:cTn>
                                        <p:tgtEl>
                                          <p:spTgt spid="37"/>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55" presetClass="entr" presetSubtype="0" fill="hold" nodeType="clickEffect">
                                  <p:stCondLst>
                                    <p:cond delay="0"/>
                                  </p:stCondLst>
                                  <p:childTnLst>
                                    <p:set>
                                      <p:cBhvr>
                                        <p:cTn id="49" dur="1" fill="hold">
                                          <p:stCondLst>
                                            <p:cond delay="0"/>
                                          </p:stCondLst>
                                        </p:cTn>
                                        <p:tgtEl>
                                          <p:spTgt spid="6">
                                            <p:txEl>
                                              <p:pRg st="2" end="2"/>
                                            </p:txEl>
                                          </p:spTgt>
                                        </p:tgtEl>
                                        <p:attrNameLst>
                                          <p:attrName>style.visibility</p:attrName>
                                        </p:attrNameLst>
                                      </p:cBhvr>
                                      <p:to>
                                        <p:strVal val="visible"/>
                                      </p:to>
                                    </p:set>
                                    <p:anim calcmode="lin" valueType="num">
                                      <p:cBhvr>
                                        <p:cTn id="50"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51"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52" dur="1000"/>
                                        <p:tgtEl>
                                          <p:spTgt spid="6">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wipe(left)">
                                      <p:cBhvr>
                                        <p:cTn id="57" dur="500"/>
                                        <p:tgtEl>
                                          <p:spTgt spid="6">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4" fill="hold" nodeType="clickEffect">
                                  <p:stCondLst>
                                    <p:cond delay="0"/>
                                  </p:stCondLst>
                                  <p:childTnLst>
                                    <p:set>
                                      <p:cBhvr>
                                        <p:cTn id="65" dur="1" fill="hold">
                                          <p:stCondLst>
                                            <p:cond delay="0"/>
                                          </p:stCondLst>
                                        </p:cTn>
                                        <p:tgtEl>
                                          <p:spTgt spid="6">
                                            <p:txEl>
                                              <p:pRg st="4" end="4"/>
                                            </p:txEl>
                                          </p:spTgt>
                                        </p:tgtEl>
                                        <p:attrNameLst>
                                          <p:attrName>style.visibility</p:attrName>
                                        </p:attrNameLst>
                                      </p:cBhvr>
                                      <p:to>
                                        <p:strVal val="visible"/>
                                      </p:to>
                                    </p:set>
                                    <p:animEffect transition="in" filter="wipe(down)">
                                      <p:cBhvr>
                                        <p:cTn id="66" dur="500"/>
                                        <p:tgtEl>
                                          <p:spTgt spid="6">
                                            <p:txEl>
                                              <p:pRg st="4" end="4"/>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nodeType="clickEffect">
                                  <p:stCondLst>
                                    <p:cond delay="0"/>
                                  </p:stCondLst>
                                  <p:childTnLst>
                                    <p:set>
                                      <p:cBhvr>
                                        <p:cTn id="70" dur="1" fill="hold">
                                          <p:stCondLst>
                                            <p:cond delay="0"/>
                                          </p:stCondLst>
                                        </p:cTn>
                                        <p:tgtEl>
                                          <p:spTgt spid="46"/>
                                        </p:tgtEl>
                                        <p:attrNameLst>
                                          <p:attrName>style.visibility</p:attrName>
                                        </p:attrNameLst>
                                      </p:cBhvr>
                                      <p:to>
                                        <p:strVal val="visible"/>
                                      </p:to>
                                    </p:set>
                                    <p:anim calcmode="lin" valueType="num">
                                      <p:cBhvr additive="base">
                                        <p:cTn id="71" dur="500" fill="hold"/>
                                        <p:tgtEl>
                                          <p:spTgt spid="46"/>
                                        </p:tgtEl>
                                        <p:attrNameLst>
                                          <p:attrName>ppt_x</p:attrName>
                                        </p:attrNameLst>
                                      </p:cBhvr>
                                      <p:tavLst>
                                        <p:tav tm="0">
                                          <p:val>
                                            <p:strVal val="#ppt_x"/>
                                          </p:val>
                                        </p:tav>
                                        <p:tav tm="100000">
                                          <p:val>
                                            <p:strVal val="#ppt_x"/>
                                          </p:val>
                                        </p:tav>
                                      </p:tavLst>
                                    </p:anim>
                                    <p:anim calcmode="lin" valueType="num">
                                      <p:cBhvr additive="base">
                                        <p:cTn id="72"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B75588F-8B8F-41CC-9A0B-1FB79B8076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2612744">
            <a:off x="6057900" y="2108200"/>
            <a:ext cx="1939925"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3">
            <a:extLst>
              <a:ext uri="{FF2B5EF4-FFF2-40B4-BE49-F238E27FC236}">
                <a16:creationId xmlns:a16="http://schemas.microsoft.com/office/drawing/2014/main" id="{517ECED7-3D96-4B08-A448-72C084EA59F3}"/>
              </a:ext>
            </a:extLst>
          </p:cNvPr>
          <p:cNvPicPr>
            <a:picLocks noChangeAspect="1" noChangeArrowheads="1"/>
          </p:cNvPicPr>
          <p:nvPr/>
        </p:nvPicPr>
        <p:blipFill rotWithShape="1">
          <a:blip r:embed="rId4"/>
          <a:srcRect/>
          <a:stretch/>
        </p:blipFill>
        <p:spPr bwMode="auto">
          <a:xfrm>
            <a:off x="5253038" y="1987550"/>
            <a:ext cx="3262312" cy="1976438"/>
          </a:xfrm>
          <a:prstGeom prst="rect">
            <a:avLst/>
          </a:prstGeom>
          <a:solidFill>
            <a:schemeClr val="accent2">
              <a:lumMod val="40000"/>
              <a:lumOff val="60000"/>
              <a:alpha val="0"/>
            </a:schemeClr>
          </a:solidFill>
          <a:ln w="9525">
            <a:noFill/>
            <a:miter lim="800000"/>
            <a:headEnd/>
            <a:tailEnd/>
          </a:ln>
          <a:effectLst/>
        </p:spPr>
      </p:pic>
      <p:sp>
        <p:nvSpPr>
          <p:cNvPr id="14340" name="Text Placeholder 7">
            <a:extLst>
              <a:ext uri="{FF2B5EF4-FFF2-40B4-BE49-F238E27FC236}">
                <a16:creationId xmlns:a16="http://schemas.microsoft.com/office/drawing/2014/main" id="{098E87F5-D321-407B-8CB5-BDA95B33B5EC}"/>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IE" altLang="en-US"/>
              <a:t>Construction 4</a:t>
            </a:r>
            <a:endParaRPr lang="en-US" altLang="en-US"/>
          </a:p>
        </p:txBody>
      </p:sp>
      <p:sp>
        <p:nvSpPr>
          <p:cNvPr id="14341" name="Content Placeholder 3">
            <a:extLst>
              <a:ext uri="{FF2B5EF4-FFF2-40B4-BE49-F238E27FC236}">
                <a16:creationId xmlns:a16="http://schemas.microsoft.com/office/drawing/2014/main" id="{1C13245A-B3AE-4A85-A976-93C75DCF3FAA}"/>
              </a:ext>
            </a:extLst>
          </p:cNvPr>
          <p:cNvSpPr>
            <a:spLocks noGrp="1"/>
          </p:cNvSpPr>
          <p:nvPr>
            <p:ph sz="quarter" idx="16"/>
          </p:nvPr>
        </p:nvSpPr>
        <p:spPr bwMode="auto">
          <a:xfrm>
            <a:off x="841375" y="620713"/>
            <a:ext cx="8302625" cy="439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spcAft>
                <a:spcPct val="0"/>
              </a:spcAft>
              <a:buFont typeface="Arial" panose="020B0604020202020204" pitchFamily="34" charset="0"/>
              <a:buNone/>
            </a:pPr>
            <a:r>
              <a:rPr lang="en-IE" altLang="en-US"/>
              <a:t>Line Perpendicular to a Given Line </a:t>
            </a:r>
            <a:r>
              <a:rPr lang="en-IE" altLang="en-US" i="1"/>
              <a:t>l</a:t>
            </a:r>
            <a:r>
              <a:rPr lang="en-IE" altLang="en-US"/>
              <a:t>, Passing Through a Given Point on </a:t>
            </a:r>
            <a:r>
              <a:rPr lang="en-IE" altLang="en-US" i="1"/>
              <a:t>l</a:t>
            </a:r>
          </a:p>
        </p:txBody>
      </p:sp>
      <p:sp>
        <p:nvSpPr>
          <p:cNvPr id="6" name="Rectangle 5">
            <a:extLst>
              <a:ext uri="{FF2B5EF4-FFF2-40B4-BE49-F238E27FC236}">
                <a16:creationId xmlns:a16="http://schemas.microsoft.com/office/drawing/2014/main" id="{0A485867-36DC-4B8A-98BD-A7177F4249DB}"/>
              </a:ext>
            </a:extLst>
          </p:cNvPr>
          <p:cNvSpPr>
            <a:spLocks noGrp="1" noChangeArrowheads="1"/>
          </p:cNvSpPr>
          <p:nvPr>
            <p:ph sz="quarter" idx="22"/>
          </p:nvPr>
        </p:nvSpPr>
        <p:spPr bwMode="auto">
          <a:xfrm>
            <a:off x="554038" y="1347788"/>
            <a:ext cx="4017962" cy="4392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IE" altLang="en-US"/>
              <a:t>Place the centre of the protractor on the point </a:t>
            </a:r>
            <a:r>
              <a:rPr lang="en-IE" altLang="en-US" i="1"/>
              <a:t>B</a:t>
            </a:r>
            <a:r>
              <a:rPr lang="en-IE" altLang="en-US"/>
              <a:t>.</a:t>
            </a:r>
          </a:p>
          <a:p>
            <a:pPr marL="285750" indent="-285750">
              <a:buFont typeface="Arial" panose="020B0604020202020204" pitchFamily="34" charset="0"/>
              <a:buChar char="•"/>
            </a:pPr>
            <a:r>
              <a:rPr lang="en-IE" altLang="en-US"/>
              <a:t>At the  90</a:t>
            </a:r>
            <a:r>
              <a:rPr lang="en-IE" altLang="en-US" baseline="30000"/>
              <a:t>o</a:t>
            </a:r>
            <a:r>
              <a:rPr lang="en-IE" altLang="en-US"/>
              <a:t> mark on the protractor, mark a point </a:t>
            </a:r>
            <a:r>
              <a:rPr lang="en-IE" altLang="en-US" i="1"/>
              <a:t>C</a:t>
            </a:r>
            <a:r>
              <a:rPr lang="en-IE" altLang="en-US"/>
              <a:t>. </a:t>
            </a:r>
          </a:p>
          <a:p>
            <a:pPr marL="285750" indent="-285750">
              <a:buFont typeface="Arial" panose="020B0604020202020204" pitchFamily="34" charset="0"/>
              <a:buChar char="•"/>
            </a:pPr>
            <a:r>
              <a:rPr lang="en-IE" altLang="en-US"/>
              <a:t>Using a straight edge draw a ray from </a:t>
            </a:r>
            <a:r>
              <a:rPr lang="en-IE" altLang="en-US" i="1"/>
              <a:t>B</a:t>
            </a:r>
            <a:r>
              <a:rPr lang="en-IE" altLang="en-US"/>
              <a:t> to the point </a:t>
            </a:r>
            <a:r>
              <a:rPr lang="en-IE" altLang="en-US" i="1"/>
              <a:t>C</a:t>
            </a:r>
            <a:r>
              <a:rPr lang="en-IE" altLang="en-US"/>
              <a:t>. Extend the ray beyond </a:t>
            </a:r>
            <a:r>
              <a:rPr lang="en-IE" altLang="en-US" i="1"/>
              <a:t>B</a:t>
            </a:r>
            <a:r>
              <a:rPr lang="en-IE" altLang="en-US"/>
              <a:t>, so it is below the line </a:t>
            </a:r>
            <a:r>
              <a:rPr lang="en-IE" altLang="en-US" i="1"/>
              <a:t>l</a:t>
            </a:r>
            <a:r>
              <a:rPr lang="en-IE" altLang="en-US"/>
              <a:t>. </a:t>
            </a:r>
          </a:p>
          <a:p>
            <a:pPr marL="285750" indent="-285750">
              <a:buFont typeface="Arial" panose="020B0604020202020204" pitchFamily="34" charset="0"/>
              <a:buChar char="•"/>
            </a:pPr>
            <a:r>
              <a:rPr lang="en-IE" altLang="en-US"/>
              <a:t>Mark in the 90</a:t>
            </a:r>
            <a:r>
              <a:rPr lang="en-IE" altLang="en-US" baseline="30000"/>
              <a:t>o</a:t>
            </a:r>
            <a:r>
              <a:rPr lang="en-IE" altLang="en-US"/>
              <a:t> angle.</a:t>
            </a:r>
          </a:p>
          <a:p>
            <a:pPr marL="285750" indent="-285750">
              <a:buFont typeface="Arial" panose="020B0604020202020204" pitchFamily="34" charset="0"/>
              <a:buChar char="•"/>
            </a:pPr>
            <a:r>
              <a:rPr lang="en-IE" altLang="en-US"/>
              <a:t>This line is perpendicular to the line l and passes through the point </a:t>
            </a:r>
            <a:r>
              <a:rPr lang="en-IE" altLang="en-US" i="1"/>
              <a:t>B</a:t>
            </a:r>
            <a:r>
              <a:rPr lang="en-IE" altLang="en-US"/>
              <a:t>. </a:t>
            </a:r>
          </a:p>
          <a:p>
            <a:pPr marL="285750" indent="-285750">
              <a:buFont typeface="Arial" panose="020B0604020202020204" pitchFamily="34" charset="0"/>
              <a:buChar char="•"/>
            </a:pPr>
            <a:r>
              <a:rPr lang="en-GB" altLang="en-US"/>
              <a:t>Use a protractor or set square to check that the constructed line is perpendicular to the line </a:t>
            </a:r>
            <a:r>
              <a:rPr lang="en-GB" altLang="en-US" i="1"/>
              <a:t>l</a:t>
            </a:r>
            <a:r>
              <a:rPr lang="en-GB" altLang="en-US"/>
              <a:t>.</a:t>
            </a:r>
            <a:endParaRPr lang="en-IE" altLang="en-US"/>
          </a:p>
          <a:p>
            <a:pPr marL="285750" indent="-285750">
              <a:buFont typeface="Arial" panose="020B0604020202020204" pitchFamily="34" charset="0"/>
              <a:buChar char="•"/>
            </a:pPr>
            <a:endParaRPr lang="en-IE" altLang="en-US"/>
          </a:p>
        </p:txBody>
      </p:sp>
      <p:sp>
        <p:nvSpPr>
          <p:cNvPr id="4" name="Text Placeholder 1">
            <a:extLst>
              <a:ext uri="{FF2B5EF4-FFF2-40B4-BE49-F238E27FC236}">
                <a16:creationId xmlns:a16="http://schemas.microsoft.com/office/drawing/2014/main" id="{0DC7F64B-43EB-4767-95F8-0B6AE22CED37}"/>
              </a:ext>
            </a:extLst>
          </p:cNvPr>
          <p:cNvSpPr>
            <a:spLocks noGrp="1"/>
          </p:cNvSpPr>
          <p:nvPr>
            <p:ph type="body" sz="quarter" idx="23"/>
          </p:nvPr>
        </p:nvSpPr>
        <p:spPr bwMode="auto">
          <a:xfrm>
            <a:off x="841375" y="1028700"/>
            <a:ext cx="6107113" cy="319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defRPr/>
            </a:pPr>
            <a:r>
              <a:rPr lang="en-IE" altLang="en-US" dirty="0"/>
              <a:t>Method 2: Solution Using a Protractor</a:t>
            </a:r>
            <a:endParaRPr lang="en-US" altLang="en-US" dirty="0"/>
          </a:p>
        </p:txBody>
      </p:sp>
      <p:grpSp>
        <p:nvGrpSpPr>
          <p:cNvPr id="18" name="Group 17">
            <a:extLst>
              <a:ext uri="{FF2B5EF4-FFF2-40B4-BE49-F238E27FC236}">
                <a16:creationId xmlns:a16="http://schemas.microsoft.com/office/drawing/2014/main" id="{A0443EA4-8BE4-47F6-82C3-6DEED615CFE2}"/>
              </a:ext>
            </a:extLst>
          </p:cNvPr>
          <p:cNvGrpSpPr>
            <a:grpSpLocks/>
          </p:cNvGrpSpPr>
          <p:nvPr/>
        </p:nvGrpSpPr>
        <p:grpSpPr bwMode="auto">
          <a:xfrm>
            <a:off x="4829175" y="3551238"/>
            <a:ext cx="3686175" cy="519112"/>
            <a:chOff x="2451467" y="4709740"/>
            <a:chExt cx="3686174" cy="520210"/>
          </a:xfrm>
        </p:grpSpPr>
        <p:grpSp>
          <p:nvGrpSpPr>
            <p:cNvPr id="14351" name="Group 9">
              <a:extLst>
                <a:ext uri="{FF2B5EF4-FFF2-40B4-BE49-F238E27FC236}">
                  <a16:creationId xmlns:a16="http://schemas.microsoft.com/office/drawing/2014/main" id="{D09FB43D-D205-44B8-A15B-685C0682DB87}"/>
                </a:ext>
              </a:extLst>
            </p:cNvPr>
            <p:cNvGrpSpPr>
              <a:grpSpLocks/>
            </p:cNvGrpSpPr>
            <p:nvPr/>
          </p:nvGrpSpPr>
          <p:grpSpPr bwMode="auto">
            <a:xfrm>
              <a:off x="2451467" y="4995182"/>
              <a:ext cx="3686174" cy="234768"/>
              <a:chOff x="3119619" y="3859212"/>
              <a:chExt cx="3686174" cy="234768"/>
            </a:xfrm>
          </p:grpSpPr>
          <p:grpSp>
            <p:nvGrpSpPr>
              <p:cNvPr id="14353" name="Group 8">
                <a:extLst>
                  <a:ext uri="{FF2B5EF4-FFF2-40B4-BE49-F238E27FC236}">
                    <a16:creationId xmlns:a16="http://schemas.microsoft.com/office/drawing/2014/main" id="{3A8CA8CD-C353-4C75-98D9-2A60BACCCF5A}"/>
                  </a:ext>
                </a:extLst>
              </p:cNvPr>
              <p:cNvGrpSpPr>
                <a:grpSpLocks/>
              </p:cNvGrpSpPr>
              <p:nvPr/>
            </p:nvGrpSpPr>
            <p:grpSpPr bwMode="auto">
              <a:xfrm>
                <a:off x="3119619" y="3859212"/>
                <a:ext cx="3686174" cy="49213"/>
                <a:chOff x="3119619" y="3859212"/>
                <a:chExt cx="3686174" cy="49213"/>
              </a:xfrm>
            </p:grpSpPr>
            <p:sp>
              <p:nvSpPr>
                <p:cNvPr id="14355" name="Line 13">
                  <a:extLst>
                    <a:ext uri="{FF2B5EF4-FFF2-40B4-BE49-F238E27FC236}">
                      <a16:creationId xmlns:a16="http://schemas.microsoft.com/office/drawing/2014/main" id="{4C55543B-0741-462E-9815-DD26FDD4E1CE}"/>
                    </a:ext>
                  </a:extLst>
                </p:cNvPr>
                <p:cNvSpPr>
                  <a:spLocks noChangeShapeType="1"/>
                </p:cNvSpPr>
                <p:nvPr/>
              </p:nvSpPr>
              <p:spPr bwMode="auto">
                <a:xfrm>
                  <a:off x="3119619" y="3879470"/>
                  <a:ext cx="3686174" cy="3175"/>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14356" name="Oval 30">
                  <a:extLst>
                    <a:ext uri="{FF2B5EF4-FFF2-40B4-BE49-F238E27FC236}">
                      <a16:creationId xmlns:a16="http://schemas.microsoft.com/office/drawing/2014/main" id="{B8005250-2546-452E-B0A5-8E0441BB693A}"/>
                    </a:ext>
                  </a:extLst>
                </p:cNvPr>
                <p:cNvSpPr>
                  <a:spLocks noChangeArrowheads="1"/>
                </p:cNvSpPr>
                <p:nvPr/>
              </p:nvSpPr>
              <p:spPr bwMode="auto">
                <a:xfrm>
                  <a:off x="5095190" y="3859212"/>
                  <a:ext cx="46038" cy="49213"/>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grpSp>
          <p:sp>
            <p:nvSpPr>
              <p:cNvPr id="14354" name="Rectangle 23">
                <a:extLst>
                  <a:ext uri="{FF2B5EF4-FFF2-40B4-BE49-F238E27FC236}">
                    <a16:creationId xmlns:a16="http://schemas.microsoft.com/office/drawing/2014/main" id="{2C888A57-6C5B-420B-A134-2ABF8BA51DFF}"/>
                  </a:ext>
                </a:extLst>
              </p:cNvPr>
              <p:cNvSpPr>
                <a:spLocks noChangeArrowheads="1"/>
              </p:cNvSpPr>
              <p:nvPr/>
            </p:nvSpPr>
            <p:spPr bwMode="auto">
              <a:xfrm>
                <a:off x="5185041" y="3879470"/>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B</a:t>
                </a:r>
              </a:p>
            </p:txBody>
          </p:sp>
        </p:grpSp>
        <p:sp>
          <p:nvSpPr>
            <p:cNvPr id="14352" name="Rectangle 23">
              <a:extLst>
                <a:ext uri="{FF2B5EF4-FFF2-40B4-BE49-F238E27FC236}">
                  <a16:creationId xmlns:a16="http://schemas.microsoft.com/office/drawing/2014/main" id="{3DAD3279-3703-4F14-A101-CB3089E8BD83}"/>
                </a:ext>
              </a:extLst>
            </p:cNvPr>
            <p:cNvSpPr>
              <a:spLocks noChangeArrowheads="1"/>
            </p:cNvSpPr>
            <p:nvPr/>
          </p:nvSpPr>
          <p:spPr bwMode="auto">
            <a:xfrm>
              <a:off x="6022550" y="4709740"/>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l</a:t>
              </a:r>
            </a:p>
          </p:txBody>
        </p:sp>
      </p:grpSp>
      <p:sp>
        <p:nvSpPr>
          <p:cNvPr id="3" name="Rectangle 2">
            <a:extLst>
              <a:ext uri="{FF2B5EF4-FFF2-40B4-BE49-F238E27FC236}">
                <a16:creationId xmlns:a16="http://schemas.microsoft.com/office/drawing/2014/main" id="{F82681D6-E166-4DB0-8311-9D8D98D378AA}"/>
              </a:ext>
            </a:extLst>
          </p:cNvPr>
          <p:cNvSpPr>
            <a:spLocks noChangeArrowheads="1"/>
          </p:cNvSpPr>
          <p:nvPr/>
        </p:nvSpPr>
        <p:spPr bwMode="auto">
          <a:xfrm>
            <a:off x="6775450" y="3587750"/>
            <a:ext cx="43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b="1">
                <a:solidFill>
                  <a:srgbClr val="FF0000"/>
                </a:solidFill>
              </a:rPr>
              <a:t>90</a:t>
            </a:r>
            <a:r>
              <a:rPr lang="en-IE" altLang="en-US" sz="1400" b="1" baseline="30000">
                <a:solidFill>
                  <a:srgbClr val="FF0000"/>
                </a:solidFill>
              </a:rPr>
              <a:t>o</a:t>
            </a:r>
            <a:endParaRPr lang="en-IE" altLang="en-US" sz="1400" b="1">
              <a:solidFill>
                <a:srgbClr val="FF0000"/>
              </a:solidFill>
            </a:endParaRPr>
          </a:p>
        </p:txBody>
      </p:sp>
      <p:cxnSp>
        <p:nvCxnSpPr>
          <p:cNvPr id="13" name="Straight Connector 12">
            <a:extLst>
              <a:ext uri="{FF2B5EF4-FFF2-40B4-BE49-F238E27FC236}">
                <a16:creationId xmlns:a16="http://schemas.microsoft.com/office/drawing/2014/main" id="{EF89554E-C0B6-4039-BD88-20E76CA652D7}"/>
              </a:ext>
            </a:extLst>
          </p:cNvPr>
          <p:cNvCxnSpPr>
            <a:stCxn id="14349" idx="4"/>
            <a:endCxn id="14356" idx="3"/>
          </p:cNvCxnSpPr>
          <p:nvPr/>
        </p:nvCxnSpPr>
        <p:spPr>
          <a:xfrm flipH="1">
            <a:off x="6811963" y="2341563"/>
            <a:ext cx="15875" cy="15367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680E1D9B-BEE5-4764-A7FA-DE50E249187F}"/>
              </a:ext>
            </a:extLst>
          </p:cNvPr>
          <p:cNvCxnSpPr/>
          <p:nvPr/>
        </p:nvCxnSpPr>
        <p:spPr>
          <a:xfrm>
            <a:off x="6815138" y="3822700"/>
            <a:ext cx="0" cy="396875"/>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grpSp>
        <p:nvGrpSpPr>
          <p:cNvPr id="2" name="Group 1">
            <a:extLst>
              <a:ext uri="{FF2B5EF4-FFF2-40B4-BE49-F238E27FC236}">
                <a16:creationId xmlns:a16="http://schemas.microsoft.com/office/drawing/2014/main" id="{75DE82D5-451A-462C-B0E2-5815A2D34D64}"/>
              </a:ext>
            </a:extLst>
          </p:cNvPr>
          <p:cNvGrpSpPr>
            <a:grpSpLocks/>
          </p:cNvGrpSpPr>
          <p:nvPr/>
        </p:nvGrpSpPr>
        <p:grpSpPr bwMode="auto">
          <a:xfrm>
            <a:off x="6802438" y="2089150"/>
            <a:ext cx="96837" cy="252413"/>
            <a:chOff x="2655611" y="3056726"/>
            <a:chExt cx="96041" cy="252688"/>
          </a:xfrm>
        </p:grpSpPr>
        <p:sp>
          <p:nvSpPr>
            <p:cNvPr id="14349" name="Oval 30">
              <a:extLst>
                <a:ext uri="{FF2B5EF4-FFF2-40B4-BE49-F238E27FC236}">
                  <a16:creationId xmlns:a16="http://schemas.microsoft.com/office/drawing/2014/main" id="{F0B59AD9-5F93-492C-9207-6F3C6A2F6DF3}"/>
                </a:ext>
              </a:extLst>
            </p:cNvPr>
            <p:cNvSpPr>
              <a:spLocks noChangeArrowheads="1"/>
            </p:cNvSpPr>
            <p:nvPr/>
          </p:nvSpPr>
          <p:spPr bwMode="auto">
            <a:xfrm>
              <a:off x="2657594" y="3260305"/>
              <a:ext cx="46038" cy="49109"/>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14350" name="Rectangle 23">
              <a:extLst>
                <a:ext uri="{FF2B5EF4-FFF2-40B4-BE49-F238E27FC236}">
                  <a16:creationId xmlns:a16="http://schemas.microsoft.com/office/drawing/2014/main" id="{7419ECA6-5B2B-4947-84AA-0352E6098308}"/>
                </a:ext>
              </a:extLst>
            </p:cNvPr>
            <p:cNvSpPr>
              <a:spLocks noChangeArrowheads="1"/>
            </p:cNvSpPr>
            <p:nvPr/>
          </p:nvSpPr>
          <p:spPr bwMode="auto">
            <a:xfrm>
              <a:off x="2655611" y="3056726"/>
              <a:ext cx="96041" cy="21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C</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6">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6"/>
                                        </p:tgtEl>
                                        <p:attrNameLst>
                                          <p:attrName>style.visibility</p:attrName>
                                        </p:attrNameLst>
                                      </p:cBhvr>
                                      <p:to>
                                        <p:strVal val="visible"/>
                                      </p:to>
                                    </p:set>
                                    <p:anim calcmode="lin" valueType="num">
                                      <p:cBhvr additive="base">
                                        <p:cTn id="19" dur="500" fill="hold"/>
                                        <p:tgtEl>
                                          <p:spTgt spid="46"/>
                                        </p:tgtEl>
                                        <p:attrNameLst>
                                          <p:attrName>ppt_x</p:attrName>
                                        </p:attrNameLst>
                                      </p:cBhvr>
                                      <p:tavLst>
                                        <p:tav tm="0">
                                          <p:val>
                                            <p:strVal val="#ppt_x"/>
                                          </p:val>
                                        </p:tav>
                                        <p:tav tm="100000">
                                          <p:val>
                                            <p:strVal val="#ppt_x"/>
                                          </p:val>
                                        </p:tav>
                                      </p:tavLst>
                                    </p:anim>
                                    <p:anim calcmode="lin" valueType="num">
                                      <p:cBhvr additive="base">
                                        <p:cTn id="2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5" presetClass="entr" presetSubtype="0" fill="hold"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p:cTn id="25"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26"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27" dur="1000"/>
                                        <p:tgtEl>
                                          <p:spTgt spid="6">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xit" presetSubtype="0" fill="hold" nodeType="clickEffect">
                                  <p:stCondLst>
                                    <p:cond delay="0"/>
                                  </p:stCondLst>
                                  <p:childTnLst>
                                    <p:set>
                                      <p:cBhvr>
                                        <p:cTn id="35" dur="1" fill="hold">
                                          <p:stCondLst>
                                            <p:cond delay="0"/>
                                          </p:stCondLst>
                                        </p:cTn>
                                        <p:tgtEl>
                                          <p:spTgt spid="46"/>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6">
                                            <p:txEl>
                                              <p:pRg st="2" end="2"/>
                                            </p:txEl>
                                          </p:spTgt>
                                        </p:tgtEl>
                                        <p:attrNameLst>
                                          <p:attrName>style.visibility</p:attrName>
                                        </p:attrNameLst>
                                      </p:cBhvr>
                                      <p:to>
                                        <p:strVal val="visible"/>
                                      </p:to>
                                    </p:set>
                                    <p:animEffect transition="in" filter="wipe(left)">
                                      <p:cBhvr>
                                        <p:cTn id="40" dur="500"/>
                                        <p:tgtEl>
                                          <p:spTgt spid="6">
                                            <p:txEl>
                                              <p:pRg st="2" end="2"/>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additive="base">
                                        <p:cTn id="45" dur="500" fill="hold"/>
                                        <p:tgtEl>
                                          <p:spTgt spid="20"/>
                                        </p:tgtEl>
                                        <p:attrNameLst>
                                          <p:attrName>ppt_x</p:attrName>
                                        </p:attrNameLst>
                                      </p:cBhvr>
                                      <p:tavLst>
                                        <p:tav tm="0">
                                          <p:val>
                                            <p:strVal val="#ppt_x"/>
                                          </p:val>
                                        </p:tav>
                                        <p:tav tm="100000">
                                          <p:val>
                                            <p:strVal val="#ppt_x"/>
                                          </p:val>
                                        </p:tav>
                                      </p:tavLst>
                                    </p:anim>
                                    <p:anim calcmode="lin" valueType="num">
                                      <p:cBhvr additive="base">
                                        <p:cTn id="4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down)">
                                      <p:cBhvr>
                                        <p:cTn id="51" dur="500"/>
                                        <p:tgtEl>
                                          <p:spTgt spid="13"/>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nodeType="click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wipe(up)">
                                      <p:cBhvr>
                                        <p:cTn id="56" dur="500"/>
                                        <p:tgtEl>
                                          <p:spTgt spid="4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xit" presetSubtype="0" fill="hold" nodeType="clickEffect">
                                  <p:stCondLst>
                                    <p:cond delay="0"/>
                                  </p:stCondLst>
                                  <p:childTnLst>
                                    <p:set>
                                      <p:cBhvr>
                                        <p:cTn id="60" dur="1" fill="hold">
                                          <p:stCondLst>
                                            <p:cond delay="0"/>
                                          </p:stCondLst>
                                        </p:cTn>
                                        <p:tgtEl>
                                          <p:spTgt spid="20"/>
                                        </p:tgtEl>
                                        <p:attrNameLst>
                                          <p:attrName>style.visibility</p:attrName>
                                        </p:attrNameLst>
                                      </p:cBhvr>
                                      <p:to>
                                        <p:strVal val="hidden"/>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6">
                                            <p:txEl>
                                              <p:pRg st="3" end="3"/>
                                            </p:txEl>
                                          </p:spTgt>
                                        </p:tgtEl>
                                        <p:attrNameLst>
                                          <p:attrName>style.visibility</p:attrName>
                                        </p:attrNameLst>
                                      </p:cBhvr>
                                      <p:to>
                                        <p:strVal val="visible"/>
                                      </p:to>
                                    </p:set>
                                    <p:animEffect transition="in" filter="wipe(left)">
                                      <p:cBhvr>
                                        <p:cTn id="65" dur="500"/>
                                        <p:tgtEl>
                                          <p:spTgt spid="6">
                                            <p:txEl>
                                              <p:pRg st="3" end="3"/>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6">
                                            <p:txEl>
                                              <p:pRg st="4" end="4"/>
                                            </p:txEl>
                                          </p:spTgt>
                                        </p:tgtEl>
                                        <p:attrNameLst>
                                          <p:attrName>style.visibility</p:attrName>
                                        </p:attrNameLst>
                                      </p:cBhvr>
                                      <p:to>
                                        <p:strVal val="visible"/>
                                      </p:to>
                                    </p:set>
                                    <p:animEffect transition="in" filter="wipe(left)">
                                      <p:cBhvr>
                                        <p:cTn id="74" dur="500"/>
                                        <p:tgtEl>
                                          <p:spTgt spid="6">
                                            <p:txEl>
                                              <p:pRg st="4" end="4"/>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childTnLst>
                                    <p:set>
                                      <p:cBhvr>
                                        <p:cTn id="78" dur="1" fill="hold">
                                          <p:stCondLst>
                                            <p:cond delay="0"/>
                                          </p:stCondLst>
                                        </p:cTn>
                                        <p:tgtEl>
                                          <p:spTgt spid="6">
                                            <p:txEl>
                                              <p:pRg st="5" end="5"/>
                                            </p:txEl>
                                          </p:spTgt>
                                        </p:tgtEl>
                                        <p:attrNameLst>
                                          <p:attrName>style.visibility</p:attrName>
                                        </p:attrNameLst>
                                      </p:cBhvr>
                                      <p:to>
                                        <p:strVal val="visible"/>
                                      </p:to>
                                    </p:set>
                                    <p:animEffect transition="in" filter="wipe(left)">
                                      <p:cBhvr>
                                        <p:cTn id="79"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
            <a:extLst>
              <a:ext uri="{FF2B5EF4-FFF2-40B4-BE49-F238E27FC236}">
                <a16:creationId xmlns:a16="http://schemas.microsoft.com/office/drawing/2014/main" id="{C0635D88-F158-418D-A2C1-7F749222A8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0513" y="1500188"/>
            <a:ext cx="2503487" cy="264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
            <a:extLst>
              <a:ext uri="{FF2B5EF4-FFF2-40B4-BE49-F238E27FC236}">
                <a16:creationId xmlns:a16="http://schemas.microsoft.com/office/drawing/2014/main" id="{BC40ADC0-E862-45CC-8E6F-153FCA69AF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72250" y="2857500"/>
            <a:ext cx="2640013" cy="250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 Placeholder 7">
            <a:extLst>
              <a:ext uri="{FF2B5EF4-FFF2-40B4-BE49-F238E27FC236}">
                <a16:creationId xmlns:a16="http://schemas.microsoft.com/office/drawing/2014/main" id="{E91DD727-C061-4283-8864-0EACDD1AE930}"/>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IE" altLang="en-US"/>
              <a:t>Construction 5</a:t>
            </a:r>
            <a:endParaRPr lang="en-US" altLang="en-US"/>
          </a:p>
          <a:p>
            <a:endParaRPr lang="en-IE" altLang="en-US"/>
          </a:p>
        </p:txBody>
      </p:sp>
      <p:sp>
        <p:nvSpPr>
          <p:cNvPr id="16389" name="Content Placeholder 3">
            <a:extLst>
              <a:ext uri="{FF2B5EF4-FFF2-40B4-BE49-F238E27FC236}">
                <a16:creationId xmlns:a16="http://schemas.microsoft.com/office/drawing/2014/main" id="{7D5E198C-39D6-4ACC-9FFC-8C0EDED4A51A}"/>
              </a:ext>
            </a:extLst>
          </p:cNvPr>
          <p:cNvSpPr>
            <a:spLocks noGrp="1"/>
          </p:cNvSpPr>
          <p:nvPr>
            <p:ph sz="quarter" idx="16"/>
          </p:nvPr>
        </p:nvSpPr>
        <p:spPr bwMode="auto">
          <a:xfrm>
            <a:off x="841375" y="620713"/>
            <a:ext cx="8302625" cy="439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spcAft>
                <a:spcPct val="0"/>
              </a:spcAft>
              <a:buFont typeface="Arial" panose="020B0604020202020204" pitchFamily="34" charset="0"/>
              <a:buNone/>
            </a:pPr>
            <a:r>
              <a:rPr lang="en-IE" altLang="en-US"/>
              <a:t>Line Parallel to a Given Line, Through a Given Point</a:t>
            </a:r>
            <a:endParaRPr lang="en-US" altLang="en-US">
              <a:solidFill>
                <a:srgbClr val="FF0000"/>
              </a:solidFill>
            </a:endParaRPr>
          </a:p>
        </p:txBody>
      </p:sp>
      <p:sp>
        <p:nvSpPr>
          <p:cNvPr id="6" name="Rectangle 5">
            <a:extLst>
              <a:ext uri="{FF2B5EF4-FFF2-40B4-BE49-F238E27FC236}">
                <a16:creationId xmlns:a16="http://schemas.microsoft.com/office/drawing/2014/main" id="{BC6CC8BB-42DE-4E3D-8FF1-BD23E480A54B}"/>
              </a:ext>
            </a:extLst>
          </p:cNvPr>
          <p:cNvSpPr>
            <a:spLocks noGrp="1" noChangeArrowheads="1"/>
          </p:cNvSpPr>
          <p:nvPr>
            <p:ph sz="quarter" idx="22"/>
          </p:nvPr>
        </p:nvSpPr>
        <p:spPr bwMode="auto">
          <a:xfrm>
            <a:off x="554038" y="1347788"/>
            <a:ext cx="4017962" cy="4392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IE" altLang="en-US"/>
              <a:t>Using a set square, draw a line perpendicular to the line </a:t>
            </a:r>
            <a:r>
              <a:rPr lang="en-IE" altLang="en-US" i="1"/>
              <a:t>m</a:t>
            </a:r>
            <a:r>
              <a:rPr lang="en-IE" altLang="en-US"/>
              <a:t> and through the point </a:t>
            </a:r>
            <a:r>
              <a:rPr lang="en-IE" altLang="en-US" i="1"/>
              <a:t>C</a:t>
            </a:r>
            <a:r>
              <a:rPr lang="en-IE" altLang="en-US"/>
              <a:t>.</a:t>
            </a:r>
          </a:p>
          <a:p>
            <a:pPr marL="285750" indent="-285750">
              <a:buFont typeface="Arial" panose="020B0604020202020204" pitchFamily="34" charset="0"/>
              <a:buChar char="•"/>
            </a:pPr>
            <a:r>
              <a:rPr lang="en-IE" altLang="en-US"/>
              <a:t>Line up one of the two shorter sides of the set square at point </a:t>
            </a:r>
            <a:r>
              <a:rPr lang="en-IE" altLang="en-US" i="1"/>
              <a:t>C</a:t>
            </a:r>
            <a:r>
              <a:rPr lang="en-IE" altLang="en-US"/>
              <a:t> and the other shorter side on the perpendicular line.</a:t>
            </a:r>
          </a:p>
          <a:p>
            <a:pPr marL="285750" indent="-285750">
              <a:buFont typeface="Arial" panose="020B0604020202020204" pitchFamily="34" charset="0"/>
              <a:buChar char="•"/>
            </a:pPr>
            <a:r>
              <a:rPr lang="en-IE" altLang="en-US"/>
              <a:t>Now draw a line through the point </a:t>
            </a:r>
            <a:r>
              <a:rPr lang="en-IE" altLang="en-US" i="1"/>
              <a:t>C</a:t>
            </a:r>
            <a:r>
              <a:rPr lang="en-IE" altLang="en-US"/>
              <a:t>.</a:t>
            </a:r>
          </a:p>
          <a:p>
            <a:pPr marL="285750" indent="-285750">
              <a:buFont typeface="Arial" panose="020B0604020202020204" pitchFamily="34" charset="0"/>
              <a:buChar char="•"/>
            </a:pPr>
            <a:r>
              <a:rPr lang="en-IE" altLang="en-US"/>
              <a:t>This line is parallel to the line </a:t>
            </a:r>
            <a:r>
              <a:rPr lang="en-IE" altLang="en-US" i="1"/>
              <a:t>m</a:t>
            </a:r>
            <a:r>
              <a:rPr lang="en-IE" altLang="en-US"/>
              <a:t> and passes through the point </a:t>
            </a:r>
            <a:r>
              <a:rPr lang="en-IE" altLang="en-US" i="1"/>
              <a:t>C</a:t>
            </a:r>
            <a:r>
              <a:rPr lang="en-IE" altLang="en-US"/>
              <a:t>. </a:t>
            </a:r>
            <a:br>
              <a:rPr lang="en-IE" altLang="en-US"/>
            </a:br>
            <a:r>
              <a:rPr lang="en-IE" altLang="en-US"/>
              <a:t>Indicate the lines that are perpendicular on your construction.</a:t>
            </a:r>
          </a:p>
          <a:p>
            <a:pPr marL="285750" indent="-285750">
              <a:buFont typeface="Arial" panose="020B0604020202020204" pitchFamily="34" charset="0"/>
              <a:buChar char="•"/>
            </a:pPr>
            <a:r>
              <a:rPr lang="en-GB" altLang="en-US"/>
              <a:t>Use a protractor or set square to check that the constructed line is parallel to the line </a:t>
            </a:r>
            <a:r>
              <a:rPr lang="en-GB" altLang="en-US" i="1"/>
              <a:t>m</a:t>
            </a:r>
            <a:r>
              <a:rPr lang="en-GB" altLang="en-US"/>
              <a:t>.</a:t>
            </a:r>
            <a:endParaRPr lang="en-IE" altLang="en-US"/>
          </a:p>
        </p:txBody>
      </p:sp>
      <p:sp>
        <p:nvSpPr>
          <p:cNvPr id="4" name="Text Placeholder 1">
            <a:extLst>
              <a:ext uri="{FF2B5EF4-FFF2-40B4-BE49-F238E27FC236}">
                <a16:creationId xmlns:a16="http://schemas.microsoft.com/office/drawing/2014/main" id="{16E2132E-E6A8-4CFC-B188-2F827DCA77E7}"/>
              </a:ext>
            </a:extLst>
          </p:cNvPr>
          <p:cNvSpPr>
            <a:spLocks noGrp="1"/>
          </p:cNvSpPr>
          <p:nvPr>
            <p:ph type="body" sz="quarter" idx="23"/>
          </p:nvPr>
        </p:nvSpPr>
        <p:spPr bwMode="auto">
          <a:xfrm>
            <a:off x="841375" y="1028700"/>
            <a:ext cx="3730625" cy="319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defRPr/>
            </a:pPr>
            <a:r>
              <a:rPr lang="en-IE" altLang="en-US" dirty="0"/>
              <a:t>Method 1: Solution Using a Set Square</a:t>
            </a:r>
            <a:endParaRPr lang="en-US" altLang="en-US" dirty="0"/>
          </a:p>
        </p:txBody>
      </p:sp>
      <p:grpSp>
        <p:nvGrpSpPr>
          <p:cNvPr id="18" name="Group 17">
            <a:extLst>
              <a:ext uri="{FF2B5EF4-FFF2-40B4-BE49-F238E27FC236}">
                <a16:creationId xmlns:a16="http://schemas.microsoft.com/office/drawing/2014/main" id="{8099A94C-8216-4A05-9F48-DFEB6932B257}"/>
              </a:ext>
            </a:extLst>
          </p:cNvPr>
          <p:cNvGrpSpPr>
            <a:grpSpLocks/>
          </p:cNvGrpSpPr>
          <p:nvPr/>
        </p:nvGrpSpPr>
        <p:grpSpPr bwMode="auto">
          <a:xfrm>
            <a:off x="4659313" y="4033838"/>
            <a:ext cx="3686175" cy="214312"/>
            <a:chOff x="2451467" y="5006779"/>
            <a:chExt cx="3686174" cy="214510"/>
          </a:xfrm>
        </p:grpSpPr>
        <p:sp>
          <p:nvSpPr>
            <p:cNvPr id="16400" name="Line 13">
              <a:extLst>
                <a:ext uri="{FF2B5EF4-FFF2-40B4-BE49-F238E27FC236}">
                  <a16:creationId xmlns:a16="http://schemas.microsoft.com/office/drawing/2014/main" id="{DC6E81CA-6A18-4D63-9141-910C276CB486}"/>
                </a:ext>
              </a:extLst>
            </p:cNvPr>
            <p:cNvSpPr>
              <a:spLocks noChangeShapeType="1"/>
            </p:cNvSpPr>
            <p:nvPr/>
          </p:nvSpPr>
          <p:spPr bwMode="auto">
            <a:xfrm>
              <a:off x="2451467" y="5015440"/>
              <a:ext cx="3686174" cy="3175"/>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16401" name="Rectangle 23">
              <a:extLst>
                <a:ext uri="{FF2B5EF4-FFF2-40B4-BE49-F238E27FC236}">
                  <a16:creationId xmlns:a16="http://schemas.microsoft.com/office/drawing/2014/main" id="{ADF1B367-626F-4F8E-8BF1-A7A87DD3A332}"/>
                </a:ext>
              </a:extLst>
            </p:cNvPr>
            <p:cNvSpPr>
              <a:spLocks noChangeArrowheads="1"/>
            </p:cNvSpPr>
            <p:nvPr/>
          </p:nvSpPr>
          <p:spPr bwMode="auto">
            <a:xfrm>
              <a:off x="5849856" y="5006779"/>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m</a:t>
              </a:r>
            </a:p>
          </p:txBody>
        </p:sp>
      </p:grpSp>
      <p:sp>
        <p:nvSpPr>
          <p:cNvPr id="3" name="Rectangle 2">
            <a:extLst>
              <a:ext uri="{FF2B5EF4-FFF2-40B4-BE49-F238E27FC236}">
                <a16:creationId xmlns:a16="http://schemas.microsoft.com/office/drawing/2014/main" id="{295CF843-02A8-469A-8E44-FCC056E71154}"/>
              </a:ext>
            </a:extLst>
          </p:cNvPr>
          <p:cNvSpPr>
            <a:spLocks noChangeArrowheads="1"/>
          </p:cNvSpPr>
          <p:nvPr/>
        </p:nvSpPr>
        <p:spPr bwMode="auto">
          <a:xfrm>
            <a:off x="6599238" y="3765550"/>
            <a:ext cx="43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b="1">
                <a:solidFill>
                  <a:srgbClr val="FF0000"/>
                </a:solidFill>
              </a:rPr>
              <a:t>90</a:t>
            </a:r>
            <a:r>
              <a:rPr lang="en-IE" altLang="en-US" sz="1400" b="1" baseline="30000">
                <a:solidFill>
                  <a:srgbClr val="FF0000"/>
                </a:solidFill>
              </a:rPr>
              <a:t>o</a:t>
            </a:r>
            <a:endParaRPr lang="en-IE" altLang="en-US" sz="1400" b="1">
              <a:solidFill>
                <a:srgbClr val="FF0000"/>
              </a:solidFill>
            </a:endParaRPr>
          </a:p>
        </p:txBody>
      </p:sp>
      <p:cxnSp>
        <p:nvCxnSpPr>
          <p:cNvPr id="13" name="Straight Connector 12">
            <a:extLst>
              <a:ext uri="{FF2B5EF4-FFF2-40B4-BE49-F238E27FC236}">
                <a16:creationId xmlns:a16="http://schemas.microsoft.com/office/drawing/2014/main" id="{CDE69781-3DAC-4DE2-83EB-017556F19BD0}"/>
              </a:ext>
            </a:extLst>
          </p:cNvPr>
          <p:cNvCxnSpPr/>
          <p:nvPr/>
        </p:nvCxnSpPr>
        <p:spPr>
          <a:xfrm flipH="1">
            <a:off x="6642100" y="2311400"/>
            <a:ext cx="11113" cy="1730375"/>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grpSp>
        <p:nvGrpSpPr>
          <p:cNvPr id="2" name="Group 1">
            <a:extLst>
              <a:ext uri="{FF2B5EF4-FFF2-40B4-BE49-F238E27FC236}">
                <a16:creationId xmlns:a16="http://schemas.microsoft.com/office/drawing/2014/main" id="{38891B3C-CCC7-45F8-8E2A-CA93C40C20E5}"/>
              </a:ext>
            </a:extLst>
          </p:cNvPr>
          <p:cNvGrpSpPr>
            <a:grpSpLocks/>
          </p:cNvGrpSpPr>
          <p:nvPr/>
        </p:nvGrpSpPr>
        <p:grpSpPr bwMode="auto">
          <a:xfrm>
            <a:off x="6508750" y="2687638"/>
            <a:ext cx="168275" cy="214312"/>
            <a:chOff x="2537017" y="3109742"/>
            <a:chExt cx="166615" cy="214057"/>
          </a:xfrm>
        </p:grpSpPr>
        <p:sp>
          <p:nvSpPr>
            <p:cNvPr id="16398" name="Oval 30">
              <a:extLst>
                <a:ext uri="{FF2B5EF4-FFF2-40B4-BE49-F238E27FC236}">
                  <a16:creationId xmlns:a16="http://schemas.microsoft.com/office/drawing/2014/main" id="{1E91A91E-A31D-4A41-8F08-5D252880AC03}"/>
                </a:ext>
              </a:extLst>
            </p:cNvPr>
            <p:cNvSpPr>
              <a:spLocks noChangeArrowheads="1"/>
            </p:cNvSpPr>
            <p:nvPr/>
          </p:nvSpPr>
          <p:spPr bwMode="auto">
            <a:xfrm>
              <a:off x="2657594" y="3260305"/>
              <a:ext cx="46038" cy="49109"/>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16399" name="Rectangle 23">
              <a:extLst>
                <a:ext uri="{FF2B5EF4-FFF2-40B4-BE49-F238E27FC236}">
                  <a16:creationId xmlns:a16="http://schemas.microsoft.com/office/drawing/2014/main" id="{BEC087F4-7F91-47C4-A421-D116E5634AC7}"/>
                </a:ext>
              </a:extLst>
            </p:cNvPr>
            <p:cNvSpPr>
              <a:spLocks noChangeArrowheads="1"/>
            </p:cNvSpPr>
            <p:nvPr/>
          </p:nvSpPr>
          <p:spPr bwMode="auto">
            <a:xfrm>
              <a:off x="2537017" y="3109742"/>
              <a:ext cx="96041" cy="21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C</a:t>
              </a:r>
            </a:p>
          </p:txBody>
        </p:sp>
      </p:grpSp>
      <p:cxnSp>
        <p:nvCxnSpPr>
          <p:cNvPr id="9" name="Straight Connector 8">
            <a:extLst>
              <a:ext uri="{FF2B5EF4-FFF2-40B4-BE49-F238E27FC236}">
                <a16:creationId xmlns:a16="http://schemas.microsoft.com/office/drawing/2014/main" id="{66D06F33-B929-4CE9-B388-3F266C10AAF1}"/>
              </a:ext>
            </a:extLst>
          </p:cNvPr>
          <p:cNvCxnSpPr/>
          <p:nvPr/>
        </p:nvCxnSpPr>
        <p:spPr>
          <a:xfrm>
            <a:off x="6677025" y="2857500"/>
            <a:ext cx="184626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7" name="Rectangle 26">
            <a:extLst>
              <a:ext uri="{FF2B5EF4-FFF2-40B4-BE49-F238E27FC236}">
                <a16:creationId xmlns:a16="http://schemas.microsoft.com/office/drawing/2014/main" id="{75889D52-08DD-48C3-BA23-F284B2E50CEB}"/>
              </a:ext>
            </a:extLst>
          </p:cNvPr>
          <p:cNvSpPr>
            <a:spLocks noChangeArrowheads="1"/>
          </p:cNvSpPr>
          <p:nvPr/>
        </p:nvSpPr>
        <p:spPr bwMode="auto">
          <a:xfrm>
            <a:off x="6630988" y="2859088"/>
            <a:ext cx="43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b="1">
                <a:solidFill>
                  <a:srgbClr val="FF0000"/>
                </a:solidFill>
              </a:rPr>
              <a:t>90</a:t>
            </a:r>
            <a:r>
              <a:rPr lang="en-IE" altLang="en-US" sz="1400" b="1" baseline="30000">
                <a:solidFill>
                  <a:srgbClr val="FF0000"/>
                </a:solidFill>
              </a:rPr>
              <a:t>o</a:t>
            </a:r>
            <a:endParaRPr lang="en-IE" altLang="en-US" sz="1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55" presetClass="entr" presetSubtype="0" fill="hold" nodeType="click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 calcmode="lin" valueType="num">
                                      <p:cBhvr>
                                        <p:cTn id="16"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6">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1000" fill="hold"/>
                                        <p:tgtEl>
                                          <p:spTgt spid="21"/>
                                        </p:tgtEl>
                                        <p:attrNameLst>
                                          <p:attrName>ppt_x</p:attrName>
                                        </p:attrNameLst>
                                      </p:cBhvr>
                                      <p:tavLst>
                                        <p:tav tm="0">
                                          <p:val>
                                            <p:strVal val="#ppt_x"/>
                                          </p:val>
                                        </p:tav>
                                        <p:tav tm="100000">
                                          <p:val>
                                            <p:strVal val="#ppt_x"/>
                                          </p:val>
                                        </p:tav>
                                      </p:tavLst>
                                    </p:anim>
                                    <p:anim calcmode="lin" valueType="num">
                                      <p:cBhvr additive="base">
                                        <p:cTn id="24" dur="10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down)">
                                      <p:cBhvr>
                                        <p:cTn id="29" dur="500"/>
                                        <p:tgtEl>
                                          <p:spTgt spid="1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xit" presetSubtype="0" fill="hold" nodeType="clickEffect">
                                  <p:stCondLst>
                                    <p:cond delay="0"/>
                                  </p:stCondLst>
                                  <p:childTnLst>
                                    <p:set>
                                      <p:cBhvr>
                                        <p:cTn id="33" dur="1" fill="hold">
                                          <p:stCondLst>
                                            <p:cond delay="0"/>
                                          </p:stCondLst>
                                        </p:cTn>
                                        <p:tgtEl>
                                          <p:spTgt spid="21"/>
                                        </p:tgtEl>
                                        <p:attrNameLst>
                                          <p:attrName>style.visibility</p:attrName>
                                        </p:attrNameLst>
                                      </p:cBhvr>
                                      <p:to>
                                        <p:strVal val="hidden"/>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6">
                                            <p:txEl>
                                              <p:pRg st="1" end="1"/>
                                            </p:txEl>
                                          </p:spTgt>
                                        </p:tgtEl>
                                        <p:attrNameLst>
                                          <p:attrName>style.visibility</p:attrName>
                                        </p:attrNameLst>
                                      </p:cBhvr>
                                      <p:to>
                                        <p:strVal val="visible"/>
                                      </p:to>
                                    </p:set>
                                    <p:animEffect transition="in" filter="wipe(left)">
                                      <p:cBhvr>
                                        <p:cTn id="38" dur="500"/>
                                        <p:tgtEl>
                                          <p:spTgt spid="6">
                                            <p:txEl>
                                              <p:pRg st="1" end="1"/>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1000" fill="hold"/>
                                        <p:tgtEl>
                                          <p:spTgt spid="24"/>
                                        </p:tgtEl>
                                        <p:attrNameLst>
                                          <p:attrName>ppt_x</p:attrName>
                                        </p:attrNameLst>
                                      </p:cBhvr>
                                      <p:tavLst>
                                        <p:tav tm="0">
                                          <p:val>
                                            <p:strVal val="#ppt_x"/>
                                          </p:val>
                                        </p:tav>
                                        <p:tav tm="100000">
                                          <p:val>
                                            <p:strVal val="#ppt_x"/>
                                          </p:val>
                                        </p:tav>
                                      </p:tavLst>
                                    </p:anim>
                                    <p:anim calcmode="lin" valueType="num">
                                      <p:cBhvr additive="base">
                                        <p:cTn id="44" dur="10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Effect transition="in" filter="wipe(left)">
                                      <p:cBhvr>
                                        <p:cTn id="49" dur="500"/>
                                        <p:tgtEl>
                                          <p:spTgt spid="6">
                                            <p:txEl>
                                              <p:pRg st="2" end="2"/>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left)">
                                      <p:cBhvr>
                                        <p:cTn id="54" dur="2000"/>
                                        <p:tgtEl>
                                          <p:spTgt spid="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xit" presetSubtype="0" fill="hold" nodeType="clickEffect">
                                  <p:stCondLst>
                                    <p:cond delay="0"/>
                                  </p:stCondLst>
                                  <p:childTnLst>
                                    <p:set>
                                      <p:cBhvr>
                                        <p:cTn id="58" dur="1" fill="hold">
                                          <p:stCondLst>
                                            <p:cond delay="0"/>
                                          </p:stCondLst>
                                        </p:cTn>
                                        <p:tgtEl>
                                          <p:spTgt spid="24"/>
                                        </p:tgtEl>
                                        <p:attrNameLst>
                                          <p:attrName>style.visibility</p:attrName>
                                        </p:attrNameLst>
                                      </p:cBhvr>
                                      <p:to>
                                        <p:strVal val="hidden"/>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Effect transition="in" filter="wipe(left)">
                                      <p:cBhvr>
                                        <p:cTn id="63" dur="500"/>
                                        <p:tgtEl>
                                          <p:spTgt spid="6">
                                            <p:txEl>
                                              <p:pRg st="3" end="3"/>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3"/>
                                        </p:tgtEl>
                                        <p:attrNameLst>
                                          <p:attrName>style.visibility</p:attrName>
                                        </p:attrNameLst>
                                      </p:cBhvr>
                                      <p:to>
                                        <p:strVal val="visible"/>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4" fill="hold" nodeType="clickEffect">
                                  <p:stCondLst>
                                    <p:cond delay="0"/>
                                  </p:stCondLst>
                                  <p:childTnLst>
                                    <p:set>
                                      <p:cBhvr>
                                        <p:cTn id="75" dur="1" fill="hold">
                                          <p:stCondLst>
                                            <p:cond delay="0"/>
                                          </p:stCondLst>
                                        </p:cTn>
                                        <p:tgtEl>
                                          <p:spTgt spid="6">
                                            <p:txEl>
                                              <p:pRg st="4" end="4"/>
                                            </p:txEl>
                                          </p:spTgt>
                                        </p:tgtEl>
                                        <p:attrNameLst>
                                          <p:attrName>style.visibility</p:attrName>
                                        </p:attrNameLst>
                                      </p:cBhvr>
                                      <p:to>
                                        <p:strVal val="visible"/>
                                      </p:to>
                                    </p:set>
                                    <p:animEffect transition="in" filter="wipe(down)">
                                      <p:cBhvr>
                                        <p:cTn id="76"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
            <a:extLst>
              <a:ext uri="{FF2B5EF4-FFF2-40B4-BE49-F238E27FC236}">
                <a16:creationId xmlns:a16="http://schemas.microsoft.com/office/drawing/2014/main" id="{31DBB9A4-C219-45A3-A9D0-24D4825ACE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838" y="3236913"/>
            <a:ext cx="2640012" cy="2503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
            <a:extLst>
              <a:ext uri="{FF2B5EF4-FFF2-40B4-BE49-F238E27FC236}">
                <a16:creationId xmlns:a16="http://schemas.microsoft.com/office/drawing/2014/main" id="{C599CC8C-FE71-4CF0-A279-E02C499B93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0825" y="1874838"/>
            <a:ext cx="2503488" cy="264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3">
            <a:extLst>
              <a:ext uri="{FF2B5EF4-FFF2-40B4-BE49-F238E27FC236}">
                <a16:creationId xmlns:a16="http://schemas.microsoft.com/office/drawing/2014/main" id="{0C3EFFB3-AB09-4BC0-BE57-18E9B35A0F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7800" y="1671638"/>
            <a:ext cx="1785938" cy="3262312"/>
          </a:xfrm>
          <a:prstGeom prst="rect">
            <a:avLst/>
          </a:prstGeom>
          <a:solidFill>
            <a:srgbClr val="E6B9B8">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8437" name="Text Placeholder 7">
            <a:extLst>
              <a:ext uri="{FF2B5EF4-FFF2-40B4-BE49-F238E27FC236}">
                <a16:creationId xmlns:a16="http://schemas.microsoft.com/office/drawing/2014/main" id="{EE800695-F6B8-4F01-ABAE-0C8510C475E6}"/>
              </a:ext>
            </a:extLst>
          </p:cNvPr>
          <p:cNvSpPr>
            <a:spLocks noGrp="1"/>
          </p:cNvSpPr>
          <p:nvPr>
            <p:ph type="body" sz="quarter" idx="18"/>
          </p:nvPr>
        </p:nvSpPr>
        <p:spPr bwMode="auto">
          <a:xfrm>
            <a:off x="841375" y="180975"/>
            <a:ext cx="9847263" cy="439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IE" altLang="en-US"/>
              <a:t>Construction 5</a:t>
            </a:r>
            <a:endParaRPr lang="en-US" altLang="en-US"/>
          </a:p>
        </p:txBody>
      </p:sp>
      <p:sp>
        <p:nvSpPr>
          <p:cNvPr id="18438" name="Content Placeholder 3">
            <a:extLst>
              <a:ext uri="{FF2B5EF4-FFF2-40B4-BE49-F238E27FC236}">
                <a16:creationId xmlns:a16="http://schemas.microsoft.com/office/drawing/2014/main" id="{071A5D7E-D11E-428D-B053-555D7B27E555}"/>
              </a:ext>
            </a:extLst>
          </p:cNvPr>
          <p:cNvSpPr>
            <a:spLocks noGrp="1"/>
          </p:cNvSpPr>
          <p:nvPr>
            <p:ph sz="quarter" idx="16"/>
          </p:nvPr>
        </p:nvSpPr>
        <p:spPr bwMode="auto">
          <a:xfrm>
            <a:off x="841375" y="620713"/>
            <a:ext cx="8302625" cy="439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2463"/>
              </a:lnSpc>
              <a:spcBef>
                <a:spcPct val="0"/>
              </a:spcBef>
              <a:spcAft>
                <a:spcPct val="0"/>
              </a:spcAft>
              <a:buFont typeface="Arial" panose="020B0604020202020204" pitchFamily="34" charset="0"/>
              <a:buNone/>
            </a:pPr>
            <a:r>
              <a:rPr lang="en-IE" altLang="en-US"/>
              <a:t>Line Parallel to a Given Line, Through a Given Point</a:t>
            </a:r>
            <a:endParaRPr lang="en-US" altLang="en-US">
              <a:solidFill>
                <a:srgbClr val="FF0000"/>
              </a:solidFill>
            </a:endParaRPr>
          </a:p>
        </p:txBody>
      </p:sp>
      <p:sp>
        <p:nvSpPr>
          <p:cNvPr id="6" name="Rectangle 5">
            <a:extLst>
              <a:ext uri="{FF2B5EF4-FFF2-40B4-BE49-F238E27FC236}">
                <a16:creationId xmlns:a16="http://schemas.microsoft.com/office/drawing/2014/main" id="{205E4177-AF03-4F32-B2E2-B0B1209D3BA1}"/>
              </a:ext>
            </a:extLst>
          </p:cNvPr>
          <p:cNvSpPr>
            <a:spLocks noGrp="1" noChangeArrowheads="1"/>
          </p:cNvSpPr>
          <p:nvPr>
            <p:ph sz="quarter" idx="22"/>
          </p:nvPr>
        </p:nvSpPr>
        <p:spPr bwMode="auto">
          <a:xfrm>
            <a:off x="554038" y="1347788"/>
            <a:ext cx="4017962" cy="4392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IE" altLang="en-US"/>
              <a:t>Using a set square, draw a line perpendicular to the line </a:t>
            </a:r>
            <a:r>
              <a:rPr lang="en-IE" altLang="en-US" i="1"/>
              <a:t>m</a:t>
            </a:r>
            <a:r>
              <a:rPr lang="en-IE" altLang="en-US"/>
              <a:t> and through the point </a:t>
            </a:r>
            <a:r>
              <a:rPr lang="en-IE" altLang="en-US" i="1"/>
              <a:t>C</a:t>
            </a:r>
            <a:r>
              <a:rPr lang="en-IE" altLang="en-US"/>
              <a:t>.</a:t>
            </a:r>
          </a:p>
          <a:p>
            <a:pPr marL="285750" indent="-285750">
              <a:buFont typeface="Arial" panose="020B0604020202020204" pitchFamily="34" charset="0"/>
              <a:buChar char="•"/>
            </a:pPr>
            <a:r>
              <a:rPr lang="en-IE" altLang="en-US"/>
              <a:t>Line up the protractor with this perpendicular line and place the centre of the protractor at the point </a:t>
            </a:r>
            <a:r>
              <a:rPr lang="en-IE" altLang="en-US" i="1"/>
              <a:t>C</a:t>
            </a:r>
            <a:r>
              <a:rPr lang="en-IE" altLang="en-US"/>
              <a:t>. At the 90° mark on the protractor mark the point </a:t>
            </a:r>
            <a:r>
              <a:rPr lang="en-IE" altLang="en-US" i="1"/>
              <a:t>D</a:t>
            </a:r>
            <a:r>
              <a:rPr lang="en-IE" altLang="en-US"/>
              <a:t>.</a:t>
            </a:r>
          </a:p>
          <a:p>
            <a:pPr marL="285750" indent="-285750">
              <a:buFont typeface="Arial" panose="020B0604020202020204" pitchFamily="34" charset="0"/>
              <a:buChar char="•"/>
            </a:pPr>
            <a:r>
              <a:rPr lang="en-IE" altLang="en-US"/>
              <a:t>Now draw a line passing through both </a:t>
            </a:r>
            <a:r>
              <a:rPr lang="en-IE" altLang="en-US" i="1"/>
              <a:t>C</a:t>
            </a:r>
            <a:r>
              <a:rPr lang="en-IE" altLang="en-US"/>
              <a:t> and </a:t>
            </a:r>
            <a:r>
              <a:rPr lang="en-IE" altLang="en-US" i="1"/>
              <a:t>D</a:t>
            </a:r>
            <a:r>
              <a:rPr lang="en-IE" altLang="en-US"/>
              <a:t>.</a:t>
            </a:r>
          </a:p>
          <a:p>
            <a:pPr marL="285750" indent="-285750">
              <a:buFont typeface="Arial" panose="020B0604020202020204" pitchFamily="34" charset="0"/>
              <a:buChar char="•"/>
            </a:pPr>
            <a:r>
              <a:rPr lang="en-IE" altLang="en-US"/>
              <a:t>This line is parallel to the line m and passes through the point </a:t>
            </a:r>
            <a:r>
              <a:rPr lang="en-IE" altLang="en-US" i="1"/>
              <a:t>C</a:t>
            </a:r>
            <a:r>
              <a:rPr lang="en-IE" altLang="en-US"/>
              <a:t>. </a:t>
            </a:r>
            <a:br>
              <a:rPr lang="en-IE" altLang="en-US"/>
            </a:br>
            <a:r>
              <a:rPr lang="en-IE" altLang="en-US"/>
              <a:t>Indicate the lines that are perpendicular on your construction.</a:t>
            </a:r>
          </a:p>
          <a:p>
            <a:pPr marL="285750" indent="-285750">
              <a:buFont typeface="Arial" panose="020B0604020202020204" pitchFamily="34" charset="0"/>
              <a:buChar char="•"/>
            </a:pPr>
            <a:r>
              <a:rPr lang="en-GB" altLang="en-US"/>
              <a:t>Use a protractor or set square to check that the constructed line is parallel to the line </a:t>
            </a:r>
            <a:r>
              <a:rPr lang="en-GB" altLang="en-US" i="1"/>
              <a:t>m</a:t>
            </a:r>
            <a:r>
              <a:rPr lang="en-GB" altLang="en-US"/>
              <a:t>.</a:t>
            </a:r>
            <a:endParaRPr lang="en-IE" altLang="en-US"/>
          </a:p>
          <a:p>
            <a:pPr marL="285750" indent="-285750">
              <a:buFont typeface="Arial" panose="020B0604020202020204" pitchFamily="34" charset="0"/>
              <a:buChar char="•"/>
            </a:pPr>
            <a:endParaRPr lang="en-IE" altLang="en-US"/>
          </a:p>
          <a:p>
            <a:pPr marL="285750" indent="-285750">
              <a:buFont typeface="Arial" panose="020B0604020202020204" pitchFamily="34" charset="0"/>
              <a:buChar char="•"/>
            </a:pPr>
            <a:endParaRPr lang="en-IE" altLang="en-US"/>
          </a:p>
        </p:txBody>
      </p:sp>
      <p:sp>
        <p:nvSpPr>
          <p:cNvPr id="4" name="Text Placeholder 1">
            <a:extLst>
              <a:ext uri="{FF2B5EF4-FFF2-40B4-BE49-F238E27FC236}">
                <a16:creationId xmlns:a16="http://schemas.microsoft.com/office/drawing/2014/main" id="{7AB04AD0-5BD3-452B-B14A-50E4E99DBFAC}"/>
              </a:ext>
            </a:extLst>
          </p:cNvPr>
          <p:cNvSpPr>
            <a:spLocks noGrp="1"/>
          </p:cNvSpPr>
          <p:nvPr>
            <p:ph type="body" sz="quarter" idx="23"/>
          </p:nvPr>
        </p:nvSpPr>
        <p:spPr bwMode="auto">
          <a:xfrm>
            <a:off x="841375" y="1028700"/>
            <a:ext cx="6796088" cy="3190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defRPr/>
            </a:pPr>
            <a:r>
              <a:rPr lang="en-IE" altLang="en-US" dirty="0"/>
              <a:t>Method 2:  Using a Protractor and Set Square</a:t>
            </a:r>
            <a:endParaRPr lang="en-US" altLang="en-US" dirty="0"/>
          </a:p>
        </p:txBody>
      </p:sp>
      <p:grpSp>
        <p:nvGrpSpPr>
          <p:cNvPr id="18" name="Group 17">
            <a:extLst>
              <a:ext uri="{FF2B5EF4-FFF2-40B4-BE49-F238E27FC236}">
                <a16:creationId xmlns:a16="http://schemas.microsoft.com/office/drawing/2014/main" id="{0056525A-941C-4FB3-8960-9E8AD6B46931}"/>
              </a:ext>
            </a:extLst>
          </p:cNvPr>
          <p:cNvGrpSpPr>
            <a:grpSpLocks/>
          </p:cNvGrpSpPr>
          <p:nvPr/>
        </p:nvGrpSpPr>
        <p:grpSpPr bwMode="auto">
          <a:xfrm>
            <a:off x="4629150" y="4403725"/>
            <a:ext cx="3686175" cy="214313"/>
            <a:chOff x="2451467" y="5006779"/>
            <a:chExt cx="3686174" cy="214510"/>
          </a:xfrm>
        </p:grpSpPr>
        <p:sp>
          <p:nvSpPr>
            <p:cNvPr id="18452" name="Line 13">
              <a:extLst>
                <a:ext uri="{FF2B5EF4-FFF2-40B4-BE49-F238E27FC236}">
                  <a16:creationId xmlns:a16="http://schemas.microsoft.com/office/drawing/2014/main" id="{022CE562-008C-46AA-BA01-04313B5533F3}"/>
                </a:ext>
              </a:extLst>
            </p:cNvPr>
            <p:cNvSpPr>
              <a:spLocks noChangeShapeType="1"/>
            </p:cNvSpPr>
            <p:nvPr/>
          </p:nvSpPr>
          <p:spPr bwMode="auto">
            <a:xfrm>
              <a:off x="2451467" y="5015440"/>
              <a:ext cx="3686174" cy="3175"/>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IE"/>
            </a:p>
          </p:txBody>
        </p:sp>
        <p:sp>
          <p:nvSpPr>
            <p:cNvPr id="18453" name="Rectangle 23">
              <a:extLst>
                <a:ext uri="{FF2B5EF4-FFF2-40B4-BE49-F238E27FC236}">
                  <a16:creationId xmlns:a16="http://schemas.microsoft.com/office/drawing/2014/main" id="{CEA4C67E-AC34-49C7-A6D5-93B349A711B1}"/>
                </a:ext>
              </a:extLst>
            </p:cNvPr>
            <p:cNvSpPr>
              <a:spLocks noChangeArrowheads="1"/>
            </p:cNvSpPr>
            <p:nvPr/>
          </p:nvSpPr>
          <p:spPr bwMode="auto">
            <a:xfrm>
              <a:off x="5849856" y="5006779"/>
              <a:ext cx="96041" cy="214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m</a:t>
              </a:r>
            </a:p>
          </p:txBody>
        </p:sp>
      </p:grpSp>
      <p:sp>
        <p:nvSpPr>
          <p:cNvPr id="3" name="Rectangle 2">
            <a:extLst>
              <a:ext uri="{FF2B5EF4-FFF2-40B4-BE49-F238E27FC236}">
                <a16:creationId xmlns:a16="http://schemas.microsoft.com/office/drawing/2014/main" id="{41D43C51-C654-4AD0-998E-833C1E09DDD4}"/>
              </a:ext>
            </a:extLst>
          </p:cNvPr>
          <p:cNvSpPr>
            <a:spLocks noChangeArrowheads="1"/>
          </p:cNvSpPr>
          <p:nvPr/>
        </p:nvSpPr>
        <p:spPr bwMode="auto">
          <a:xfrm>
            <a:off x="6569075" y="4135438"/>
            <a:ext cx="43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b="1">
                <a:solidFill>
                  <a:srgbClr val="FF0000"/>
                </a:solidFill>
              </a:rPr>
              <a:t>90</a:t>
            </a:r>
            <a:r>
              <a:rPr lang="en-IE" altLang="en-US" sz="1400" b="1" baseline="30000">
                <a:solidFill>
                  <a:srgbClr val="FF0000"/>
                </a:solidFill>
              </a:rPr>
              <a:t>o</a:t>
            </a:r>
            <a:endParaRPr lang="en-IE" altLang="en-US" sz="1400" b="1">
              <a:solidFill>
                <a:srgbClr val="FF0000"/>
              </a:solidFill>
            </a:endParaRPr>
          </a:p>
        </p:txBody>
      </p:sp>
      <p:cxnSp>
        <p:nvCxnSpPr>
          <p:cNvPr id="13" name="Straight Connector 12">
            <a:extLst>
              <a:ext uri="{FF2B5EF4-FFF2-40B4-BE49-F238E27FC236}">
                <a16:creationId xmlns:a16="http://schemas.microsoft.com/office/drawing/2014/main" id="{1D75B312-6B2E-4B3F-9D7B-905A9C9F469C}"/>
              </a:ext>
            </a:extLst>
          </p:cNvPr>
          <p:cNvCxnSpPr/>
          <p:nvPr/>
        </p:nvCxnSpPr>
        <p:spPr>
          <a:xfrm flipH="1">
            <a:off x="6611938" y="2681288"/>
            <a:ext cx="11112" cy="1730375"/>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grpSp>
        <p:nvGrpSpPr>
          <p:cNvPr id="2" name="Group 1">
            <a:extLst>
              <a:ext uri="{FF2B5EF4-FFF2-40B4-BE49-F238E27FC236}">
                <a16:creationId xmlns:a16="http://schemas.microsoft.com/office/drawing/2014/main" id="{D9AA5D1C-A38B-4449-AE71-AD3D252BF2EF}"/>
              </a:ext>
            </a:extLst>
          </p:cNvPr>
          <p:cNvGrpSpPr>
            <a:grpSpLocks/>
          </p:cNvGrpSpPr>
          <p:nvPr/>
        </p:nvGrpSpPr>
        <p:grpSpPr bwMode="auto">
          <a:xfrm>
            <a:off x="6478588" y="3057525"/>
            <a:ext cx="168275" cy="214313"/>
            <a:chOff x="2537017" y="3109742"/>
            <a:chExt cx="166615" cy="214057"/>
          </a:xfrm>
        </p:grpSpPr>
        <p:sp>
          <p:nvSpPr>
            <p:cNvPr id="18450" name="Oval 30">
              <a:extLst>
                <a:ext uri="{FF2B5EF4-FFF2-40B4-BE49-F238E27FC236}">
                  <a16:creationId xmlns:a16="http://schemas.microsoft.com/office/drawing/2014/main" id="{08009DB6-2D3B-4041-A313-1F869BEF5167}"/>
                </a:ext>
              </a:extLst>
            </p:cNvPr>
            <p:cNvSpPr>
              <a:spLocks noChangeArrowheads="1"/>
            </p:cNvSpPr>
            <p:nvPr/>
          </p:nvSpPr>
          <p:spPr bwMode="auto">
            <a:xfrm>
              <a:off x="2657594" y="3260305"/>
              <a:ext cx="46038" cy="49109"/>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18451" name="Rectangle 23">
              <a:extLst>
                <a:ext uri="{FF2B5EF4-FFF2-40B4-BE49-F238E27FC236}">
                  <a16:creationId xmlns:a16="http://schemas.microsoft.com/office/drawing/2014/main" id="{F01ABCBE-12E1-4EFA-BA21-6929B514882F}"/>
                </a:ext>
              </a:extLst>
            </p:cNvPr>
            <p:cNvSpPr>
              <a:spLocks noChangeArrowheads="1"/>
            </p:cNvSpPr>
            <p:nvPr/>
          </p:nvSpPr>
          <p:spPr bwMode="auto">
            <a:xfrm>
              <a:off x="2537017" y="3109742"/>
              <a:ext cx="96041" cy="21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C</a:t>
              </a:r>
            </a:p>
          </p:txBody>
        </p:sp>
      </p:grpSp>
      <p:cxnSp>
        <p:nvCxnSpPr>
          <p:cNvPr id="9" name="Straight Connector 8">
            <a:extLst>
              <a:ext uri="{FF2B5EF4-FFF2-40B4-BE49-F238E27FC236}">
                <a16:creationId xmlns:a16="http://schemas.microsoft.com/office/drawing/2014/main" id="{909A2283-9C0F-46C1-8118-871068560F56}"/>
              </a:ext>
            </a:extLst>
          </p:cNvPr>
          <p:cNvCxnSpPr/>
          <p:nvPr/>
        </p:nvCxnSpPr>
        <p:spPr>
          <a:xfrm>
            <a:off x="6167438" y="3219450"/>
            <a:ext cx="2325687" cy="95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7" name="Rectangle 26">
            <a:extLst>
              <a:ext uri="{FF2B5EF4-FFF2-40B4-BE49-F238E27FC236}">
                <a16:creationId xmlns:a16="http://schemas.microsoft.com/office/drawing/2014/main" id="{FD84287F-B5DB-4673-A390-7604D1B1F68E}"/>
              </a:ext>
            </a:extLst>
          </p:cNvPr>
          <p:cNvSpPr>
            <a:spLocks noChangeArrowheads="1"/>
          </p:cNvSpPr>
          <p:nvPr/>
        </p:nvSpPr>
        <p:spPr bwMode="auto">
          <a:xfrm>
            <a:off x="6600825" y="3228975"/>
            <a:ext cx="43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b="1">
                <a:solidFill>
                  <a:srgbClr val="FF0000"/>
                </a:solidFill>
              </a:rPr>
              <a:t>90</a:t>
            </a:r>
            <a:r>
              <a:rPr lang="en-IE" altLang="en-US" sz="1400" b="1" baseline="30000">
                <a:solidFill>
                  <a:srgbClr val="FF0000"/>
                </a:solidFill>
              </a:rPr>
              <a:t>o</a:t>
            </a:r>
            <a:endParaRPr lang="en-IE" altLang="en-US" sz="1400" b="1">
              <a:solidFill>
                <a:srgbClr val="FF0000"/>
              </a:solidFill>
            </a:endParaRPr>
          </a:p>
        </p:txBody>
      </p:sp>
      <p:grpSp>
        <p:nvGrpSpPr>
          <p:cNvPr id="19" name="Group 18">
            <a:extLst>
              <a:ext uri="{FF2B5EF4-FFF2-40B4-BE49-F238E27FC236}">
                <a16:creationId xmlns:a16="http://schemas.microsoft.com/office/drawing/2014/main" id="{EBBFC2EE-72F6-4484-A0B4-DB1E090CF4AE}"/>
              </a:ext>
            </a:extLst>
          </p:cNvPr>
          <p:cNvGrpSpPr>
            <a:grpSpLocks/>
          </p:cNvGrpSpPr>
          <p:nvPr/>
        </p:nvGrpSpPr>
        <p:grpSpPr bwMode="auto">
          <a:xfrm>
            <a:off x="7981950" y="3100388"/>
            <a:ext cx="217488" cy="214312"/>
            <a:chOff x="2657594" y="3153276"/>
            <a:chExt cx="215132" cy="214057"/>
          </a:xfrm>
        </p:grpSpPr>
        <p:sp>
          <p:nvSpPr>
            <p:cNvPr id="18448" name="Oval 30">
              <a:extLst>
                <a:ext uri="{FF2B5EF4-FFF2-40B4-BE49-F238E27FC236}">
                  <a16:creationId xmlns:a16="http://schemas.microsoft.com/office/drawing/2014/main" id="{D1116E0B-7764-4E86-BB03-83A8AB9BC6CA}"/>
                </a:ext>
              </a:extLst>
            </p:cNvPr>
            <p:cNvSpPr>
              <a:spLocks noChangeArrowheads="1"/>
            </p:cNvSpPr>
            <p:nvPr/>
          </p:nvSpPr>
          <p:spPr bwMode="auto">
            <a:xfrm>
              <a:off x="2657594" y="3260305"/>
              <a:ext cx="46038" cy="49109"/>
            </a:xfrm>
            <a:prstGeom prst="ellipse">
              <a:avLst/>
            </a:prstGeom>
            <a:solidFill>
              <a:srgbClr val="FF0000"/>
            </a:solidFill>
            <a:ln w="0">
              <a:solidFill>
                <a:srgbClr val="000000"/>
              </a:solidFill>
              <a:round/>
              <a:headEnd/>
              <a:tailEnd/>
            </a:ln>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endParaRPr lang="en-IE" altLang="en-US"/>
            </a:p>
          </p:txBody>
        </p:sp>
        <p:sp>
          <p:nvSpPr>
            <p:cNvPr id="18449" name="Rectangle 23">
              <a:extLst>
                <a:ext uri="{FF2B5EF4-FFF2-40B4-BE49-F238E27FC236}">
                  <a16:creationId xmlns:a16="http://schemas.microsoft.com/office/drawing/2014/main" id="{96EC861A-BDD3-48D8-8F67-CA7FF32F4BEB}"/>
                </a:ext>
              </a:extLst>
            </p:cNvPr>
            <p:cNvSpPr>
              <a:spLocks noChangeArrowheads="1"/>
            </p:cNvSpPr>
            <p:nvPr/>
          </p:nvSpPr>
          <p:spPr bwMode="auto">
            <a:xfrm>
              <a:off x="2776685" y="3153276"/>
              <a:ext cx="96041" cy="21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400" i="1"/>
                <a:t>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wipe(left)">
                                      <p:cBhvr>
                                        <p:cTn id="16" dur="500"/>
                                        <p:tgtEl>
                                          <p:spTgt spid="6">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1000" fill="hold"/>
                                        <p:tgtEl>
                                          <p:spTgt spid="21"/>
                                        </p:tgtEl>
                                        <p:attrNameLst>
                                          <p:attrName>ppt_x</p:attrName>
                                        </p:attrNameLst>
                                      </p:cBhvr>
                                      <p:tavLst>
                                        <p:tav tm="0">
                                          <p:val>
                                            <p:strVal val="#ppt_x"/>
                                          </p:val>
                                        </p:tav>
                                        <p:tav tm="100000">
                                          <p:val>
                                            <p:strVal val="#ppt_x"/>
                                          </p:val>
                                        </p:tav>
                                      </p:tavLst>
                                    </p:anim>
                                    <p:anim calcmode="lin" valueType="num">
                                      <p:cBhvr additive="base">
                                        <p:cTn id="22" dur="10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xit" presetSubtype="0" fill="hold" nodeType="clickEffect">
                                  <p:stCondLst>
                                    <p:cond delay="0"/>
                                  </p:stCondLst>
                                  <p:childTnLst>
                                    <p:set>
                                      <p:cBhvr>
                                        <p:cTn id="31" dur="1" fill="hold">
                                          <p:stCondLst>
                                            <p:cond delay="0"/>
                                          </p:stCondLst>
                                        </p:cTn>
                                        <p:tgtEl>
                                          <p:spTgt spid="21"/>
                                        </p:tgtEl>
                                        <p:attrNameLst>
                                          <p:attrName>style.visibility</p:attrName>
                                        </p:attrNameLst>
                                      </p:cBhvr>
                                      <p:to>
                                        <p:strVal val="hidden"/>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6">
                                            <p:txEl>
                                              <p:pRg st="1" end="1"/>
                                            </p:txEl>
                                          </p:spTgt>
                                        </p:tgtEl>
                                        <p:attrNameLst>
                                          <p:attrName>style.visibility</p:attrName>
                                        </p:attrNameLst>
                                      </p:cBhvr>
                                      <p:to>
                                        <p:strVal val="visible"/>
                                      </p:to>
                                    </p:set>
                                    <p:animEffect transition="in" filter="wipe(left)">
                                      <p:cBhvr>
                                        <p:cTn id="36" dur="500"/>
                                        <p:tgtEl>
                                          <p:spTgt spid="6">
                                            <p:txEl>
                                              <p:pRg st="1" end="1"/>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nodeType="clickEffect">
                                  <p:stCondLst>
                                    <p:cond delay="0"/>
                                  </p:stCondLst>
                                  <p:childTnLst>
                                    <p:set>
                                      <p:cBhvr>
                                        <p:cTn id="50" dur="1" fill="hold">
                                          <p:stCondLst>
                                            <p:cond delay="0"/>
                                          </p:stCondLst>
                                        </p:cTn>
                                        <p:tgtEl>
                                          <p:spTgt spid="17"/>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Effect transition="in" filter="wipe(left)">
                                      <p:cBhvr>
                                        <p:cTn id="55" dur="500"/>
                                        <p:tgtEl>
                                          <p:spTgt spid="6">
                                            <p:txEl>
                                              <p:pRg st="2" end="2"/>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4" fill="hold" nodeType="clickEffect">
                                  <p:stCondLst>
                                    <p:cond delay="0"/>
                                  </p:stCondLst>
                                  <p:childTnLst>
                                    <p:set>
                                      <p:cBhvr>
                                        <p:cTn id="59" dur="1" fill="hold">
                                          <p:stCondLst>
                                            <p:cond delay="0"/>
                                          </p:stCondLst>
                                        </p:cTn>
                                        <p:tgtEl>
                                          <p:spTgt spid="23"/>
                                        </p:tgtEl>
                                        <p:attrNameLst>
                                          <p:attrName>style.visibility</p:attrName>
                                        </p:attrNameLst>
                                      </p:cBhvr>
                                      <p:to>
                                        <p:strVal val="visible"/>
                                      </p:to>
                                    </p:set>
                                    <p:anim calcmode="lin" valueType="num">
                                      <p:cBhvr additive="base">
                                        <p:cTn id="60" dur="1000" fill="hold"/>
                                        <p:tgtEl>
                                          <p:spTgt spid="23"/>
                                        </p:tgtEl>
                                        <p:attrNameLst>
                                          <p:attrName>ppt_x</p:attrName>
                                        </p:attrNameLst>
                                      </p:cBhvr>
                                      <p:tavLst>
                                        <p:tav tm="0">
                                          <p:val>
                                            <p:strVal val="#ppt_x"/>
                                          </p:val>
                                        </p:tav>
                                        <p:tav tm="100000">
                                          <p:val>
                                            <p:strVal val="#ppt_x"/>
                                          </p:val>
                                        </p:tav>
                                      </p:tavLst>
                                    </p:anim>
                                    <p:anim calcmode="lin" valueType="num">
                                      <p:cBhvr additive="base">
                                        <p:cTn id="61" dur="10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wipe(left)">
                                      <p:cBhvr>
                                        <p:cTn id="66" dur="2000"/>
                                        <p:tgtEl>
                                          <p:spTgt spid="9"/>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xit" presetSubtype="0" fill="hold" nodeType="clickEffect">
                                  <p:stCondLst>
                                    <p:cond delay="0"/>
                                  </p:stCondLst>
                                  <p:childTnLst>
                                    <p:set>
                                      <p:cBhvr>
                                        <p:cTn id="70" dur="1" fill="hold">
                                          <p:stCondLst>
                                            <p:cond delay="0"/>
                                          </p:stCondLst>
                                        </p:cTn>
                                        <p:tgtEl>
                                          <p:spTgt spid="23"/>
                                        </p:tgtEl>
                                        <p:attrNameLst>
                                          <p:attrName>style.visibility</p:attrName>
                                        </p:attrNameLst>
                                      </p:cBhvr>
                                      <p:to>
                                        <p:strVal val="hidden"/>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8" fill="hold" nodeType="clickEffect">
                                  <p:stCondLst>
                                    <p:cond delay="0"/>
                                  </p:stCondLst>
                                  <p:childTnLst>
                                    <p:set>
                                      <p:cBhvr>
                                        <p:cTn id="74" dur="1" fill="hold">
                                          <p:stCondLst>
                                            <p:cond delay="0"/>
                                          </p:stCondLst>
                                        </p:cTn>
                                        <p:tgtEl>
                                          <p:spTgt spid="6">
                                            <p:txEl>
                                              <p:pRg st="3" end="3"/>
                                            </p:txEl>
                                          </p:spTgt>
                                        </p:tgtEl>
                                        <p:attrNameLst>
                                          <p:attrName>style.visibility</p:attrName>
                                        </p:attrNameLst>
                                      </p:cBhvr>
                                      <p:to>
                                        <p:strVal val="visible"/>
                                      </p:to>
                                    </p:set>
                                    <p:animEffect transition="in" filter="wipe(left)">
                                      <p:cBhvr>
                                        <p:cTn id="75" dur="500"/>
                                        <p:tgtEl>
                                          <p:spTgt spid="6">
                                            <p:txEl>
                                              <p:pRg st="3" end="3"/>
                                            </p:txEl>
                                          </p:spTgt>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gtEl>
                                        <p:attrNameLst>
                                          <p:attrName>style.visibility</p:attrName>
                                        </p:attrNameLst>
                                      </p:cBhvr>
                                      <p:to>
                                        <p:strVal val="visible"/>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27"/>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childTnLst>
                                    <p:set>
                                      <p:cBhvr>
                                        <p:cTn id="87" dur="1" fill="hold">
                                          <p:stCondLst>
                                            <p:cond delay="0"/>
                                          </p:stCondLst>
                                        </p:cTn>
                                        <p:tgtEl>
                                          <p:spTgt spid="6">
                                            <p:txEl>
                                              <p:pRg st="4" end="4"/>
                                            </p:txEl>
                                          </p:spTgt>
                                        </p:tgtEl>
                                        <p:attrNameLst>
                                          <p:attrName>style.visibility</p:attrName>
                                        </p:attrNameLst>
                                      </p:cBhvr>
                                      <p:to>
                                        <p:strVal val="visible"/>
                                      </p:to>
                                    </p:set>
                                    <p:animEffect transition="in" filter="wipe(left)">
                                      <p:cBhvr>
                                        <p:cTn id="88"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89C0F2F2751E4D89316BDAA9FE730F" ma:contentTypeVersion="9" ma:contentTypeDescription="Create a new document." ma:contentTypeScope="" ma:versionID="29722f0db6237fca2c47587e0677b628">
  <xsd:schema xmlns:xsd="http://www.w3.org/2001/XMLSchema" xmlns:xs="http://www.w3.org/2001/XMLSchema" xmlns:p="http://schemas.microsoft.com/office/2006/metadata/properties" xmlns:ns2="37a15ebc-f898-4d17-b0a4-83545f0702c8" xmlns:ns3="b312e899-71bd-441b-bd11-01ed88b72bec" targetNamespace="http://schemas.microsoft.com/office/2006/metadata/properties" ma:root="true" ma:fieldsID="ed9126b593dfa3514ed489edd895d5a2" ns2:_="" ns3:_="">
    <xsd:import namespace="37a15ebc-f898-4d17-b0a4-83545f0702c8"/>
    <xsd:import namespace="b312e899-71bd-441b-bd11-01ed88b72be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a15ebc-f898-4d17-b0a4-83545f0702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12e899-71bd-441b-bd11-01ed88b72be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51F692-56B4-4BCC-BA33-F427FDDA50D6}"/>
</file>

<file path=customXml/itemProps2.xml><?xml version="1.0" encoding="utf-8"?>
<ds:datastoreItem xmlns:ds="http://schemas.openxmlformats.org/officeDocument/2006/customXml" ds:itemID="{64D6DA19-8EFB-4305-AAEF-96B92CDB1A0B}"/>
</file>

<file path=customXml/itemProps3.xml><?xml version="1.0" encoding="utf-8"?>
<ds:datastoreItem xmlns:ds="http://schemas.openxmlformats.org/officeDocument/2006/customXml" ds:itemID="{D04A7F7C-D7C6-4CC4-89FA-A9F71D6863D7}"/>
</file>

<file path=docProps/app.xml><?xml version="1.0" encoding="utf-8"?>
<Properties xmlns="http://schemas.openxmlformats.org/officeDocument/2006/extended-properties" xmlns:vt="http://schemas.openxmlformats.org/officeDocument/2006/docPropsVTypes">
  <TotalTime>1704</TotalTime>
  <Words>1208</Words>
  <Application>Microsoft Office PowerPoint</Application>
  <PresentationFormat>On-screen Show (4:3)</PresentationFormat>
  <Paragraphs>137</Paragraphs>
  <Slides>11</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MS PGothic</vt:lpstr>
      <vt:lpstr>Arial</vt:lpstr>
      <vt:lpstr>Rockwell</vt:lpstr>
      <vt:lpstr>Courier New</vt:lpstr>
      <vt:lpstr>Office Theme</vt:lpstr>
      <vt:lpstr>Chapter 5: Constructions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Studio Studio</dc:creator>
  <cp:lastModifiedBy>Sarah MacSweeney</cp:lastModifiedBy>
  <cp:revision>73</cp:revision>
  <dcterms:created xsi:type="dcterms:W3CDTF">2017-11-30T19:12:25Z</dcterms:created>
  <dcterms:modified xsi:type="dcterms:W3CDTF">2018-04-05T15:11:52Z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0x010100BD89C0F2F2751E4D89316BDAA9FE730F</vt:lpwstr>
  </property>
</Properties>
</file>