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19D"/>
    <a:srgbClr val="00AEEF"/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25" autoAdjust="0"/>
  </p:normalViewPr>
  <p:slideViewPr>
    <p:cSldViewPr snapToGrid="0" snapToObjects="1">
      <p:cViewPr varScale="1">
        <p:scale>
          <a:sx n="93" d="100"/>
          <a:sy n="93" d="100"/>
        </p:scale>
        <p:origin x="2046" y="90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3642F7-2F10-47A5-8104-D567438553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841F2-23A3-4DF3-9A39-100EE70C21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5E8C7E-E3B1-47B3-8336-1053F3B8B142}" type="datetimeFigureOut">
              <a:rPr lang="en-IE"/>
              <a:pPr>
                <a:defRPr/>
              </a:pPr>
              <a:t>21/11/2018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D1E362-3284-42CA-998E-5F8385ABA2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F1426EB-A6C7-4565-A966-D406B23AE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BD427-7546-4607-9939-9E08872D50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4D3B9-3F51-469C-B9F7-5ED9EC4B2F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5CEE22-6D1D-40C8-84EC-C8D4A76E687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1655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943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43A46DE-06EC-46B9-AB1E-8F51919D1FD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0ECFA8E-F7B7-47C6-99BA-397886A8321B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95EF57-1C8A-49E3-8BCD-138DFFCA586A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00AEEF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2F29637-EBFD-4B1B-ACCF-1B3D26DF32AB}"/>
              </a:ext>
            </a:extLst>
          </p:cNvPr>
          <p:cNvSpPr/>
          <p:nvPr userDrawn="1"/>
        </p:nvSpPr>
        <p:spPr>
          <a:xfrm>
            <a:off x="176531" y="169066"/>
            <a:ext cx="501650" cy="449263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105688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3A46DE-06EC-46B9-AB1E-8F51919D1FD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0ECFA8E-F7B7-47C6-99BA-397886A8321B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95EF57-1C8A-49E3-8BCD-138DFFCA586A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00AEEF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2F29637-EBFD-4B1B-ACCF-1B3D26DF32AB}"/>
              </a:ext>
            </a:extLst>
          </p:cNvPr>
          <p:cNvSpPr/>
          <p:nvPr userDrawn="1"/>
        </p:nvSpPr>
        <p:spPr>
          <a:xfrm>
            <a:off x="176531" y="169066"/>
            <a:ext cx="501650" cy="449263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19990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A9A802-0FEF-4C10-952C-9221DA138C66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D620A8-88E7-49E5-B4AB-FF5B1D7EF32F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AD7566F-1314-4FC1-9DF5-75ADC9515BE7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99901F-7668-4CDD-A0C5-7A878CEFBA74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00B0F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>
            <a:extLst>
              <a:ext uri="{FF2B5EF4-FFF2-40B4-BE49-F238E27FC236}">
                <a16:creationId xmlns:a16="http://schemas.microsoft.com/office/drawing/2014/main" id="{D2E34455-C653-4C10-B741-932BB8965E0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solidFill>
                  <a:srgbClr val="00B0F0"/>
                </a:solidFill>
              </a:rPr>
              <a:t>ACTIVE MATHS  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Surds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0870" y="743890"/>
            <a:ext cx="37825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Roots that are irrational are called </a:t>
            </a:r>
            <a:r>
              <a:rPr lang="en-IE" sz="1700" b="1" dirty="0"/>
              <a:t>surds.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0870" y="1259301"/>
                <a:ext cx="2072555" cy="38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sz="1700" b="1" dirty="0">
                    <a:solidFill>
                      <a:srgbClr val="0070C0"/>
                    </a:solidFill>
                  </a:rPr>
                  <a:t>Law 1: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17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IE" sz="17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</m:rad>
                    <m:r>
                      <a:rPr lang="en-IE" sz="1700" b="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E" sz="17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latin typeface="Cambria Math"/>
                            <a:ea typeface="Cambria Math"/>
                          </a:rPr>
                          <m:t>𝑎𝑏</m:t>
                        </m:r>
                      </m:e>
                    </m:rad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70" y="1259301"/>
                <a:ext cx="2072555" cy="381130"/>
              </a:xfrm>
              <a:prstGeom prst="rect">
                <a:avLst/>
              </a:prstGeom>
              <a:blipFill rotWithShape="0">
                <a:blip r:embed="rId3"/>
                <a:stretch>
                  <a:fillRect l="-2059" b="-2258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0870" y="1834381"/>
                <a:ext cx="1617302" cy="624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sz="1700" b="1" dirty="0">
                    <a:solidFill>
                      <a:srgbClr val="0070C0"/>
                    </a:solidFill>
                  </a:rPr>
                  <a:t>Law 2: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rad>
                      </m:den>
                    </m:f>
                    <m:r>
                      <a:rPr lang="en-IE" sz="17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num>
                          <m:den>
                            <m:r>
                              <a:rPr lang="en-IE" sz="17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den>
                        </m:f>
                      </m:e>
                    </m:rad>
                  </m:oMath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70" y="1834381"/>
                <a:ext cx="1617302" cy="624723"/>
              </a:xfrm>
              <a:prstGeom prst="rect">
                <a:avLst/>
              </a:prstGeom>
              <a:blipFill rotWithShape="0">
                <a:blip r:embed="rId4"/>
                <a:stretch>
                  <a:fillRect l="-264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79561" y="1211694"/>
                <a:ext cx="4395755" cy="409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sz="1700" b="1" dirty="0">
                    <a:solidFill>
                      <a:srgbClr val="FF0000"/>
                    </a:solidFill>
                  </a:rPr>
                  <a:t>E</a:t>
                </a:r>
                <a14:m>
                  <m:oMath xmlns:m="http://schemas.openxmlformats.org/officeDocument/2006/math">
                    <m:r>
                      <a:rPr lang="en-IE" sz="1700" b="1" i="0" smtClean="0">
                        <a:solidFill>
                          <a:srgbClr val="FF0000"/>
                        </a:solidFill>
                        <a:latin typeface="Cambria Math"/>
                      </a:rPr>
                      <m:t>𝐱𝐚𝐦𝐩𝐥𝐞</m:t>
                    </m:r>
                    <m:r>
                      <a:rPr lang="en-IE" sz="1700" b="1" i="0" smtClean="0">
                        <a:solidFill>
                          <a:srgbClr val="FF0000"/>
                        </a:solidFill>
                        <a:latin typeface="Cambria Math"/>
                      </a:rPr>
                      <m:t>:  </m:t>
                    </m:r>
                    <m:rad>
                      <m:radPr>
                        <m:degHide m:val="on"/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rad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)(</m:t>
                        </m:r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rad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561" y="1211694"/>
                <a:ext cx="4395755" cy="409151"/>
              </a:xfrm>
              <a:prstGeom prst="rect">
                <a:avLst/>
              </a:prstGeom>
              <a:blipFill rotWithShape="0">
                <a:blip r:embed="rId5"/>
                <a:stretch>
                  <a:fillRect l="-971" b="-16418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179561" y="1834381"/>
                <a:ext cx="4338816" cy="624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sz="1700" b="1" dirty="0">
                    <a:solidFill>
                      <a:srgbClr val="FF0000"/>
                    </a:solidFill>
                  </a:rPr>
                  <a:t>E</a:t>
                </a:r>
                <a14:m>
                  <m:oMath xmlns:m="http://schemas.openxmlformats.org/officeDocument/2006/math">
                    <m:r>
                      <a:rPr lang="en-IE" sz="1700" b="1" i="0" smtClean="0">
                        <a:solidFill>
                          <a:srgbClr val="FF0000"/>
                        </a:solidFill>
                        <a:latin typeface="Cambria Math"/>
                      </a:rPr>
                      <m:t>𝐱𝐚𝐦𝐩𝐥𝐞</m:t>
                    </m:r>
                    <m:r>
                      <a:rPr lang="en-IE" sz="1700" b="1" i="0" smtClean="0">
                        <a:solidFill>
                          <a:srgbClr val="FF0000"/>
                        </a:solidFill>
                        <a:latin typeface="Cambria Math"/>
                      </a:rPr>
                      <m:t>:  </m:t>
                    </m:r>
                    <m:rad>
                      <m:radPr>
                        <m:degHide m:val="on"/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IE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E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28</m:t>
                            </m:r>
                          </m:num>
                          <m:den>
                            <m:r>
                              <a:rPr lang="en-IE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rad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E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28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IE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den>
                    </m:f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E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E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(4)(7)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IE" sz="17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den>
                    </m:f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E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IE" sz="17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rad>
                        <m:r>
                          <a:rPr lang="en-IE" sz="1700" i="1">
                            <a:latin typeface="Cambria Math"/>
                            <a:ea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IE" sz="17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7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IE" sz="17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E" sz="17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den>
                    </m:f>
                    <m:r>
                      <a:rPr lang="en-IE" sz="17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E" sz="17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561" y="1834381"/>
                <a:ext cx="4338816" cy="624723"/>
              </a:xfrm>
              <a:prstGeom prst="rect">
                <a:avLst/>
              </a:prstGeom>
              <a:blipFill rotWithShape="0">
                <a:blip r:embed="rId6"/>
                <a:stretch>
                  <a:fillRect l="-985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40870" y="3184587"/>
                <a:ext cx="5773119" cy="3785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b="1" dirty="0">
                    <a:solidFill>
                      <a:srgbClr val="54A54D"/>
                    </a:solidFill>
                  </a:rPr>
                  <a:t>Simplify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𝟏𝟐𝟖</m:t>
                        </m:r>
                      </m:e>
                    </m:rad>
                  </m:oMath>
                </a14:m>
                <a:r>
                  <a:rPr lang="en-IE" sz="1700" b="1" dirty="0">
                    <a:solidFill>
                      <a:srgbClr val="54A54D"/>
                    </a:solidFill>
                  </a:rPr>
                  <a:t>, without the use of a calculator.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70" y="3184587"/>
                <a:ext cx="5773119" cy="378565"/>
              </a:xfrm>
              <a:prstGeom prst="rect">
                <a:avLst/>
              </a:prstGeom>
              <a:blipFill rotWithShape="0">
                <a:blip r:embed="rId7"/>
                <a:stretch>
                  <a:fillRect l="-739" b="-19048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88600" y="3796832"/>
                <a:ext cx="2026389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128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600" y="3796832"/>
                <a:ext cx="2026389" cy="38478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26002" y="3796831"/>
                <a:ext cx="3127972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002" y="3796831"/>
                <a:ext cx="3127972" cy="38478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21629" y="4476741"/>
                <a:ext cx="2800189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629" y="4476741"/>
                <a:ext cx="2800189" cy="3847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7274024" y="4514956"/>
            <a:ext cx="69454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Law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521629" y="5113805"/>
                <a:ext cx="2130199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629" y="5113805"/>
                <a:ext cx="2130199" cy="38478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521629" y="5745292"/>
                <a:ext cx="962251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629" y="5745292"/>
                <a:ext cx="962251" cy="38478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50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Surds</a:t>
            </a: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95250" y="832655"/>
                <a:ext cx="4835747" cy="379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b="1" dirty="0">
                    <a:solidFill>
                      <a:srgbClr val="54A54D"/>
                    </a:solidFill>
                  </a:rPr>
                  <a:t>Write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E" sz="1700" b="1" dirty="0">
                    <a:solidFill>
                      <a:srgbClr val="54A54D"/>
                    </a:solidFill>
                  </a:rPr>
                  <a:t>in the form of </a:t>
                </a:r>
                <a:r>
                  <a:rPr lang="en-IE" sz="1700" b="1" i="1" dirty="0">
                    <a:solidFill>
                      <a:srgbClr val="54A54D"/>
                    </a:solidFill>
                  </a:rPr>
                  <a:t>k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1700" b="1" i="1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IE" sz="1700" b="1" dirty="0">
                    <a:solidFill>
                      <a:srgbClr val="54A54D"/>
                    </a:solidFill>
                  </a:rPr>
                  <a:t>, where </a:t>
                </a:r>
                <a:r>
                  <a:rPr lang="en-IE" sz="1700" b="1" i="1" dirty="0">
                    <a:solidFill>
                      <a:srgbClr val="54A54D"/>
                    </a:solidFill>
                  </a:rPr>
                  <a:t>k</a:t>
                </a:r>
                <a:r>
                  <a:rPr lang="en-IE" sz="1700" b="1" dirty="0">
                    <a:solidFill>
                      <a:srgbClr val="54A54D"/>
                    </a:solidFill>
                  </a:rPr>
                  <a:t> </a:t>
                </a:r>
                <a:r>
                  <a:rPr lang="en-IE" sz="1700" b="1" dirty="0">
                    <a:solidFill>
                      <a:srgbClr val="00B050"/>
                    </a:solidFill>
                  </a:rPr>
                  <a:t>∈ </a:t>
                </a:r>
                <a:r>
                  <a:rPr lang="en-IE" sz="1700" b="1" i="1" dirty="0">
                    <a:solidFill>
                      <a:srgbClr val="00B050"/>
                    </a:solidFill>
                  </a:rPr>
                  <a:t>N</a:t>
                </a:r>
                <a:r>
                  <a:rPr lang="en-IE" sz="1700" b="1" dirty="0">
                    <a:solidFill>
                      <a:srgbClr val="00B050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250" y="832655"/>
                <a:ext cx="4835747" cy="379399"/>
              </a:xfrm>
              <a:prstGeom prst="rect">
                <a:avLst/>
              </a:prstGeom>
              <a:blipFill rotWithShape="0">
                <a:blip r:embed="rId2"/>
                <a:stretch>
                  <a:fillRect l="-883" b="-2258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45129" y="1358916"/>
                <a:ext cx="1262076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129" y="1358916"/>
                <a:ext cx="1262076" cy="3847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08925" y="1358916"/>
                <a:ext cx="1990994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925" y="1358916"/>
                <a:ext cx="1990994" cy="38478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32671" y="4628535"/>
                <a:ext cx="2869247" cy="390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𝑛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671" y="4628535"/>
                <a:ext cx="2869247" cy="3901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313124" y="2215074"/>
                <a:ext cx="1486112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E" sz="17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124" y="2215074"/>
                <a:ext cx="1486112" cy="384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13124" y="2643154"/>
                <a:ext cx="842025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124" y="2643154"/>
                <a:ext cx="842025" cy="3847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95250" y="3283042"/>
                <a:ext cx="4336059" cy="3812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b="1" dirty="0">
                    <a:solidFill>
                      <a:srgbClr val="54A54D"/>
                    </a:solidFill>
                  </a:rPr>
                  <a:t>If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IE" sz="1700" b="1" i="1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IE" sz="1700" b="1" i="1" smtClean="0">
                        <a:solidFill>
                          <a:srgbClr val="54A54D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ad>
                      <m:radPr>
                        <m:degHide m:val="on"/>
                        <m:ctrlPr>
                          <a:rPr lang="en-IE" sz="1700" b="1" i="1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E" sz="1700" b="1" i="1" smtClean="0">
                            <a:solidFill>
                              <a:srgbClr val="54A54D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IE" sz="1700" b="1" dirty="0">
                    <a:solidFill>
                      <a:srgbClr val="54A54D"/>
                    </a:solidFill>
                  </a:rPr>
                  <a:t>, find the value of </a:t>
                </a:r>
                <a:r>
                  <a:rPr lang="en-IE" sz="1700" b="1" i="1" dirty="0">
                    <a:solidFill>
                      <a:srgbClr val="54A54D"/>
                    </a:solidFill>
                  </a:rPr>
                  <a:t>n</a:t>
                </a:r>
                <a:r>
                  <a:rPr lang="en-IE" sz="1700" b="1" dirty="0">
                    <a:solidFill>
                      <a:srgbClr val="54A54D"/>
                    </a:solidFill>
                  </a:rPr>
                  <a:t>.</a:t>
                </a:r>
                <a:endParaRPr lang="en-IE" sz="17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250" y="3283042"/>
                <a:ext cx="4336059" cy="381258"/>
              </a:xfrm>
              <a:prstGeom prst="rect">
                <a:avLst/>
              </a:prstGeom>
              <a:blipFill rotWithShape="0">
                <a:blip r:embed="rId8"/>
                <a:stretch>
                  <a:fillRect l="-985" b="-2258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359482" y="3754143"/>
                <a:ext cx="2342436" cy="390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482" y="3754143"/>
                <a:ext cx="2342436" cy="3901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14150" y="4191339"/>
                <a:ext cx="3087768" cy="390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IE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IE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IE" sz="17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150" y="4191339"/>
                <a:ext cx="3087768" cy="3901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239256" y="5065731"/>
                <a:ext cx="2462662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E" sz="17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𝑛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256" y="5065731"/>
                <a:ext cx="2462662" cy="38478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407205" y="5497605"/>
                <a:ext cx="1294713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IE" sz="1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𝑛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205" y="5497605"/>
                <a:ext cx="1294713" cy="38478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748452" y="5929477"/>
                <a:ext cx="953466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IE" sz="17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452" y="5929477"/>
                <a:ext cx="953466" cy="3539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304552" y="1786995"/>
                <a:ext cx="2277355" cy="384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E" sz="17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IE" sz="1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IE" sz="17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IE" sz="1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552" y="1786995"/>
                <a:ext cx="2277355" cy="38478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93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ADDA46-8C5C-4E29-8824-B634D8FAF7D0}"/>
</file>

<file path=customXml/itemProps2.xml><?xml version="1.0" encoding="utf-8"?>
<ds:datastoreItem xmlns:ds="http://schemas.openxmlformats.org/officeDocument/2006/customXml" ds:itemID="{91B8384E-73EA-499E-B0CC-DF1AC4572FA3}"/>
</file>

<file path=customXml/itemProps3.xml><?xml version="1.0" encoding="utf-8"?>
<ds:datastoreItem xmlns:ds="http://schemas.openxmlformats.org/officeDocument/2006/customXml" ds:itemID="{927DD585-07FB-4C51-8A47-4B48B07A0C58}"/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198</Words>
  <Application>Microsoft Office PowerPoint</Application>
  <PresentationFormat>On-screen Show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ＭＳ Ｐゴシック</vt:lpstr>
      <vt:lpstr>Arial</vt:lpstr>
      <vt:lpstr>Calibri</vt:lpstr>
      <vt:lpstr>Cambria Math</vt:lpstr>
      <vt:lpstr>Office Theme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Tess Tattersall</cp:lastModifiedBy>
  <cp:revision>94</cp:revision>
  <dcterms:created xsi:type="dcterms:W3CDTF">2017-11-30T19:12:25Z</dcterms:created>
  <dcterms:modified xsi:type="dcterms:W3CDTF">2018-11-21T17:26:24Z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