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19D"/>
    <a:srgbClr val="00AEEF"/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25" autoAdjust="0"/>
  </p:normalViewPr>
  <p:slideViewPr>
    <p:cSldViewPr snapToGrid="0" snapToObjects="1">
      <p:cViewPr varScale="1">
        <p:scale>
          <a:sx n="93" d="100"/>
          <a:sy n="93" d="100"/>
        </p:scale>
        <p:origin x="2046" y="90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3642F7-2F10-47A5-8104-D567438553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841F2-23A3-4DF3-9A39-100EE70C21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5E8C7E-E3B1-47B3-8336-1053F3B8B142}" type="datetimeFigureOut">
              <a:rPr lang="en-IE"/>
              <a:pPr>
                <a:defRPr/>
              </a:pPr>
              <a:t>21/11/2018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D1E362-3284-42CA-998E-5F8385ABA2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F1426EB-A6C7-4565-A966-D406B23AE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BD427-7546-4607-9939-9E08872D50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4D3B9-3F51-469C-B9F7-5ED9EC4B2F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5CEE22-6D1D-40C8-84EC-C8D4A76E687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1655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5237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7591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43A46DE-06EC-46B9-AB1E-8F51919D1FD2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0ECFA8E-F7B7-47C6-99BA-397886A8321B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95EF57-1C8A-49E3-8BCD-138DFFCA586A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00AEEF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2F29637-EBFD-4B1B-ACCF-1B3D26DF32AB}"/>
              </a:ext>
            </a:extLst>
          </p:cNvPr>
          <p:cNvSpPr/>
          <p:nvPr userDrawn="1"/>
        </p:nvSpPr>
        <p:spPr>
          <a:xfrm>
            <a:off x="176531" y="169066"/>
            <a:ext cx="501650" cy="449263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5688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3A46DE-06EC-46B9-AB1E-8F51919D1FD2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0ECFA8E-F7B7-47C6-99BA-397886A8321B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95EF57-1C8A-49E3-8BCD-138DFFCA586A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00AEEF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2F29637-EBFD-4B1B-ACCF-1B3D26DF32AB}"/>
              </a:ext>
            </a:extLst>
          </p:cNvPr>
          <p:cNvSpPr/>
          <p:nvPr userDrawn="1"/>
        </p:nvSpPr>
        <p:spPr>
          <a:xfrm>
            <a:off x="176531" y="169066"/>
            <a:ext cx="501650" cy="449263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419990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EA9A802-0FEF-4C10-952C-9221DA138C66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D620A8-88E7-49E5-B4AB-FF5B1D7EF32F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CAD7566F-1314-4FC1-9DF5-75ADC9515BE7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99901F-7668-4CDD-A0C5-7A878CEFBA74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00B0F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>
            <a:extLst>
              <a:ext uri="{FF2B5EF4-FFF2-40B4-BE49-F238E27FC236}">
                <a16:creationId xmlns:a16="http://schemas.microsoft.com/office/drawing/2014/main" id="{D2E34455-C653-4C10-B741-932BB8965E0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>
                <a:solidFill>
                  <a:srgbClr val="00B0F0"/>
                </a:solidFill>
              </a:rPr>
              <a:t>ACTIVE MATHS  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Income Tax</a:t>
            </a:r>
            <a:endParaRPr lang="en-US" dirty="0"/>
          </a:p>
          <a:p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840870" y="729121"/>
            <a:ext cx="8918439" cy="2490755"/>
            <a:chOff x="291345" y="762508"/>
            <a:chExt cx="8918439" cy="2490755"/>
          </a:xfrm>
        </p:grpSpPr>
        <p:sp>
          <p:nvSpPr>
            <p:cNvPr id="19" name="Rectangle 18"/>
            <p:cNvSpPr/>
            <p:nvPr/>
          </p:nvSpPr>
          <p:spPr>
            <a:xfrm>
              <a:off x="291345" y="762508"/>
              <a:ext cx="8918439" cy="877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700" b="1" dirty="0">
                  <a:solidFill>
                    <a:srgbClr val="54A54D"/>
                  </a:solidFill>
                </a:rPr>
                <a:t>Derek has a </a:t>
              </a:r>
              <a:r>
                <a:rPr lang="en-IE" sz="1700" b="1" u="sng" dirty="0">
                  <a:solidFill>
                    <a:srgbClr val="54A54D"/>
                  </a:solidFill>
                </a:rPr>
                <a:t>gross</a:t>
              </a:r>
              <a:r>
                <a:rPr lang="en-IE" sz="1700" b="1" dirty="0">
                  <a:solidFill>
                    <a:srgbClr val="54A54D"/>
                  </a:solidFill>
                </a:rPr>
                <a:t> annual income of €50,000. His standard rate cut-off point is €32,000. </a:t>
              </a:r>
              <a:br>
                <a:rPr lang="en-IE" sz="1700" b="1" dirty="0">
                  <a:solidFill>
                    <a:srgbClr val="54A54D"/>
                  </a:solidFill>
                </a:rPr>
              </a:br>
              <a:r>
                <a:rPr lang="en-IE" sz="1700" b="1" dirty="0">
                  <a:solidFill>
                    <a:srgbClr val="54A54D"/>
                  </a:solidFill>
                </a:rPr>
                <a:t>The standard rate of tax is 20%. The higher rate is 40%. His tax credit is €3,500. </a:t>
              </a:r>
              <a:br>
                <a:rPr lang="en-IE" sz="1700" b="1" dirty="0">
                  <a:solidFill>
                    <a:srgbClr val="54A54D"/>
                  </a:solidFill>
                </a:rPr>
              </a:br>
              <a:r>
                <a:rPr lang="en-IE" sz="1700" b="1" dirty="0">
                  <a:solidFill>
                    <a:srgbClr val="54A54D"/>
                  </a:solidFill>
                </a:rPr>
                <a:t>Derek is in Class A1  for PRSI. Assuming a 52-week year, calculate Derek’s: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91345" y="1591270"/>
              <a:ext cx="8775608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700" b="1" dirty="0">
                  <a:solidFill>
                    <a:srgbClr val="54A54D"/>
                  </a:solidFill>
                </a:rPr>
                <a:t>(a) Gross tax   </a:t>
              </a:r>
            </a:p>
            <a:p>
              <a:r>
                <a:rPr lang="en-IE" sz="1700" b="1" dirty="0">
                  <a:solidFill>
                    <a:srgbClr val="54A54D"/>
                  </a:solidFill>
                </a:rPr>
                <a:t>(b) Tax payable</a:t>
              </a:r>
              <a:br>
                <a:rPr lang="en-IE" sz="1700" b="1" dirty="0">
                  <a:solidFill>
                    <a:srgbClr val="54A54D"/>
                  </a:solidFill>
                </a:rPr>
              </a:br>
              <a:r>
                <a:rPr lang="en-IE" sz="1700" b="1" dirty="0">
                  <a:solidFill>
                    <a:srgbClr val="54A54D"/>
                  </a:solidFill>
                </a:rPr>
                <a:t>(c) Net income (ignoring PRSI) </a:t>
              </a:r>
            </a:p>
            <a:p>
              <a:r>
                <a:rPr lang="en-IE" sz="1700" b="1" dirty="0">
                  <a:solidFill>
                    <a:srgbClr val="54A54D"/>
                  </a:solidFill>
                </a:rPr>
                <a:t>(d) PRSI payment </a:t>
              </a:r>
            </a:p>
            <a:p>
              <a:r>
                <a:rPr lang="en-IE" sz="1700" b="1" dirty="0">
                  <a:solidFill>
                    <a:srgbClr val="54A54D"/>
                  </a:solidFill>
                </a:rPr>
                <a:t>(e) Net income after PRSI has been paid</a:t>
              </a:r>
            </a:p>
            <a:p>
              <a:r>
                <a:rPr lang="en-IE" sz="1700" b="1" dirty="0">
                  <a:solidFill>
                    <a:srgbClr val="54A54D"/>
                  </a:solidFill>
                </a:rPr>
                <a:t>(f) Weekly net income if he pays health insurance of €624 per annum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988815" y="5800428"/>
            <a:ext cx="40339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= €6,400 + €7,200  = €13,600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40870" y="3328164"/>
            <a:ext cx="376321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(a) Gross tax = Standard tax + Higher tax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30969" y="3625062"/>
            <a:ext cx="580545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Standard tax = Standard rate cut-off point × Standard rate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77572" y="3884521"/>
            <a:ext cx="268054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€32,000 × 0.20  = €6,400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30969" y="4369235"/>
            <a:ext cx="706198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Higher tax = Income above standard rate cut-off point × Higher rate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73036" y="4631815"/>
            <a:ext cx="301396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€50,000 − €32,000  = €18,000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130969" y="4903119"/>
            <a:ext cx="363439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Higher tax = €18,000 × 0.40  = €7,200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130969" y="5516731"/>
            <a:ext cx="347787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Gross tax = Standard tax + Higher tax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88815" y="6070147"/>
            <a:ext cx="252158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1700" dirty="0"/>
              <a:t>∴ The gross tax is €13,600.</a:t>
            </a:r>
          </a:p>
        </p:txBody>
      </p:sp>
    </p:spTree>
    <p:extLst>
      <p:ext uri="{BB962C8B-B14F-4D97-AF65-F5344CB8AC3E}">
        <p14:creationId xmlns:p14="http://schemas.microsoft.com/office/powerpoint/2010/main" val="144350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Income Tax</a:t>
            </a:r>
            <a:endParaRPr lang="en-US" dirty="0"/>
          </a:p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0870" y="647946"/>
            <a:ext cx="4572000" cy="3539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sz="1700" dirty="0"/>
              <a:t> (b) Tax payable = Gross tax − Tax credit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53400" y="915837"/>
            <a:ext cx="4572000" cy="3539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sz="1700" dirty="0"/>
              <a:t>= €13,600 − €3,500  = €10,100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53400" y="1224404"/>
            <a:ext cx="274863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∴ The tax payable is €10,100.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40870" y="1932333"/>
            <a:ext cx="4572000" cy="3539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sz="1700" dirty="0"/>
              <a:t> (c) Net income = Gross income − Tax payable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41368" y="2192468"/>
            <a:ext cx="296427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€50,000 − €10,100  = €39,900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41368" y="2452623"/>
            <a:ext cx="306532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∴ Derek’s net income is €39,900.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40870" y="3277488"/>
            <a:ext cx="4572000" cy="3539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sz="1700" dirty="0"/>
              <a:t> (d) PRSI payment =  €50,000 × 0.04 = €2,000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458798" y="3553180"/>
            <a:ext cx="284789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∴ The PRSI payment is €2,000.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40870" y="4426827"/>
            <a:ext cx="536976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(e) Net income − PRSI =  €39,900 − €2,000 = €37,900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765145" y="4694674"/>
            <a:ext cx="421153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∴ The net income after PRSI is paid is €37,900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40870" y="5503372"/>
            <a:ext cx="315520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 (f) Net income − Insurance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78111" y="5503372"/>
            <a:ext cx="25298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€37,900 − €624 = €37,276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34696" y="5781865"/>
            <a:ext cx="5680841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∴  Derek’s weekly net income  €37,276 ÷ 52 = €716.85</a:t>
            </a:r>
          </a:p>
        </p:txBody>
      </p:sp>
    </p:spTree>
    <p:extLst>
      <p:ext uri="{BB962C8B-B14F-4D97-AF65-F5344CB8AC3E}">
        <p14:creationId xmlns:p14="http://schemas.microsoft.com/office/powerpoint/2010/main" val="276093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2BC042-5110-47C2-9E5D-CBDC24636C7B}"/>
</file>

<file path=customXml/itemProps2.xml><?xml version="1.0" encoding="utf-8"?>
<ds:datastoreItem xmlns:ds="http://schemas.openxmlformats.org/officeDocument/2006/customXml" ds:itemID="{7B9D10A4-745E-4596-B8B5-4A1DA26EB97B}"/>
</file>

<file path=customXml/itemProps3.xml><?xml version="1.0" encoding="utf-8"?>
<ds:datastoreItem xmlns:ds="http://schemas.openxmlformats.org/officeDocument/2006/customXml" ds:itemID="{4B1BAD0A-8197-405C-B68E-A5F9AAB1868B}"/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256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ＭＳ Ｐゴシック</vt:lpstr>
      <vt:lpstr>Arial</vt:lpstr>
      <vt:lpstr>Calibri</vt:lpstr>
      <vt:lpstr>Office Theme</vt:lpstr>
      <vt:lpstr>PowerPoint Presentation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Tess Tattersall</cp:lastModifiedBy>
  <cp:revision>99</cp:revision>
  <dcterms:created xsi:type="dcterms:W3CDTF">2017-11-30T19:12:25Z</dcterms:created>
  <dcterms:modified xsi:type="dcterms:W3CDTF">2018-11-21T17:26:14Z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