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519D"/>
    <a:srgbClr val="00AEEF"/>
    <a:srgbClr val="AF2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25" autoAdjust="0"/>
  </p:normalViewPr>
  <p:slideViewPr>
    <p:cSldViewPr snapToGrid="0" snapToObjects="1">
      <p:cViewPr varScale="1">
        <p:scale>
          <a:sx n="93" d="100"/>
          <a:sy n="93" d="100"/>
        </p:scale>
        <p:origin x="2046" y="90"/>
      </p:cViewPr>
      <p:guideLst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83642F7-2F10-47A5-8104-D567438553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1841F2-23A3-4DF3-9A39-100EE70C21F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5E8C7E-E3B1-47B3-8336-1053F3B8B142}" type="datetimeFigureOut">
              <a:rPr lang="en-IE"/>
              <a:pPr>
                <a:defRPr/>
              </a:pPr>
              <a:t>21/11/2018</a:t>
            </a:fld>
            <a:endParaRPr lang="en-I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3D1E362-3284-42CA-998E-5F8385ABA2B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F1426EB-A6C7-4565-A966-D406B23AE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BD427-7546-4607-9939-9E08872D50C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4D3B9-3F51-469C-B9F7-5ED9EC4B2F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A5CEE22-6D1D-40C8-84EC-C8D4A76E6870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1655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CEE22-6D1D-40C8-84EC-C8D4A76E6870}" type="slidenum">
              <a:rPr lang="en-IE" smtClean="0"/>
              <a:pPr>
                <a:defRPr/>
              </a:pPr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5237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CEE22-6D1D-40C8-84EC-C8D4A76E6870}" type="slidenum">
              <a:rPr lang="en-IE" smtClean="0"/>
              <a:pPr>
                <a:defRPr/>
              </a:pPr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7591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43A46DE-06EC-46B9-AB1E-8F51919D1FD2}"/>
              </a:ext>
            </a:extLst>
          </p:cNvPr>
          <p:cNvSpPr/>
          <p:nvPr userDrawn="1"/>
        </p:nvSpPr>
        <p:spPr>
          <a:xfrm flipH="1">
            <a:off x="555625" y="398463"/>
            <a:ext cx="822325" cy="46037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0ECFA8E-F7B7-47C6-99BA-397886A8321B}"/>
              </a:ext>
            </a:extLst>
          </p:cNvPr>
          <p:cNvSpPr/>
          <p:nvPr userDrawn="1"/>
        </p:nvSpPr>
        <p:spPr>
          <a:xfrm>
            <a:off x="179388" y="171450"/>
            <a:ext cx="501650" cy="449263"/>
          </a:xfrm>
          <a:prstGeom prst="round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95EF57-1C8A-49E3-8BCD-138DFFCA586A}"/>
              </a:ext>
            </a:extLst>
          </p:cNvPr>
          <p:cNvSpPr/>
          <p:nvPr userDrawn="1"/>
        </p:nvSpPr>
        <p:spPr>
          <a:xfrm>
            <a:off x="841375" y="171450"/>
            <a:ext cx="8302625" cy="449263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40870" y="180533"/>
            <a:ext cx="9847768" cy="4401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 b="1">
                <a:solidFill>
                  <a:srgbClr val="FFFFFF"/>
                </a:solidFill>
              </a:defRPr>
            </a:lvl2pPr>
            <a:lvl3pPr marL="1042988" indent="0">
              <a:buNone/>
              <a:defRPr sz="2000" b="1">
                <a:solidFill>
                  <a:srgbClr val="FFFFFF"/>
                </a:solidFill>
              </a:defRPr>
            </a:lvl3pPr>
            <a:lvl4pPr marL="1563688" indent="0">
              <a:buNone/>
              <a:defRPr sz="2000" b="1">
                <a:solidFill>
                  <a:srgbClr val="FFFFFF"/>
                </a:solidFill>
              </a:defRPr>
            </a:lvl4pPr>
            <a:lvl5pPr marL="2085975" indent="0">
              <a:buNone/>
              <a:defRPr sz="20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6"/>
          </p:nvPr>
        </p:nvSpPr>
        <p:spPr>
          <a:xfrm>
            <a:off x="840869" y="620689"/>
            <a:ext cx="8303131" cy="440020"/>
          </a:xfrm>
          <a:prstGeom prst="rect">
            <a:avLst/>
          </a:prstGeom>
        </p:spPr>
        <p:txBody>
          <a:bodyPr vert="horz"/>
          <a:lstStyle>
            <a:lvl1pPr marL="0" marR="0" indent="0" algn="l" defTabSz="520700" rtl="0" eaLnBrk="1" fontAlgn="base" latinLnBrk="0" hangingPunct="1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>
                <a:srgbClr val="1980A9"/>
              </a:buClr>
              <a:buSzTx/>
              <a:buFont typeface="Arial"/>
              <a:buNone/>
              <a:tabLst/>
              <a:defRPr sz="2000" b="1" u="none" baseline="0">
                <a:solidFill>
                  <a:srgbClr val="00AEE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22"/>
          </p:nvPr>
        </p:nvSpPr>
        <p:spPr>
          <a:xfrm>
            <a:off x="839044" y="1074929"/>
            <a:ext cx="7507414" cy="527524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E2F29637-EBFD-4B1B-ACCF-1B3D26DF32AB}"/>
              </a:ext>
            </a:extLst>
          </p:cNvPr>
          <p:cNvSpPr/>
          <p:nvPr userDrawn="1"/>
        </p:nvSpPr>
        <p:spPr>
          <a:xfrm>
            <a:off x="176531" y="169066"/>
            <a:ext cx="501650" cy="449263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05688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43A46DE-06EC-46B9-AB1E-8F51919D1FD2}"/>
              </a:ext>
            </a:extLst>
          </p:cNvPr>
          <p:cNvSpPr/>
          <p:nvPr userDrawn="1"/>
        </p:nvSpPr>
        <p:spPr>
          <a:xfrm flipH="1">
            <a:off x="555625" y="398463"/>
            <a:ext cx="822325" cy="46037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0ECFA8E-F7B7-47C6-99BA-397886A8321B}"/>
              </a:ext>
            </a:extLst>
          </p:cNvPr>
          <p:cNvSpPr/>
          <p:nvPr userDrawn="1"/>
        </p:nvSpPr>
        <p:spPr>
          <a:xfrm>
            <a:off x="179388" y="171450"/>
            <a:ext cx="501650" cy="449263"/>
          </a:xfrm>
          <a:prstGeom prst="round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95EF57-1C8A-49E3-8BCD-138DFFCA586A}"/>
              </a:ext>
            </a:extLst>
          </p:cNvPr>
          <p:cNvSpPr/>
          <p:nvPr userDrawn="1"/>
        </p:nvSpPr>
        <p:spPr>
          <a:xfrm>
            <a:off x="841375" y="171450"/>
            <a:ext cx="8302625" cy="449263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40870" y="180533"/>
            <a:ext cx="9847768" cy="4401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520700" indent="0">
              <a:buNone/>
              <a:defRPr sz="2000" b="1">
                <a:solidFill>
                  <a:srgbClr val="FFFFFF"/>
                </a:solidFill>
              </a:defRPr>
            </a:lvl2pPr>
            <a:lvl3pPr marL="1042988" indent="0">
              <a:buNone/>
              <a:defRPr sz="2000" b="1">
                <a:solidFill>
                  <a:srgbClr val="FFFFFF"/>
                </a:solidFill>
              </a:defRPr>
            </a:lvl3pPr>
            <a:lvl4pPr marL="1563688" indent="0">
              <a:buNone/>
              <a:defRPr sz="2000" b="1">
                <a:solidFill>
                  <a:srgbClr val="FFFFFF"/>
                </a:solidFill>
              </a:defRPr>
            </a:lvl4pPr>
            <a:lvl5pPr marL="2085975" indent="0">
              <a:buNone/>
              <a:defRPr sz="20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8" name="Content Placeholder 12"/>
          <p:cNvSpPr>
            <a:spLocks noGrp="1"/>
          </p:cNvSpPr>
          <p:nvPr>
            <p:ph sz="quarter" idx="16"/>
          </p:nvPr>
        </p:nvSpPr>
        <p:spPr>
          <a:xfrm>
            <a:off x="840869" y="620689"/>
            <a:ext cx="8303131" cy="440020"/>
          </a:xfrm>
          <a:prstGeom prst="rect">
            <a:avLst/>
          </a:prstGeom>
        </p:spPr>
        <p:txBody>
          <a:bodyPr vert="horz"/>
          <a:lstStyle>
            <a:lvl1pPr marL="0" marR="0" indent="0" algn="l" defTabSz="520700" rtl="0" eaLnBrk="1" fontAlgn="base" latinLnBrk="0" hangingPunct="1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>
                <a:srgbClr val="1980A9"/>
              </a:buClr>
              <a:buSzTx/>
              <a:buFont typeface="Arial"/>
              <a:buNone/>
              <a:tabLst/>
              <a:defRPr sz="2000" b="1" u="none" baseline="0">
                <a:solidFill>
                  <a:srgbClr val="00AEEF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9" name="Content Placeholder 5"/>
          <p:cNvSpPr>
            <a:spLocks noGrp="1"/>
          </p:cNvSpPr>
          <p:nvPr>
            <p:ph sz="quarter" idx="22"/>
          </p:nvPr>
        </p:nvSpPr>
        <p:spPr>
          <a:xfrm>
            <a:off x="839044" y="1074929"/>
            <a:ext cx="7507414" cy="527524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700"/>
            </a:lvl1pPr>
            <a:lvl2pPr marL="0" indent="-285750" algn="l">
              <a:buFont typeface="Arial"/>
              <a:buChar char="•"/>
              <a:defRPr sz="1700"/>
            </a:lvl2pPr>
            <a:lvl3pPr marL="914400" indent="0" algn="l">
              <a:buNone/>
              <a:defRPr sz="1700"/>
            </a:lvl3pPr>
            <a:lvl4pPr marL="1371600" indent="0" algn="l">
              <a:buNone/>
              <a:defRPr sz="1700"/>
            </a:lvl4pPr>
            <a:lvl5pPr marL="1828800" indent="0" algn="l">
              <a:buNone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E2F29637-EBFD-4B1B-ACCF-1B3D26DF32AB}"/>
              </a:ext>
            </a:extLst>
          </p:cNvPr>
          <p:cNvSpPr/>
          <p:nvPr userDrawn="1"/>
        </p:nvSpPr>
        <p:spPr>
          <a:xfrm>
            <a:off x="176531" y="169066"/>
            <a:ext cx="501650" cy="449263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419990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EA9A802-0FEF-4C10-952C-9221DA138C66}"/>
              </a:ext>
            </a:extLst>
          </p:cNvPr>
          <p:cNvSpPr/>
          <p:nvPr userDrawn="1"/>
        </p:nvSpPr>
        <p:spPr>
          <a:xfrm>
            <a:off x="8524875" y="6375400"/>
            <a:ext cx="298450" cy="269875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1980A9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D620A8-88E7-49E5-B4AB-FF5B1D7EF32F}"/>
              </a:ext>
            </a:extLst>
          </p:cNvPr>
          <p:cNvSpPr txBox="1">
            <a:spLocks/>
          </p:cNvSpPr>
          <p:nvPr userDrawn="1"/>
        </p:nvSpPr>
        <p:spPr>
          <a:xfrm>
            <a:off x="8524875" y="6375400"/>
            <a:ext cx="298450" cy="26987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CAD7566F-1314-4FC1-9DF5-75ADC9515BE7}" type="slidenum">
              <a:rPr lang="en-US" altLang="en-US" sz="1000" b="1" smtClean="0">
                <a:solidFill>
                  <a:schemeClr val="bg1"/>
                </a:solidFill>
                <a:latin typeface="Arial" panose="020B0604020202020204" pitchFamily="34" charset="0"/>
              </a:rPr>
              <a:pPr algn="ctr" eaLnBrk="1" hangingPunct="1">
                <a:defRPr/>
              </a:pPr>
              <a:t>‹#›</a:t>
            </a:fld>
            <a:endParaRPr lang="en-US" altLang="en-US" sz="1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99901F-7668-4CDD-A0C5-7A878CEFBA74}"/>
              </a:ext>
            </a:extLst>
          </p:cNvPr>
          <p:cNvCxnSpPr/>
          <p:nvPr userDrawn="1"/>
        </p:nvCxnSpPr>
        <p:spPr>
          <a:xfrm flipH="1">
            <a:off x="1363663" y="6581775"/>
            <a:ext cx="7086600" cy="0"/>
          </a:xfrm>
          <a:prstGeom prst="line">
            <a:avLst/>
          </a:prstGeom>
          <a:ln w="12700" cap="flat">
            <a:solidFill>
              <a:srgbClr val="00B0F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13">
            <a:extLst>
              <a:ext uri="{FF2B5EF4-FFF2-40B4-BE49-F238E27FC236}">
                <a16:creationId xmlns:a16="http://schemas.microsoft.com/office/drawing/2014/main" id="{D2E34455-C653-4C10-B741-932BB8965E0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7338" y="6408738"/>
            <a:ext cx="2168525" cy="2460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>
                <a:solidFill>
                  <a:srgbClr val="00B0F0"/>
                </a:solidFill>
              </a:rPr>
              <a:t>ACTIVE MATHS  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E" dirty="0"/>
              <a:t>Income Tax</a:t>
            </a:r>
            <a:endParaRPr lang="en-US" dirty="0"/>
          </a:p>
          <a:p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840870" y="729121"/>
            <a:ext cx="8918439" cy="2490755"/>
            <a:chOff x="291345" y="762508"/>
            <a:chExt cx="8918439" cy="2490755"/>
          </a:xfrm>
        </p:grpSpPr>
        <p:sp>
          <p:nvSpPr>
            <p:cNvPr id="19" name="Rectangle 18"/>
            <p:cNvSpPr/>
            <p:nvPr/>
          </p:nvSpPr>
          <p:spPr>
            <a:xfrm>
              <a:off x="291345" y="762508"/>
              <a:ext cx="8918439" cy="8771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1700" b="1" dirty="0">
                  <a:solidFill>
                    <a:srgbClr val="54A54D"/>
                  </a:solidFill>
                </a:rPr>
                <a:t>Derek has a </a:t>
              </a:r>
              <a:r>
                <a:rPr lang="en-IE" sz="1700" b="1" u="sng" dirty="0">
                  <a:solidFill>
                    <a:srgbClr val="54A54D"/>
                  </a:solidFill>
                </a:rPr>
                <a:t>gross</a:t>
              </a:r>
              <a:r>
                <a:rPr lang="en-IE" sz="1700" b="1" dirty="0">
                  <a:solidFill>
                    <a:srgbClr val="54A54D"/>
                  </a:solidFill>
                </a:rPr>
                <a:t> annual income of €50,000. His standard rate cut-off point is €32,000. </a:t>
              </a:r>
              <a:br>
                <a:rPr lang="en-IE" sz="1700" b="1" dirty="0">
                  <a:solidFill>
                    <a:srgbClr val="54A54D"/>
                  </a:solidFill>
                </a:rPr>
              </a:br>
              <a:r>
                <a:rPr lang="en-IE" sz="1700" b="1" dirty="0">
                  <a:solidFill>
                    <a:srgbClr val="54A54D"/>
                  </a:solidFill>
                </a:rPr>
                <a:t>The standard rate of tax is 20%. The higher rate is 40%. His tax credit is €3,500. </a:t>
              </a:r>
              <a:br>
                <a:rPr lang="en-IE" sz="1700" b="1" dirty="0">
                  <a:solidFill>
                    <a:srgbClr val="54A54D"/>
                  </a:solidFill>
                </a:rPr>
              </a:br>
              <a:r>
                <a:rPr lang="en-IE" sz="1700" b="1" dirty="0">
                  <a:solidFill>
                    <a:srgbClr val="54A54D"/>
                  </a:solidFill>
                </a:rPr>
                <a:t>Derek is in Class A1  for PRSI. Assuming a 52-week year, calculate Derek’s: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91345" y="1591270"/>
              <a:ext cx="8775608" cy="16619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1700" b="1" dirty="0">
                  <a:solidFill>
                    <a:srgbClr val="54A54D"/>
                  </a:solidFill>
                </a:rPr>
                <a:t>(a) Gross tax   </a:t>
              </a:r>
            </a:p>
            <a:p>
              <a:r>
                <a:rPr lang="en-IE" sz="1700" b="1" dirty="0">
                  <a:solidFill>
                    <a:srgbClr val="54A54D"/>
                  </a:solidFill>
                </a:rPr>
                <a:t>(b) Tax payable</a:t>
              </a:r>
              <a:br>
                <a:rPr lang="en-IE" sz="1700" b="1" dirty="0">
                  <a:solidFill>
                    <a:srgbClr val="54A54D"/>
                  </a:solidFill>
                </a:rPr>
              </a:br>
              <a:r>
                <a:rPr lang="en-IE" sz="1700" b="1" dirty="0">
                  <a:solidFill>
                    <a:srgbClr val="54A54D"/>
                  </a:solidFill>
                </a:rPr>
                <a:t>(c) Net income (ignoring PRSI) </a:t>
              </a:r>
            </a:p>
            <a:p>
              <a:r>
                <a:rPr lang="en-IE" sz="1700" b="1" dirty="0">
                  <a:solidFill>
                    <a:srgbClr val="54A54D"/>
                  </a:solidFill>
                </a:rPr>
                <a:t>(d) PRSI payment </a:t>
              </a:r>
            </a:p>
            <a:p>
              <a:r>
                <a:rPr lang="en-IE" sz="1700" b="1" dirty="0">
                  <a:solidFill>
                    <a:srgbClr val="54A54D"/>
                  </a:solidFill>
                </a:rPr>
                <a:t>(e) Net income after PRSI has been paid</a:t>
              </a:r>
            </a:p>
            <a:p>
              <a:r>
                <a:rPr lang="en-IE" sz="1700" b="1" dirty="0">
                  <a:solidFill>
                    <a:srgbClr val="54A54D"/>
                  </a:solidFill>
                </a:rPr>
                <a:t>(f) Weekly net income if he pays health insurance of €624 per annum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988815" y="5800428"/>
            <a:ext cx="40339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= €6,400 + €7,200  = €13,600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40870" y="3328164"/>
            <a:ext cx="376321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(a) Gross tax = Standard tax + Higher tax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130969" y="3625062"/>
            <a:ext cx="580545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Standard tax = Standard rate cut-off point × Standard rate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77572" y="3884521"/>
            <a:ext cx="268054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= €32,000 × 0.20  = €6,400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30969" y="4369235"/>
            <a:ext cx="706198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Higher tax = Income above standard rate cut-off point × Higher rate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073036" y="4631815"/>
            <a:ext cx="301396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= €50,000 − €32,000  = €18,000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130969" y="4903119"/>
            <a:ext cx="363439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Higher tax = €18,000 × 0.40  = €7,200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30969" y="5516731"/>
            <a:ext cx="347787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Gross tax = Standard tax + Higher tax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88815" y="6070147"/>
            <a:ext cx="252158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1700" dirty="0"/>
              <a:t>∴ The gross tax is €13,600.</a:t>
            </a:r>
          </a:p>
        </p:txBody>
      </p:sp>
    </p:spTree>
    <p:extLst>
      <p:ext uri="{BB962C8B-B14F-4D97-AF65-F5344CB8AC3E}">
        <p14:creationId xmlns:p14="http://schemas.microsoft.com/office/powerpoint/2010/main" val="144350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IE" dirty="0"/>
              <a:t>Income Tax</a:t>
            </a:r>
            <a:endParaRPr lang="en-US" dirty="0"/>
          </a:p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0870" y="647946"/>
            <a:ext cx="4572000" cy="3539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sz="1700" dirty="0"/>
              <a:t> (b) Tax payable = Gross tax − Tax credit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53400" y="915837"/>
            <a:ext cx="4572000" cy="3539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sz="1700" dirty="0"/>
              <a:t>= €13,600 − €3,500  = €10,100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53400" y="1224404"/>
            <a:ext cx="274863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∴ The tax payable is €10,100.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40870" y="1932333"/>
            <a:ext cx="4572000" cy="3539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sz="1700" dirty="0"/>
              <a:t> (c) Net income = Gross income − Tax payable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41368" y="2192468"/>
            <a:ext cx="296427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= €50,000 − €10,100  = €39,900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41368" y="2452623"/>
            <a:ext cx="306532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∴ Derek’s net income is €39,900.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40870" y="3277488"/>
            <a:ext cx="4572000" cy="3539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E" sz="1700" dirty="0"/>
              <a:t> (d) PRSI payment =  €50,000 × 0.04 = €2,000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458798" y="3553180"/>
            <a:ext cx="284789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∴ The PRSI payment is €2,000.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40870" y="4426827"/>
            <a:ext cx="536976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(e) Net income − PRSI =  €39,900 − €2,000 = €37,900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765145" y="4694674"/>
            <a:ext cx="421153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∴ The net income after PRSI is paid is €37,900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40870" y="5503372"/>
            <a:ext cx="315520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 (f) Net income − Insurance =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78111" y="5503372"/>
            <a:ext cx="25298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dirty="0"/>
              <a:t>€37,900 − €624 = €37,276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34696" y="5781865"/>
            <a:ext cx="5680841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700" dirty="0"/>
              <a:t>∴  Derek’s weekly net income  €37,276 ÷ 52 = €716.85</a:t>
            </a:r>
          </a:p>
        </p:txBody>
      </p:sp>
    </p:spTree>
    <p:extLst>
      <p:ext uri="{BB962C8B-B14F-4D97-AF65-F5344CB8AC3E}">
        <p14:creationId xmlns:p14="http://schemas.microsoft.com/office/powerpoint/2010/main" val="276093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9C0F2F2751E4D89316BDAA9FE730F" ma:contentTypeVersion="9" ma:contentTypeDescription="Create a new document." ma:contentTypeScope="" ma:versionID="29722f0db6237fca2c47587e0677b628">
  <xsd:schema xmlns:xsd="http://www.w3.org/2001/XMLSchema" xmlns:xs="http://www.w3.org/2001/XMLSchema" xmlns:p="http://schemas.microsoft.com/office/2006/metadata/properties" xmlns:ns2="37a15ebc-f898-4d17-b0a4-83545f0702c8" xmlns:ns3="b312e899-71bd-441b-bd11-01ed88b72bec" targetNamespace="http://schemas.microsoft.com/office/2006/metadata/properties" ma:root="true" ma:fieldsID="ed9126b593dfa3514ed489edd895d5a2" ns2:_="" ns3:_="">
    <xsd:import namespace="37a15ebc-f898-4d17-b0a4-83545f0702c8"/>
    <xsd:import namespace="b312e899-71bd-441b-bd11-01ed88b72b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15ebc-f898-4d17-b0a4-83545f0702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2e899-71bd-441b-bd11-01ed88b72b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2BC042-5110-47C2-9E5D-CBDC24636C7B}"/>
</file>

<file path=customXml/itemProps2.xml><?xml version="1.0" encoding="utf-8"?>
<ds:datastoreItem xmlns:ds="http://schemas.openxmlformats.org/officeDocument/2006/customXml" ds:itemID="{7B9D10A4-745E-4596-B8B5-4A1DA26EB97B}"/>
</file>

<file path=customXml/itemProps3.xml><?xml version="1.0" encoding="utf-8"?>
<ds:datastoreItem xmlns:ds="http://schemas.openxmlformats.org/officeDocument/2006/customXml" ds:itemID="{4B1BAD0A-8197-405C-B68E-A5F9AAB1868B}"/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256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ＭＳ Ｐゴシック</vt:lpstr>
      <vt:lpstr>Arial</vt:lpstr>
      <vt:lpstr>Calibri</vt:lpstr>
      <vt:lpstr>Office Theme</vt:lpstr>
      <vt:lpstr>PowerPoint Presentation</vt:lpstr>
      <vt:lpstr>PowerPoint Presentation</vt:lpstr>
    </vt:vector>
  </TitlesOfParts>
  <Company>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Studio</dc:creator>
  <cp:lastModifiedBy>Tess Tattersall</cp:lastModifiedBy>
  <cp:revision>99</cp:revision>
  <dcterms:created xsi:type="dcterms:W3CDTF">2017-11-30T19:12:25Z</dcterms:created>
  <dcterms:modified xsi:type="dcterms:W3CDTF">2018-11-21T17:26:14Z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0x010100BD89C0F2F2751E4D89316BDAA9FE730F</vt:lpwstr>
  </property>
</Properties>
</file>