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519D"/>
    <a:srgbClr val="00AEEF"/>
    <a:srgbClr val="AF26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025" autoAdjust="0"/>
  </p:normalViewPr>
  <p:slideViewPr>
    <p:cSldViewPr snapToGrid="0" snapToObjects="1">
      <p:cViewPr varScale="1">
        <p:scale>
          <a:sx n="91" d="100"/>
          <a:sy n="91" d="100"/>
        </p:scale>
        <p:origin x="180" y="96"/>
      </p:cViewPr>
      <p:guideLst>
        <p:guide pos="288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3642F7-2F10-47A5-8104-D567438553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IE"/>
          </a:p>
        </p:txBody>
      </p:sp>
      <p:sp>
        <p:nvSpPr>
          <p:cNvPr id="3" name="Date Placeholder 2">
            <a:extLst>
              <a:ext uri="{FF2B5EF4-FFF2-40B4-BE49-F238E27FC236}">
                <a16:creationId xmlns:a16="http://schemas.microsoft.com/office/drawing/2014/main" id="{D41841F2-23A3-4DF3-9A39-100EE70C21FF}"/>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455E8C7E-E3B1-47B3-8336-1053F3B8B142}" type="datetimeFigureOut">
              <a:rPr lang="en-IE"/>
              <a:pPr>
                <a:defRPr/>
              </a:pPr>
              <a:t>21/11/2018</a:t>
            </a:fld>
            <a:endParaRPr lang="en-IE"/>
          </a:p>
        </p:txBody>
      </p:sp>
      <p:sp>
        <p:nvSpPr>
          <p:cNvPr id="4" name="Slide Image Placeholder 3">
            <a:extLst>
              <a:ext uri="{FF2B5EF4-FFF2-40B4-BE49-F238E27FC236}">
                <a16:creationId xmlns:a16="http://schemas.microsoft.com/office/drawing/2014/main" id="{D3D1E362-3284-42CA-998E-5F8385ABA2B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IE" noProof="0"/>
          </a:p>
        </p:txBody>
      </p:sp>
      <p:sp>
        <p:nvSpPr>
          <p:cNvPr id="5" name="Notes Placeholder 4">
            <a:extLst>
              <a:ext uri="{FF2B5EF4-FFF2-40B4-BE49-F238E27FC236}">
                <a16:creationId xmlns:a16="http://schemas.microsoft.com/office/drawing/2014/main" id="{3F1426EB-A6C7-4565-A966-D406B23AE905}"/>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E" noProof="0"/>
          </a:p>
        </p:txBody>
      </p:sp>
      <p:sp>
        <p:nvSpPr>
          <p:cNvPr id="6" name="Footer Placeholder 5">
            <a:extLst>
              <a:ext uri="{FF2B5EF4-FFF2-40B4-BE49-F238E27FC236}">
                <a16:creationId xmlns:a16="http://schemas.microsoft.com/office/drawing/2014/main" id="{FD5BD427-7546-4607-9939-9E08872D50C0}"/>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IE"/>
          </a:p>
        </p:txBody>
      </p:sp>
      <p:sp>
        <p:nvSpPr>
          <p:cNvPr id="7" name="Slide Number Placeholder 6">
            <a:extLst>
              <a:ext uri="{FF2B5EF4-FFF2-40B4-BE49-F238E27FC236}">
                <a16:creationId xmlns:a16="http://schemas.microsoft.com/office/drawing/2014/main" id="{7E94D3B9-3F51-469C-B9F7-5ED9EC4B2FA8}"/>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2A5CEE22-6D1D-40C8-84EC-C8D4A76E6870}" type="slidenum">
              <a:rPr lang="en-IE"/>
              <a:pPr>
                <a:defRPr/>
              </a:pPr>
              <a:t>‹#›</a:t>
            </a:fld>
            <a:endParaRPr lang="en-IE"/>
          </a:p>
        </p:txBody>
      </p:sp>
    </p:spTree>
    <p:extLst>
      <p:ext uri="{BB962C8B-B14F-4D97-AF65-F5344CB8AC3E}">
        <p14:creationId xmlns:p14="http://schemas.microsoft.com/office/powerpoint/2010/main" val="41516558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2A5CEE22-6D1D-40C8-84EC-C8D4A76E6870}" type="slidenum">
              <a:rPr lang="en-IE" smtClean="0"/>
              <a:pPr>
                <a:defRPr/>
              </a:pPr>
              <a:t>1</a:t>
            </a:fld>
            <a:endParaRPr lang="en-IE"/>
          </a:p>
        </p:txBody>
      </p:sp>
    </p:spTree>
    <p:extLst>
      <p:ext uri="{BB962C8B-B14F-4D97-AF65-F5344CB8AC3E}">
        <p14:creationId xmlns:p14="http://schemas.microsoft.com/office/powerpoint/2010/main" val="1622421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a:defRPr/>
            </a:pPr>
            <a:fld id="{2A5CEE22-6D1D-40C8-84EC-C8D4A76E6870}" type="slidenum">
              <a:rPr lang="en-IE" smtClean="0"/>
              <a:pPr>
                <a:defRPr/>
              </a:pPr>
              <a:t>2</a:t>
            </a:fld>
            <a:endParaRPr lang="en-IE"/>
          </a:p>
        </p:txBody>
      </p:sp>
    </p:spTree>
    <p:extLst>
      <p:ext uri="{BB962C8B-B14F-4D97-AF65-F5344CB8AC3E}">
        <p14:creationId xmlns:p14="http://schemas.microsoft.com/office/powerpoint/2010/main" val="13444840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A5CEE22-6D1D-40C8-84EC-C8D4A76E6870}" type="slidenum">
              <a:rPr lang="en-IE" smtClean="0"/>
              <a:pPr>
                <a:defRPr/>
              </a:pPr>
              <a:t>3</a:t>
            </a:fld>
            <a:endParaRPr lang="en-IE"/>
          </a:p>
        </p:txBody>
      </p:sp>
    </p:spTree>
    <p:extLst>
      <p:ext uri="{BB962C8B-B14F-4D97-AF65-F5344CB8AC3E}">
        <p14:creationId xmlns:p14="http://schemas.microsoft.com/office/powerpoint/2010/main" val="4281398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A5CEE22-6D1D-40C8-84EC-C8D4A76E6870}" type="slidenum">
              <a:rPr lang="en-IE" smtClean="0"/>
              <a:pPr>
                <a:defRPr/>
              </a:pPr>
              <a:t>5</a:t>
            </a:fld>
            <a:endParaRPr lang="en-IE"/>
          </a:p>
        </p:txBody>
      </p:sp>
    </p:spTree>
    <p:extLst>
      <p:ext uri="{BB962C8B-B14F-4D97-AF65-F5344CB8AC3E}">
        <p14:creationId xmlns:p14="http://schemas.microsoft.com/office/powerpoint/2010/main" val="109246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A5CEE22-6D1D-40C8-84EC-C8D4A76E6870}" type="slidenum">
              <a:rPr lang="en-IE" smtClean="0"/>
              <a:pPr>
                <a:defRPr/>
              </a:pPr>
              <a:t>6</a:t>
            </a:fld>
            <a:endParaRPr lang="en-IE"/>
          </a:p>
        </p:txBody>
      </p:sp>
    </p:spTree>
    <p:extLst>
      <p:ext uri="{BB962C8B-B14F-4D97-AF65-F5344CB8AC3E}">
        <p14:creationId xmlns:p14="http://schemas.microsoft.com/office/powerpoint/2010/main" val="2552759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A5CEE22-6D1D-40C8-84EC-C8D4A76E6870}" type="slidenum">
              <a:rPr lang="en-IE" smtClean="0"/>
              <a:pPr>
                <a:defRPr/>
              </a:pPr>
              <a:t>7</a:t>
            </a:fld>
            <a:endParaRPr lang="en-IE"/>
          </a:p>
        </p:txBody>
      </p:sp>
    </p:spTree>
    <p:extLst>
      <p:ext uri="{BB962C8B-B14F-4D97-AF65-F5344CB8AC3E}">
        <p14:creationId xmlns:p14="http://schemas.microsoft.com/office/powerpoint/2010/main" val="1021260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2A5CEE22-6D1D-40C8-84EC-C8D4A76E6870}" type="slidenum">
              <a:rPr lang="en-IE" smtClean="0"/>
              <a:pPr>
                <a:defRPr/>
              </a:pPr>
              <a:t>9</a:t>
            </a:fld>
            <a:endParaRPr lang="en-IE"/>
          </a:p>
        </p:txBody>
      </p:sp>
    </p:spTree>
    <p:extLst>
      <p:ext uri="{BB962C8B-B14F-4D97-AF65-F5344CB8AC3E}">
        <p14:creationId xmlns:p14="http://schemas.microsoft.com/office/powerpoint/2010/main" val="1708189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a:t>
            </a:r>
            <a:endParaRPr lang="en-IE" dirty="0"/>
          </a:p>
        </p:txBody>
      </p:sp>
      <p:sp>
        <p:nvSpPr>
          <p:cNvPr id="4" name="Slide Number Placeholder 3"/>
          <p:cNvSpPr>
            <a:spLocks noGrp="1"/>
          </p:cNvSpPr>
          <p:nvPr>
            <p:ph type="sldNum" sz="quarter" idx="10"/>
          </p:nvPr>
        </p:nvSpPr>
        <p:spPr/>
        <p:txBody>
          <a:bodyPr/>
          <a:lstStyle/>
          <a:p>
            <a:pPr>
              <a:defRPr/>
            </a:pPr>
            <a:fld id="{2A5CEE22-6D1D-40C8-84EC-C8D4A76E6870}" type="slidenum">
              <a:rPr lang="en-IE" smtClean="0"/>
              <a:pPr>
                <a:defRPr/>
              </a:pPr>
              <a:t>10</a:t>
            </a:fld>
            <a:endParaRPr lang="en-IE"/>
          </a:p>
        </p:txBody>
      </p:sp>
    </p:spTree>
    <p:extLst>
      <p:ext uri="{BB962C8B-B14F-4D97-AF65-F5344CB8AC3E}">
        <p14:creationId xmlns:p14="http://schemas.microsoft.com/office/powerpoint/2010/main" val="40689252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auto">
          <a:xfrm>
            <a:off x="1211" y="0"/>
            <a:ext cx="9141578" cy="1438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 name="Oval 5">
            <a:extLst>
              <a:ext uri="{FF2B5EF4-FFF2-40B4-BE49-F238E27FC236}">
                <a16:creationId xmlns:a16="http://schemas.microsoft.com/office/drawing/2014/main" id="{AAB835CB-EBEF-4405-A645-9EC2F2014695}"/>
              </a:ext>
            </a:extLst>
          </p:cNvPr>
          <p:cNvSpPr/>
          <p:nvPr userDrawn="1"/>
        </p:nvSpPr>
        <p:spPr>
          <a:xfrm>
            <a:off x="287338" y="1901825"/>
            <a:ext cx="395287" cy="368300"/>
          </a:xfrm>
          <a:prstGeom prst="ellipse">
            <a:avLst/>
          </a:prstGeom>
          <a:solidFill>
            <a:srgbClr val="D5519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0093B2"/>
              </a:solidFill>
            </a:endParaRPr>
          </a:p>
        </p:txBody>
      </p:sp>
      <p:pic>
        <p:nvPicPr>
          <p:cNvPr id="7" name="Picture 7" descr="Star.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075" y="1944688"/>
            <a:ext cx="279400" cy="27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Rectangle 7">
            <a:extLst>
              <a:ext uri="{FF2B5EF4-FFF2-40B4-BE49-F238E27FC236}">
                <a16:creationId xmlns:a16="http://schemas.microsoft.com/office/drawing/2014/main" id="{F956996A-CD3F-4B98-BF6B-AB83A7FB60E3}"/>
              </a:ext>
            </a:extLst>
          </p:cNvPr>
          <p:cNvSpPr>
            <a:spLocks noChangeArrowheads="1"/>
          </p:cNvSpPr>
          <p:nvPr userDrawn="1"/>
        </p:nvSpPr>
        <p:spPr bwMode="auto">
          <a:xfrm flipH="1">
            <a:off x="596900" y="825500"/>
            <a:ext cx="71438" cy="425450"/>
          </a:xfrm>
          <a:prstGeom prst="rect">
            <a:avLst/>
          </a:prstGeom>
          <a:solidFill>
            <a:srgbClr val="00AEEF"/>
          </a:solidFill>
          <a:ln w="9525">
            <a:solidFill>
              <a:srgbClr val="4F81BD"/>
            </a:solidFill>
            <a:miter lim="800000"/>
            <a:headEnd/>
            <a:tailEnd/>
          </a:ln>
          <a:effectLst>
            <a:outerShdw blurRad="40000" dist="23000" dir="5400000" rotWithShape="0">
              <a:srgbClr val="808080">
                <a:alpha val="34999"/>
              </a:srgbClr>
            </a:outerShdw>
          </a:effectLst>
        </p:spPr>
        <p:txBody>
          <a:bodyPr anchor="ctr"/>
          <a:lstStyle/>
          <a:p>
            <a:pPr algn="ctr" eaLnBrk="1" fontAlgn="auto" hangingPunct="1">
              <a:spcBef>
                <a:spcPts val="0"/>
              </a:spcBef>
              <a:spcAft>
                <a:spcPts val="0"/>
              </a:spcAft>
              <a:defRPr/>
            </a:pPr>
            <a:endParaRPr lang="en-US" dirty="0">
              <a:solidFill>
                <a:schemeClr val="lt1"/>
              </a:solidFill>
              <a:latin typeface="+mn-lt"/>
              <a:ea typeface="+mn-ea"/>
            </a:endParaRPr>
          </a:p>
        </p:txBody>
      </p:sp>
      <p:sp>
        <p:nvSpPr>
          <p:cNvPr id="9" name="Oval 8">
            <a:extLst>
              <a:ext uri="{FF2B5EF4-FFF2-40B4-BE49-F238E27FC236}">
                <a16:creationId xmlns:a16="http://schemas.microsoft.com/office/drawing/2014/main" id="{2B0DD9B1-27B8-4408-927F-132A2CA5B814}"/>
              </a:ext>
            </a:extLst>
          </p:cNvPr>
          <p:cNvSpPr>
            <a:spLocks noChangeAspect="1"/>
          </p:cNvSpPr>
          <p:nvPr userDrawn="1"/>
        </p:nvSpPr>
        <p:spPr bwMode="auto">
          <a:xfrm>
            <a:off x="287338" y="258763"/>
            <a:ext cx="692150" cy="647700"/>
          </a:xfrm>
          <a:prstGeom prst="ellipse">
            <a:avLst/>
          </a:prstGeom>
          <a:solidFill>
            <a:srgbClr val="00AEEF"/>
          </a:solidFill>
          <a:ln>
            <a:noFill/>
          </a:ln>
          <a:effectLst>
            <a:outerShdw blurRad="40000" dist="23000" dir="5400000" rotWithShape="0">
              <a:srgbClr val="808080">
                <a:alpha val="34999"/>
              </a:srgbClr>
            </a:outerShdw>
          </a:effectLst>
          <a:extLst/>
        </p:spPr>
        <p:txBody>
          <a:bodyPr anchor="ctr"/>
          <a:lstStyle/>
          <a:p>
            <a:pPr algn="ctr" eaLnBrk="1" fontAlgn="auto" hangingPunct="1">
              <a:spcBef>
                <a:spcPts val="0"/>
              </a:spcBef>
              <a:spcAft>
                <a:spcPts val="0"/>
              </a:spcAft>
              <a:defRPr/>
            </a:pPr>
            <a:endParaRPr lang="en-US" dirty="0">
              <a:solidFill>
                <a:srgbClr val="1980A9"/>
              </a:solidFill>
              <a:latin typeface="+mn-lt"/>
              <a:ea typeface="+mn-ea"/>
            </a:endParaRPr>
          </a:p>
        </p:txBody>
      </p:sp>
      <p:sp>
        <p:nvSpPr>
          <p:cNvPr id="10" name="TextBox 14">
            <a:extLst>
              <a:ext uri="{FF2B5EF4-FFF2-40B4-BE49-F238E27FC236}">
                <a16:creationId xmlns:a16="http://schemas.microsoft.com/office/drawing/2014/main" id="{FEB839AC-BAD3-4343-AC24-B1EE954177B0}"/>
              </a:ext>
            </a:extLst>
          </p:cNvPr>
          <p:cNvSpPr txBox="1">
            <a:spLocks noChangeArrowheads="1"/>
          </p:cNvSpPr>
          <p:nvPr userDrawn="1"/>
        </p:nvSpPr>
        <p:spPr bwMode="auto">
          <a:xfrm>
            <a:off x="714375" y="1901825"/>
            <a:ext cx="6215063" cy="368300"/>
          </a:xfrm>
          <a:prstGeom prst="rect">
            <a:avLst/>
          </a:prstGeom>
          <a:noFill/>
          <a:ln>
            <a:noFill/>
          </a:ln>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ga-IE" b="1" dirty="0">
                <a:solidFill>
                  <a:srgbClr val="D5519D"/>
                </a:solidFill>
              </a:rPr>
              <a:t>Learning Outcomes</a:t>
            </a:r>
          </a:p>
        </p:txBody>
      </p:sp>
      <p:sp>
        <p:nvSpPr>
          <p:cNvPr id="25" name="Text Placeholder 5"/>
          <p:cNvSpPr>
            <a:spLocks noGrp="1"/>
          </p:cNvSpPr>
          <p:nvPr>
            <p:ph type="body" sz="quarter" idx="21" hasCustomPrompt="1"/>
          </p:nvPr>
        </p:nvSpPr>
        <p:spPr>
          <a:xfrm>
            <a:off x="286774" y="260284"/>
            <a:ext cx="692414" cy="646596"/>
          </a:xfrm>
          <a:prstGeom prst="ellipse">
            <a:avLst/>
          </a:prstGeom>
          <a:noFill/>
        </p:spPr>
        <p:txBody>
          <a:bodyPr vert="horz" lIns="0" tIns="0" rIns="0" bIns="0" anchor="ctr"/>
          <a:lstStyle>
            <a:lvl1pPr marL="0" indent="0" algn="ctr">
              <a:spcBef>
                <a:spcPts val="0"/>
              </a:spcBef>
              <a:buNone/>
              <a:defRPr sz="2800" b="1">
                <a:solidFill>
                  <a:srgbClr val="FFFFFF"/>
                </a:solidFill>
                <a:latin typeface="+mj-lt"/>
                <a:cs typeface="Rockwell"/>
              </a:defRPr>
            </a:lvl1pPr>
            <a:lvl2pPr marL="520700" indent="0">
              <a:buNone/>
              <a:defRPr/>
            </a:lvl2pPr>
            <a:lvl3pPr marL="1042988" indent="0">
              <a:buNone/>
              <a:defRPr/>
            </a:lvl3pPr>
            <a:lvl4pPr marL="1563688" indent="0">
              <a:buNone/>
              <a:defRPr/>
            </a:lvl4pPr>
            <a:lvl5pPr marL="2085975" indent="0">
              <a:buNone/>
              <a:defRPr/>
            </a:lvl5pPr>
          </a:lstStyle>
          <a:p>
            <a:pPr lvl="0"/>
            <a:r>
              <a:rPr lang="en-GB" dirty="0"/>
              <a:t>02</a:t>
            </a:r>
          </a:p>
        </p:txBody>
      </p:sp>
      <p:sp>
        <p:nvSpPr>
          <p:cNvPr id="26" name="Title 13"/>
          <p:cNvSpPr>
            <a:spLocks noGrp="1"/>
          </p:cNvSpPr>
          <p:nvPr>
            <p:ph type="title"/>
          </p:nvPr>
        </p:nvSpPr>
        <p:spPr>
          <a:xfrm>
            <a:off x="1" y="1053493"/>
            <a:ext cx="9143999" cy="722484"/>
          </a:xfrm>
          <a:prstGeom prst="rect">
            <a:avLst/>
          </a:prstGeom>
          <a:solidFill>
            <a:srgbClr val="00AEEF"/>
          </a:solidFill>
          <a:ln>
            <a:noFill/>
          </a:ln>
        </p:spPr>
        <p:txBody>
          <a:bodyPr vert="horz" anchor="ctr"/>
          <a:lstStyle>
            <a:lvl1pPr marL="720000" algn="l">
              <a:defRPr sz="3200" b="1">
                <a:solidFill>
                  <a:srgbClr val="FFFFFF"/>
                </a:solidFill>
                <a:latin typeface="+mj-lt"/>
                <a:cs typeface="Rockwell"/>
              </a:defRPr>
            </a:lvl1pPr>
          </a:lstStyle>
          <a:p>
            <a:r>
              <a:rPr lang="en-GB"/>
              <a:t>Click to edit Master title style</a:t>
            </a:r>
            <a:endParaRPr lang="en-US" dirty="0"/>
          </a:p>
        </p:txBody>
      </p:sp>
      <p:sp>
        <p:nvSpPr>
          <p:cNvPr id="28" name="Content Placeholder 5"/>
          <p:cNvSpPr>
            <a:spLocks noGrp="1"/>
          </p:cNvSpPr>
          <p:nvPr>
            <p:ph sz="quarter" idx="22"/>
          </p:nvPr>
        </p:nvSpPr>
        <p:spPr>
          <a:xfrm>
            <a:off x="1030301" y="2337314"/>
            <a:ext cx="7108553" cy="3877249"/>
          </a:xfrm>
          <a:prstGeom prst="rect">
            <a:avLst/>
          </a:prstGeom>
        </p:spPr>
        <p:txBody>
          <a:bodyPr vert="horz"/>
          <a:lstStyle>
            <a:lvl1pPr marL="0" indent="0" algn="l">
              <a:buNone/>
              <a:defRPr sz="1700"/>
            </a:lvl1pPr>
            <a:lvl2pPr marL="0" indent="-285750" algn="l">
              <a:buFont typeface="Arial"/>
              <a:buChar char="•"/>
              <a:defRPr sz="1700"/>
            </a:lvl2pPr>
            <a:lvl3pPr marL="914400" indent="0" algn="l">
              <a:buNone/>
              <a:defRPr sz="1700"/>
            </a:lvl3pPr>
            <a:lvl4pPr marL="1371600" indent="0" algn="l">
              <a:buNone/>
              <a:defRPr sz="1700"/>
            </a:lvl4pPr>
            <a:lvl5pPr marL="1828800" indent="0" algn="l">
              <a:buNone/>
              <a:defRPr sz="1700"/>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05688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3A46DE-06EC-46B9-AB1E-8F51919D1FD2}"/>
              </a:ext>
            </a:extLst>
          </p:cNvPr>
          <p:cNvSpPr/>
          <p:nvPr userDrawn="1"/>
        </p:nvSpPr>
        <p:spPr>
          <a:xfrm flipH="1">
            <a:off x="555625" y="398463"/>
            <a:ext cx="822325" cy="46037"/>
          </a:xfrm>
          <a:prstGeom prst="rect">
            <a:avLst/>
          </a:prstGeom>
          <a:solidFill>
            <a:srgbClr val="00AEE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ounded Rectangle 6">
            <a:extLst>
              <a:ext uri="{FF2B5EF4-FFF2-40B4-BE49-F238E27FC236}">
                <a16:creationId xmlns:a16="http://schemas.microsoft.com/office/drawing/2014/main" id="{90ECFA8E-F7B7-47C6-99BA-397886A8321B}"/>
              </a:ext>
            </a:extLst>
          </p:cNvPr>
          <p:cNvSpPr/>
          <p:nvPr userDrawn="1"/>
        </p:nvSpPr>
        <p:spPr>
          <a:xfrm>
            <a:off x="179388" y="171450"/>
            <a:ext cx="501650" cy="449263"/>
          </a:xfrm>
          <a:prstGeom prst="roundRect">
            <a:avLst/>
          </a:prstGeom>
          <a:solidFill>
            <a:srgbClr val="00AEE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1980A9"/>
              </a:solidFill>
            </a:endParaRPr>
          </a:p>
        </p:txBody>
      </p:sp>
      <p:sp>
        <p:nvSpPr>
          <p:cNvPr id="8" name="Rectangle 7">
            <a:extLst>
              <a:ext uri="{FF2B5EF4-FFF2-40B4-BE49-F238E27FC236}">
                <a16:creationId xmlns:a16="http://schemas.microsoft.com/office/drawing/2014/main" id="{9795EF57-1C8A-49E3-8BCD-138DFFCA586A}"/>
              </a:ext>
            </a:extLst>
          </p:cNvPr>
          <p:cNvSpPr/>
          <p:nvPr userDrawn="1"/>
        </p:nvSpPr>
        <p:spPr>
          <a:xfrm>
            <a:off x="841375" y="171450"/>
            <a:ext cx="8302625" cy="449263"/>
          </a:xfrm>
          <a:prstGeom prst="rect">
            <a:avLst/>
          </a:prstGeom>
          <a:solidFill>
            <a:srgbClr val="00AEEF"/>
          </a:solidFill>
          <a:ln>
            <a:noFill/>
          </a:ln>
          <a:effectLst/>
        </p:spPr>
        <p:style>
          <a:lnRef idx="1">
            <a:schemeClr val="accent5"/>
          </a:lnRef>
          <a:fillRef idx="3">
            <a:schemeClr val="accent5"/>
          </a:fillRef>
          <a:effectRef idx="2">
            <a:schemeClr val="accent5"/>
          </a:effectRef>
          <a:fontRef idx="minor">
            <a:schemeClr val="lt1"/>
          </a:fontRef>
        </p:style>
        <p:txBody>
          <a:bodyPr anchor="ctr"/>
          <a:lstStyle/>
          <a:p>
            <a:pPr algn="ctr" eaLnBrk="1" fontAlgn="auto" hangingPunct="1">
              <a:spcBef>
                <a:spcPts val="0"/>
              </a:spcBef>
              <a:spcAft>
                <a:spcPts val="0"/>
              </a:spcAft>
              <a:defRPr/>
            </a:pPr>
            <a:endParaRPr lang="en-US" dirty="0">
              <a:solidFill>
                <a:srgbClr val="3366FF"/>
              </a:solidFill>
            </a:endParaRPr>
          </a:p>
        </p:txBody>
      </p:sp>
      <p:sp>
        <p:nvSpPr>
          <p:cNvPr id="16" name="Text Placeholder 4"/>
          <p:cNvSpPr>
            <a:spLocks noGrp="1"/>
          </p:cNvSpPr>
          <p:nvPr>
            <p:ph type="body" sz="quarter" idx="18"/>
          </p:nvPr>
        </p:nvSpPr>
        <p:spPr>
          <a:xfrm>
            <a:off x="840870" y="180533"/>
            <a:ext cx="9847768" cy="440156"/>
          </a:xfrm>
          <a:prstGeom prst="rect">
            <a:avLst/>
          </a:prstGeom>
        </p:spPr>
        <p:txBody>
          <a:bodyPr vert="horz"/>
          <a:lstStyle>
            <a:lvl1pPr marL="0" indent="0">
              <a:buNone/>
              <a:defRPr sz="2000" b="1">
                <a:solidFill>
                  <a:srgbClr val="FFFFFF"/>
                </a:solidFill>
              </a:defRPr>
            </a:lvl1pPr>
            <a:lvl2pPr marL="520700" indent="0">
              <a:buNone/>
              <a:defRPr sz="2000" b="1">
                <a:solidFill>
                  <a:srgbClr val="FFFFFF"/>
                </a:solidFill>
              </a:defRPr>
            </a:lvl2pPr>
            <a:lvl3pPr marL="1042988" indent="0">
              <a:buNone/>
              <a:defRPr sz="2000" b="1">
                <a:solidFill>
                  <a:srgbClr val="FFFFFF"/>
                </a:solidFill>
              </a:defRPr>
            </a:lvl3pPr>
            <a:lvl4pPr marL="1563688" indent="0">
              <a:buNone/>
              <a:defRPr sz="2000" b="1">
                <a:solidFill>
                  <a:srgbClr val="FFFFFF"/>
                </a:solidFill>
              </a:defRPr>
            </a:lvl4pPr>
            <a:lvl5pPr marL="2085975" indent="0">
              <a:buNone/>
              <a:defRPr sz="2000" b="1">
                <a:solidFill>
                  <a:srgbClr val="FFFFFF"/>
                </a:solidFill>
              </a:defRPr>
            </a:lvl5pPr>
          </a:lstStyle>
          <a:p>
            <a:pPr lvl="0"/>
            <a:r>
              <a:rPr lang="en-GB"/>
              <a:t>Click to edit Master text styles</a:t>
            </a:r>
          </a:p>
        </p:txBody>
      </p:sp>
      <p:sp>
        <p:nvSpPr>
          <p:cNvPr id="18" name="Content Placeholder 12"/>
          <p:cNvSpPr>
            <a:spLocks noGrp="1"/>
          </p:cNvSpPr>
          <p:nvPr>
            <p:ph sz="quarter" idx="16"/>
          </p:nvPr>
        </p:nvSpPr>
        <p:spPr>
          <a:xfrm>
            <a:off x="840869" y="620689"/>
            <a:ext cx="8303131" cy="440020"/>
          </a:xfrm>
          <a:prstGeom prst="rect">
            <a:avLst/>
          </a:prstGeom>
        </p:spPr>
        <p:txBody>
          <a:bodyPr vert="horz"/>
          <a:lstStyle>
            <a:lvl1pPr marL="0" marR="0" indent="0" algn="l" defTabSz="520700" rtl="0" eaLnBrk="1" fontAlgn="base" latinLnBrk="0" hangingPunct="1">
              <a:lnSpc>
                <a:spcPts val="2460"/>
              </a:lnSpc>
              <a:spcBef>
                <a:spcPts val="0"/>
              </a:spcBef>
              <a:spcAft>
                <a:spcPts val="0"/>
              </a:spcAft>
              <a:buClr>
                <a:srgbClr val="1980A9"/>
              </a:buClr>
              <a:buSzTx/>
              <a:buFont typeface="Arial"/>
              <a:buNone/>
              <a:tabLst/>
              <a:defRPr sz="2000" b="1" u="none" baseline="0">
                <a:solidFill>
                  <a:srgbClr val="00AEEF"/>
                </a:solidFill>
              </a:defRPr>
            </a:lvl1pPr>
          </a:lstStyle>
          <a:p>
            <a:pPr lvl="0"/>
            <a:r>
              <a:rPr lang="en-GB" dirty="0"/>
              <a:t>Click to edit Master text styles</a:t>
            </a:r>
          </a:p>
        </p:txBody>
      </p:sp>
      <p:sp>
        <p:nvSpPr>
          <p:cNvPr id="19" name="Content Placeholder 5"/>
          <p:cNvSpPr>
            <a:spLocks noGrp="1"/>
          </p:cNvSpPr>
          <p:nvPr>
            <p:ph sz="quarter" idx="22"/>
          </p:nvPr>
        </p:nvSpPr>
        <p:spPr>
          <a:xfrm>
            <a:off x="839044" y="1074929"/>
            <a:ext cx="7507414" cy="5275248"/>
          </a:xfrm>
          <a:prstGeom prst="rect">
            <a:avLst/>
          </a:prstGeom>
        </p:spPr>
        <p:txBody>
          <a:bodyPr vert="horz"/>
          <a:lstStyle>
            <a:lvl1pPr marL="0" indent="0" algn="l">
              <a:buNone/>
              <a:defRPr sz="1700"/>
            </a:lvl1pPr>
            <a:lvl2pPr marL="0" indent="-285750" algn="l">
              <a:buFont typeface="Arial"/>
              <a:buChar char="•"/>
              <a:defRPr sz="1700"/>
            </a:lvl2pPr>
            <a:lvl3pPr marL="914400" indent="0" algn="l">
              <a:buNone/>
              <a:defRPr sz="1700"/>
            </a:lvl3pPr>
            <a:lvl4pPr marL="1371600" indent="0" algn="l">
              <a:buNone/>
              <a:defRPr sz="1700"/>
            </a:lvl4pPr>
            <a:lvl5pPr marL="1828800" indent="0" algn="l">
              <a:buNone/>
              <a:defRPr sz="1700"/>
            </a:lvl5pPr>
          </a:lstStyle>
          <a:p>
            <a:pPr lvl="0"/>
            <a:r>
              <a:rPr lang="en-US"/>
              <a:t>Click to edit Master text styles</a:t>
            </a:r>
          </a:p>
          <a:p>
            <a:pPr lvl="1"/>
            <a:r>
              <a:rPr lang="en-US"/>
              <a:t>Second level</a:t>
            </a:r>
          </a:p>
        </p:txBody>
      </p:sp>
      <p:sp>
        <p:nvSpPr>
          <p:cNvPr id="11" name="Rounded Rectangle 10">
            <a:extLst>
              <a:ext uri="{FF2B5EF4-FFF2-40B4-BE49-F238E27FC236}">
                <a16:creationId xmlns:a16="http://schemas.microsoft.com/office/drawing/2014/main" id="{E2F29637-EBFD-4B1B-ACCF-1B3D26DF32AB}"/>
              </a:ext>
            </a:extLst>
          </p:cNvPr>
          <p:cNvSpPr/>
          <p:nvPr userDrawn="1"/>
        </p:nvSpPr>
        <p:spPr>
          <a:xfrm>
            <a:off x="176531" y="169066"/>
            <a:ext cx="501650" cy="449263"/>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eaLnBrk="1" fontAlgn="auto" hangingPunct="1">
              <a:spcBef>
                <a:spcPts val="0"/>
              </a:spcBef>
              <a:spcAft>
                <a:spcPts val="0"/>
              </a:spcAft>
              <a:defRPr/>
            </a:pPr>
            <a:r>
              <a:rPr lang="en-US" sz="2000" b="1" dirty="0">
                <a:solidFill>
                  <a:schemeClr val="bg1"/>
                </a:solidFill>
              </a:rPr>
              <a:t>02</a:t>
            </a:r>
          </a:p>
        </p:txBody>
      </p:sp>
    </p:spTree>
    <p:extLst>
      <p:ext uri="{BB962C8B-B14F-4D97-AF65-F5344CB8AC3E}">
        <p14:creationId xmlns:p14="http://schemas.microsoft.com/office/powerpoint/2010/main" val="41999034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5EA9A802-0FEF-4C10-952C-9221DA138C66}"/>
              </a:ext>
            </a:extLst>
          </p:cNvPr>
          <p:cNvSpPr/>
          <p:nvPr userDrawn="1"/>
        </p:nvSpPr>
        <p:spPr>
          <a:xfrm>
            <a:off x="8524875" y="6375400"/>
            <a:ext cx="298450" cy="269875"/>
          </a:xfrm>
          <a:prstGeom prst="roundRect">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rgbClr val="1980A9"/>
              </a:solidFill>
            </a:endParaRPr>
          </a:p>
        </p:txBody>
      </p:sp>
      <p:sp>
        <p:nvSpPr>
          <p:cNvPr id="7" name="Slide Number Placeholder 5">
            <a:extLst>
              <a:ext uri="{FF2B5EF4-FFF2-40B4-BE49-F238E27FC236}">
                <a16:creationId xmlns:a16="http://schemas.microsoft.com/office/drawing/2014/main" id="{F2D620A8-88E7-49E5-B4AB-FF5B1D7EF32F}"/>
              </a:ext>
            </a:extLst>
          </p:cNvPr>
          <p:cNvSpPr txBox="1">
            <a:spLocks/>
          </p:cNvSpPr>
          <p:nvPr userDrawn="1"/>
        </p:nvSpPr>
        <p:spPr>
          <a:xfrm>
            <a:off x="8524875" y="6375400"/>
            <a:ext cx="298450" cy="269875"/>
          </a:xfrm>
          <a:prstGeom prst="rect">
            <a:avLst/>
          </a:prstGeom>
        </p:spPr>
        <p:txBody>
          <a:bodyPr lIns="0" tIns="0" rIns="0" bIns="0" anchor="ct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defRPr/>
            </a:pPr>
            <a:fld id="{CAD7566F-1314-4FC1-9DF5-75ADC9515BE7}" type="slidenum">
              <a:rPr lang="en-US" altLang="en-US" sz="1000" b="1" smtClean="0">
                <a:solidFill>
                  <a:schemeClr val="bg1"/>
                </a:solidFill>
                <a:latin typeface="Arial" panose="020B0604020202020204" pitchFamily="34" charset="0"/>
              </a:rPr>
              <a:pPr algn="ctr" eaLnBrk="1" hangingPunct="1">
                <a:defRPr/>
              </a:pPr>
              <a:t>‹#›</a:t>
            </a:fld>
            <a:endParaRPr lang="en-US" altLang="en-US" sz="1000" b="1">
              <a:solidFill>
                <a:schemeClr val="bg1"/>
              </a:solidFill>
              <a:latin typeface="Arial" panose="020B0604020202020204" pitchFamily="34" charset="0"/>
            </a:endParaRPr>
          </a:p>
        </p:txBody>
      </p:sp>
      <p:cxnSp>
        <p:nvCxnSpPr>
          <p:cNvPr id="8" name="Straight Connector 7">
            <a:extLst>
              <a:ext uri="{FF2B5EF4-FFF2-40B4-BE49-F238E27FC236}">
                <a16:creationId xmlns:a16="http://schemas.microsoft.com/office/drawing/2014/main" id="{1A99901F-7668-4CDD-A0C5-7A878CEFBA74}"/>
              </a:ext>
            </a:extLst>
          </p:cNvPr>
          <p:cNvCxnSpPr/>
          <p:nvPr userDrawn="1"/>
        </p:nvCxnSpPr>
        <p:spPr>
          <a:xfrm flipH="1">
            <a:off x="1363663" y="6581775"/>
            <a:ext cx="7086600" cy="0"/>
          </a:xfrm>
          <a:prstGeom prst="line">
            <a:avLst/>
          </a:prstGeom>
          <a:ln w="12700" cap="flat">
            <a:solidFill>
              <a:srgbClr val="00B0F0"/>
            </a:solidFill>
            <a:prstDash val="sysDot"/>
          </a:ln>
          <a:effectLst/>
        </p:spPr>
        <p:style>
          <a:lnRef idx="2">
            <a:schemeClr val="accent1"/>
          </a:lnRef>
          <a:fillRef idx="0">
            <a:schemeClr val="accent1"/>
          </a:fillRef>
          <a:effectRef idx="1">
            <a:schemeClr val="accent1"/>
          </a:effectRef>
          <a:fontRef idx="minor">
            <a:schemeClr val="tx1"/>
          </a:fontRef>
        </p:style>
      </p:cxnSp>
      <p:sp>
        <p:nvSpPr>
          <p:cNvPr id="9" name="TextBox 13">
            <a:extLst>
              <a:ext uri="{FF2B5EF4-FFF2-40B4-BE49-F238E27FC236}">
                <a16:creationId xmlns:a16="http://schemas.microsoft.com/office/drawing/2014/main" id="{D2E34455-C653-4C10-B741-932BB8965E02}"/>
              </a:ext>
            </a:extLst>
          </p:cNvPr>
          <p:cNvSpPr txBox="1">
            <a:spLocks noChangeArrowheads="1"/>
          </p:cNvSpPr>
          <p:nvPr userDrawn="1"/>
        </p:nvSpPr>
        <p:spPr bwMode="auto">
          <a:xfrm>
            <a:off x="287338" y="6408738"/>
            <a:ext cx="2168525" cy="246062"/>
          </a:xfrm>
          <a:prstGeom prst="rect">
            <a:avLst/>
          </a:prstGeom>
          <a:noFill/>
          <a:ln>
            <a:noFill/>
          </a:ln>
          <a:extLst/>
        </p:spPr>
        <p:txBody>
          <a:bodyPr>
            <a:spAutoFit/>
          </a:bodyPr>
          <a:lstStyle>
            <a:lvl1pPr>
              <a:defRPr>
                <a:solidFill>
                  <a:schemeClr val="tx1"/>
                </a:solidFill>
                <a:latin typeface="Calibri" charset="0"/>
                <a:ea typeface="ＭＳ Ｐゴシック" charset="0"/>
                <a:cs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en-US" sz="1000" dirty="0">
                <a:solidFill>
                  <a:srgbClr val="00B0F0"/>
                </a:solidFill>
              </a:rPr>
              <a:t>ACTIVE MATHS  2</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6.png"/><Relationship Id="rId7" Type="http://schemas.openxmlformats.org/officeDocument/2006/relationships/image" Target="../media/image8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9.png"/><Relationship Id="rId5" Type="http://schemas.openxmlformats.org/officeDocument/2006/relationships/image" Target="../media/image78.png"/><Relationship Id="rId4" Type="http://schemas.openxmlformats.org/officeDocument/2006/relationships/image" Target="../media/image77.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180.png"/><Relationship Id="rId3" Type="http://schemas.openxmlformats.org/officeDocument/2006/relationships/image" Target="../media/image15.png"/><Relationship Id="rId7" Type="http://schemas.openxmlformats.org/officeDocument/2006/relationships/image" Target="../media/image19.png"/><Relationship Id="rId12" Type="http://schemas.openxmlformats.org/officeDocument/2006/relationships/image" Target="../media/image170.png"/><Relationship Id="rId2" Type="http://schemas.openxmlformats.org/officeDocument/2006/relationships/image" Target="../media/image14.png"/><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8.png"/><Relationship Id="rId11" Type="http://schemas.openxmlformats.org/officeDocument/2006/relationships/image" Target="../media/image160.png"/><Relationship Id="rId5" Type="http://schemas.openxmlformats.org/officeDocument/2006/relationships/image" Target="../media/image17.png"/><Relationship Id="rId15" Type="http://schemas.openxmlformats.org/officeDocument/2006/relationships/image" Target="../media/image20.png"/><Relationship Id="rId10" Type="http://schemas.openxmlformats.org/officeDocument/2006/relationships/image" Target="../media/image150.png"/><Relationship Id="rId4" Type="http://schemas.openxmlformats.org/officeDocument/2006/relationships/image" Target="../media/image16.png"/><Relationship Id="rId9" Type="http://schemas.openxmlformats.org/officeDocument/2006/relationships/image" Target="../media/image140.png"/><Relationship Id="rId14" Type="http://schemas.openxmlformats.org/officeDocument/2006/relationships/image" Target="../media/image190.png"/></Relationships>
</file>

<file path=ppt/slides/_rels/slide5.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image" Target="../media/image30.png"/><Relationship Id="rId3" Type="http://schemas.openxmlformats.org/officeDocument/2006/relationships/image" Target="../media/image5.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3.png"/><Relationship Id="rId11" Type="http://schemas.openxmlformats.org/officeDocument/2006/relationships/image" Target="../media/image28.png"/><Relationship Id="rId15" Type="http://schemas.openxmlformats.org/officeDocument/2006/relationships/image" Target="../media/image32.png"/><Relationship Id="rId10" Type="http://schemas.openxmlformats.org/officeDocument/2006/relationships/image" Target="../media/image27.png"/><Relationship Id="rId4" Type="http://schemas.openxmlformats.org/officeDocument/2006/relationships/image" Target="../media/image210.png"/><Relationship Id="rId9" Type="http://schemas.openxmlformats.org/officeDocument/2006/relationships/image" Target="../media/image26.png"/><Relationship Id="rId14" Type="http://schemas.openxmlformats.org/officeDocument/2006/relationships/image" Target="../media/image31.png"/></Relationships>
</file>

<file path=ppt/slides/_rels/slide6.xml.rels><?xml version="1.0" encoding="UTF-8" standalone="yes"?>
<Relationships xmlns="http://schemas.openxmlformats.org/package/2006/relationships"><Relationship Id="rId8" Type="http://schemas.openxmlformats.org/officeDocument/2006/relationships/image" Target="../media/image38.png"/><Relationship Id="rId3" Type="http://schemas.openxmlformats.org/officeDocument/2006/relationships/image" Target="../media/image33.png"/><Relationship Id="rId7" Type="http://schemas.openxmlformats.org/officeDocument/2006/relationships/image" Target="../media/image3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6.png"/><Relationship Id="rId5" Type="http://schemas.openxmlformats.org/officeDocument/2006/relationships/image" Target="../media/image35.png"/><Relationship Id="rId4" Type="http://schemas.openxmlformats.org/officeDocument/2006/relationships/image" Target="../media/image34.png"/></Relationships>
</file>

<file path=ppt/slides/_rels/slide7.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9.png"/><Relationship Id="rId7" Type="http://schemas.openxmlformats.org/officeDocument/2006/relationships/image" Target="../media/image4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2.png"/><Relationship Id="rId11" Type="http://schemas.openxmlformats.org/officeDocument/2006/relationships/image" Target="../media/image47.png"/><Relationship Id="rId5" Type="http://schemas.openxmlformats.org/officeDocument/2006/relationships/image" Target="../media/image41.png"/><Relationship Id="rId10" Type="http://schemas.openxmlformats.org/officeDocument/2006/relationships/image" Target="../media/image46.png"/><Relationship Id="rId4" Type="http://schemas.openxmlformats.org/officeDocument/2006/relationships/image" Target="../media/image40.png"/><Relationship Id="rId9" Type="http://schemas.openxmlformats.org/officeDocument/2006/relationships/image" Target="../media/image45.png"/></Relationships>
</file>

<file path=ppt/slides/_rels/slide8.xml.rels><?xml version="1.0" encoding="UTF-8" standalone="yes"?>
<Relationships xmlns="http://schemas.openxmlformats.org/package/2006/relationships"><Relationship Id="rId8" Type="http://schemas.openxmlformats.org/officeDocument/2006/relationships/image" Target="../media/image54.png"/><Relationship Id="rId3" Type="http://schemas.openxmlformats.org/officeDocument/2006/relationships/image" Target="../media/image49.png"/><Relationship Id="rId7" Type="http://schemas.openxmlformats.org/officeDocument/2006/relationships/image" Target="../media/image53.png"/><Relationship Id="rId2" Type="http://schemas.openxmlformats.org/officeDocument/2006/relationships/image" Target="../media/image48.png"/><Relationship Id="rId1" Type="http://schemas.openxmlformats.org/officeDocument/2006/relationships/slideLayout" Target="../slideLayouts/slideLayout2.xml"/><Relationship Id="rId6" Type="http://schemas.openxmlformats.org/officeDocument/2006/relationships/image" Target="../media/image52.png"/><Relationship Id="rId11" Type="http://schemas.openxmlformats.org/officeDocument/2006/relationships/image" Target="../media/image57.png"/><Relationship Id="rId5" Type="http://schemas.openxmlformats.org/officeDocument/2006/relationships/image" Target="../media/image51.png"/><Relationship Id="rId10" Type="http://schemas.openxmlformats.org/officeDocument/2006/relationships/image" Target="../media/image56.png"/><Relationship Id="rId4" Type="http://schemas.openxmlformats.org/officeDocument/2006/relationships/image" Target="../media/image50.png"/><Relationship Id="rId9" Type="http://schemas.openxmlformats.org/officeDocument/2006/relationships/image" Target="../media/image55.png"/></Relationships>
</file>

<file path=ppt/slides/_rels/slide9.xml.rels><?xml version="1.0" encoding="UTF-8" standalone="yes"?>
<Relationships xmlns="http://schemas.openxmlformats.org/package/2006/relationships"><Relationship Id="rId8" Type="http://schemas.openxmlformats.org/officeDocument/2006/relationships/image" Target="../media/image63.png"/><Relationship Id="rId13" Type="http://schemas.openxmlformats.org/officeDocument/2006/relationships/image" Target="../media/image66.png"/><Relationship Id="rId18" Type="http://schemas.openxmlformats.org/officeDocument/2006/relationships/image" Target="../media/image71.png"/><Relationship Id="rId3" Type="http://schemas.openxmlformats.org/officeDocument/2006/relationships/image" Target="../media/image58.png"/><Relationship Id="rId21" Type="http://schemas.openxmlformats.org/officeDocument/2006/relationships/image" Target="../media/image74.png"/><Relationship Id="rId7" Type="http://schemas.openxmlformats.org/officeDocument/2006/relationships/image" Target="../media/image62.png"/><Relationship Id="rId12" Type="http://schemas.openxmlformats.org/officeDocument/2006/relationships/image" Target="../media/image65.png"/><Relationship Id="rId17" Type="http://schemas.openxmlformats.org/officeDocument/2006/relationships/image" Target="../media/image70.png"/><Relationship Id="rId2" Type="http://schemas.openxmlformats.org/officeDocument/2006/relationships/notesSlide" Target="../notesSlides/notesSlide7.xml"/><Relationship Id="rId16" Type="http://schemas.openxmlformats.org/officeDocument/2006/relationships/image" Target="../media/image69.png"/><Relationship Id="rId20" Type="http://schemas.openxmlformats.org/officeDocument/2006/relationships/image" Target="../media/image73.png"/><Relationship Id="rId1" Type="http://schemas.openxmlformats.org/officeDocument/2006/relationships/slideLayout" Target="../slideLayouts/slideLayout2.xml"/><Relationship Id="rId6" Type="http://schemas.openxmlformats.org/officeDocument/2006/relationships/image" Target="../media/image61.png"/><Relationship Id="rId11" Type="http://schemas.openxmlformats.org/officeDocument/2006/relationships/image" Target="../media/image64.png"/><Relationship Id="rId5" Type="http://schemas.openxmlformats.org/officeDocument/2006/relationships/image" Target="../media/image60.png"/><Relationship Id="rId15" Type="http://schemas.openxmlformats.org/officeDocument/2006/relationships/image" Target="../media/image68.png"/><Relationship Id="rId10" Type="http://schemas.openxmlformats.org/officeDocument/2006/relationships/image" Target="../media/image630.png"/><Relationship Id="rId19" Type="http://schemas.openxmlformats.org/officeDocument/2006/relationships/image" Target="../media/image72.png"/><Relationship Id="rId4" Type="http://schemas.openxmlformats.org/officeDocument/2006/relationships/image" Target="../media/image59.png"/><Relationship Id="rId9" Type="http://schemas.openxmlformats.org/officeDocument/2006/relationships/image" Target="../media/image620.png"/><Relationship Id="rId14" Type="http://schemas.openxmlformats.org/officeDocument/2006/relationships/image" Target="../media/image67.png"/><Relationship Id="rId22" Type="http://schemas.openxmlformats.org/officeDocument/2006/relationships/image" Target="../media/image7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1"/>
          </p:nvPr>
        </p:nvSpPr>
        <p:spPr/>
        <p:txBody>
          <a:bodyPr/>
          <a:lstStyle/>
          <a:p>
            <a:endParaRPr lang="en-US"/>
          </a:p>
        </p:txBody>
      </p:sp>
      <p:sp>
        <p:nvSpPr>
          <p:cNvPr id="3" name="Title 2"/>
          <p:cNvSpPr>
            <a:spLocks noGrp="1"/>
          </p:cNvSpPr>
          <p:nvPr>
            <p:ph type="title"/>
          </p:nvPr>
        </p:nvSpPr>
        <p:spPr/>
        <p:txBody>
          <a:bodyPr/>
          <a:lstStyle/>
          <a:p>
            <a:r>
              <a:rPr lang="en-IE" dirty="0"/>
              <a:t>Chapter 2: Number Systems </a:t>
            </a:r>
            <a:endParaRPr lang="en-US" dirty="0"/>
          </a:p>
        </p:txBody>
      </p:sp>
      <p:sp>
        <p:nvSpPr>
          <p:cNvPr id="5" name="Content Placeholder 9"/>
          <p:cNvSpPr>
            <a:spLocks noGrp="1"/>
          </p:cNvSpPr>
          <p:nvPr>
            <p:ph sz="quarter" idx="22"/>
          </p:nvPr>
        </p:nvSpPr>
        <p:spPr>
          <a:xfrm>
            <a:off x="713175" y="2385653"/>
            <a:ext cx="7108553" cy="1653873"/>
          </a:xfrm>
        </p:spPr>
        <p:txBody>
          <a:bodyPr>
            <a:normAutofit/>
          </a:bodyPr>
          <a:lstStyle/>
          <a:p>
            <a:pPr marL="285750" indent="-285750">
              <a:buFont typeface="Arial" panose="020B0604020202020204" pitchFamily="34" charset="0"/>
              <a:buChar char="•"/>
            </a:pPr>
            <a:r>
              <a:rPr lang="en-GB" dirty="0"/>
              <a:t>Investigate the representation of numbers and arithmetic operations so that you can perform the operations of addition, subtraction, multiplication, and division and understand the relationship between these operations and the properties: commutative, associative and distributive in </a:t>
            </a:r>
            <a:r>
              <a:rPr lang="en-GB" i="1" dirty="0"/>
              <a:t>N</a:t>
            </a:r>
            <a:r>
              <a:rPr lang="en-GB" dirty="0"/>
              <a:t>, </a:t>
            </a:r>
            <a:r>
              <a:rPr lang="en-GB" i="1" dirty="0"/>
              <a:t>Z </a:t>
            </a:r>
            <a:r>
              <a:rPr lang="en-GB" dirty="0"/>
              <a:t>and </a:t>
            </a:r>
            <a:r>
              <a:rPr lang="en-GB" i="1" dirty="0"/>
              <a:t>Q </a:t>
            </a:r>
            <a:r>
              <a:rPr lang="en-GB" dirty="0"/>
              <a:t>and in </a:t>
            </a:r>
            <a:r>
              <a:rPr lang="en-GB" i="1" dirty="0"/>
              <a:t>R</a:t>
            </a:r>
            <a:r>
              <a:rPr lang="en-GB" dirty="0"/>
              <a:t>\</a:t>
            </a:r>
            <a:r>
              <a:rPr lang="en-GB" i="1" dirty="0"/>
              <a:t>Q</a:t>
            </a:r>
            <a:r>
              <a:rPr lang="en-GB" dirty="0"/>
              <a:t>, including operating on surds.</a:t>
            </a:r>
            <a:endParaRPr lang="en-IE" dirty="0"/>
          </a:p>
        </p:txBody>
      </p:sp>
    </p:spTree>
    <p:extLst>
      <p:ext uri="{BB962C8B-B14F-4D97-AF65-F5344CB8AC3E}">
        <p14:creationId xmlns:p14="http://schemas.microsoft.com/office/powerpoint/2010/main" val="1302780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Rationalising the Denominator </a:t>
            </a:r>
            <a:endParaRPr lang="en-US" dirty="0"/>
          </a:p>
          <a:p>
            <a:endParaRPr lang="en-US" dirty="0"/>
          </a:p>
        </p:txBody>
      </p:sp>
      <p:sp>
        <p:nvSpPr>
          <p:cNvPr id="5" name="Rectangle 4"/>
          <p:cNvSpPr/>
          <p:nvPr/>
        </p:nvSpPr>
        <p:spPr>
          <a:xfrm>
            <a:off x="930497" y="788781"/>
            <a:ext cx="7321923" cy="615553"/>
          </a:xfrm>
          <a:prstGeom prst="rect">
            <a:avLst/>
          </a:prstGeom>
        </p:spPr>
        <p:txBody>
          <a:bodyPr wrap="square">
            <a:spAutoFit/>
          </a:bodyPr>
          <a:lstStyle/>
          <a:p>
            <a:pPr algn="ctr"/>
            <a:r>
              <a:rPr lang="en-IE" sz="1700" dirty="0"/>
              <a:t>The method of eliminating a surd from the denominator in order to simplify an expression is known as </a:t>
            </a:r>
            <a:r>
              <a:rPr lang="en-IE" sz="1700" b="1" dirty="0">
                <a:solidFill>
                  <a:srgbClr val="0070C0"/>
                </a:solidFill>
              </a:rPr>
              <a:t>rationalising the denominator.</a:t>
            </a:r>
          </a:p>
        </p:txBody>
      </p:sp>
      <mc:AlternateContent xmlns:mc="http://schemas.openxmlformats.org/markup-compatibility/2006" xmlns:a14="http://schemas.microsoft.com/office/drawing/2010/main">
        <mc:Choice Requires="a14">
          <p:sp>
            <p:nvSpPr>
              <p:cNvPr id="6" name="Rectangle 5"/>
              <p:cNvSpPr/>
              <p:nvPr/>
            </p:nvSpPr>
            <p:spPr>
              <a:xfrm>
                <a:off x="3798082" y="1490126"/>
                <a:ext cx="1586753" cy="481863"/>
              </a:xfrm>
              <a:prstGeom prst="rect">
                <a:avLst/>
              </a:prstGeom>
            </p:spPr>
            <p:txBody>
              <a:bodyPr wrap="square">
                <a:spAutoFit/>
              </a:bodyPr>
              <a:lstStyle/>
              <a:p>
                <a:pPr algn="ctr"/>
                <a:r>
                  <a:rPr lang="en-IE" sz="1700" b="1" dirty="0">
                    <a:solidFill>
                      <a:srgbClr val="54A54D"/>
                    </a:solidFill>
                  </a:rPr>
                  <a:t>Simplify   </a:t>
                </a:r>
                <a14:m>
                  <m:oMath xmlns:m="http://schemas.openxmlformats.org/officeDocument/2006/math">
                    <m:f>
                      <m:fPr>
                        <m:ctrlPr>
                          <a:rPr lang="en-IE" sz="1700" b="1" i="1" smtClean="0">
                            <a:solidFill>
                              <a:srgbClr val="54A54D"/>
                            </a:solidFill>
                            <a:latin typeface="Cambria Math" panose="02040503050406030204" pitchFamily="18" charset="0"/>
                          </a:rPr>
                        </m:ctrlPr>
                      </m:fPr>
                      <m:num>
                        <m:r>
                          <a:rPr lang="en-IE" sz="1700" b="1" i="1" smtClean="0">
                            <a:solidFill>
                              <a:srgbClr val="54A54D"/>
                            </a:solidFill>
                            <a:latin typeface="Cambria Math" panose="02040503050406030204" pitchFamily="18" charset="0"/>
                          </a:rPr>
                          <m:t>𝟏</m:t>
                        </m:r>
                      </m:num>
                      <m:den>
                        <m:rad>
                          <m:radPr>
                            <m:degHide m:val="on"/>
                            <m:ctrlPr>
                              <a:rPr lang="en-IE" sz="1700" b="1" i="1" smtClean="0">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𝟐</m:t>
                            </m:r>
                          </m:e>
                        </m:rad>
                      </m:den>
                    </m:f>
                    <m:r>
                      <a:rPr lang="en-IE" sz="1700" b="0" i="1" smtClean="0">
                        <a:latin typeface="Cambria Math" panose="02040503050406030204" pitchFamily="18" charset="0"/>
                      </a:rPr>
                      <m:t>  </m:t>
                    </m:r>
                  </m:oMath>
                </a14:m>
                <a:endParaRPr lang="en-IE" sz="1700" dirty="0"/>
              </a:p>
            </p:txBody>
          </p:sp>
        </mc:Choice>
        <mc:Fallback xmlns="">
          <p:sp>
            <p:nvSpPr>
              <p:cNvPr id="6" name="Rectangle 5"/>
              <p:cNvSpPr>
                <a:spLocks noRot="1" noChangeAspect="1" noMove="1" noResize="1" noEditPoints="1" noAdjustHandles="1" noChangeArrowheads="1" noChangeShapeType="1" noTextEdit="1"/>
              </p:cNvSpPr>
              <p:nvPr/>
            </p:nvSpPr>
            <p:spPr>
              <a:xfrm>
                <a:off x="3798082" y="1490126"/>
                <a:ext cx="1586753" cy="481863"/>
              </a:xfrm>
              <a:prstGeom prst="rect">
                <a:avLst/>
              </a:prstGeom>
              <a:blipFill rotWithShape="0">
                <a:blip r:embed="rId3"/>
                <a:stretch>
                  <a:fillRect b="-2532"/>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227888" y="2700779"/>
                <a:ext cx="8727141" cy="379399"/>
              </a:xfrm>
              <a:prstGeom prst="rect">
                <a:avLst/>
              </a:prstGeom>
            </p:spPr>
            <p:txBody>
              <a:bodyPr wrap="square">
                <a:spAutoFit/>
              </a:bodyPr>
              <a:lstStyle/>
              <a:p>
                <a:pPr algn="ctr"/>
                <a:r>
                  <a:rPr lang="en-IE" sz="1700" dirty="0"/>
                  <a:t>To rationalise the denominator, multiply both the numerator and denominator by  </a:t>
                </a:r>
                <a14:m>
                  <m:oMath xmlns:m="http://schemas.openxmlformats.org/officeDocument/2006/math">
                    <m:rad>
                      <m:radPr>
                        <m:degHide m:val="on"/>
                        <m:ctrlPr>
                          <a:rPr lang="en-IE" sz="1700" i="1" dirty="0" smtClean="0">
                            <a:latin typeface="Cambria Math" panose="02040503050406030204" pitchFamily="18" charset="0"/>
                          </a:rPr>
                        </m:ctrlPr>
                      </m:radPr>
                      <m:deg/>
                      <m:e>
                        <m:r>
                          <a:rPr lang="en-IE" sz="1700" b="0" i="1" dirty="0" smtClean="0">
                            <a:latin typeface="Cambria Math" panose="02040503050406030204" pitchFamily="18" charset="0"/>
                          </a:rPr>
                          <m:t>2</m:t>
                        </m:r>
                      </m:e>
                    </m:rad>
                    <m:r>
                      <a:rPr lang="en-IE" sz="1700" i="1" dirty="0" smtClean="0">
                        <a:latin typeface="Cambria Math" panose="02040503050406030204" pitchFamily="18" charset="0"/>
                      </a:rPr>
                      <m:t>.</m:t>
                    </m:r>
                  </m:oMath>
                </a14:m>
                <a:endParaRPr lang="en-IE" sz="1700" dirty="0"/>
              </a:p>
            </p:txBody>
          </p:sp>
        </mc:Choice>
        <mc:Fallback xmlns="">
          <p:sp>
            <p:nvSpPr>
              <p:cNvPr id="7" name="Rectangle 6"/>
              <p:cNvSpPr>
                <a:spLocks noRot="1" noChangeAspect="1" noMove="1" noResize="1" noEditPoints="1" noAdjustHandles="1" noChangeArrowheads="1" noChangeShapeType="1" noTextEdit="1"/>
              </p:cNvSpPr>
              <p:nvPr/>
            </p:nvSpPr>
            <p:spPr>
              <a:xfrm>
                <a:off x="227888" y="2700779"/>
                <a:ext cx="8727141" cy="379399"/>
              </a:xfrm>
              <a:prstGeom prst="rect">
                <a:avLst/>
              </a:prstGeom>
              <a:blipFill rotWithShape="0">
                <a:blip r:embed="rId4"/>
                <a:stretch>
                  <a:fillRect b="-22581"/>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3791209" y="3188964"/>
                <a:ext cx="1561581" cy="6924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IE" sz="1700" i="1" smtClean="0">
                              <a:solidFill>
                                <a:schemeClr val="tx1"/>
                              </a:solidFill>
                              <a:latin typeface="Cambria Math" panose="02040503050406030204" pitchFamily="18" charset="0"/>
                            </a:rPr>
                          </m:ctrlPr>
                        </m:fPr>
                        <m:num>
                          <m:r>
                            <a:rPr lang="en-IE" sz="1700" b="0" i="1">
                              <a:solidFill>
                                <a:schemeClr val="tx1"/>
                              </a:solidFill>
                              <a:latin typeface="Cambria Math" panose="02040503050406030204" pitchFamily="18" charset="0"/>
                            </a:rPr>
                            <m:t>1</m:t>
                          </m:r>
                        </m:num>
                        <m:den>
                          <m:rad>
                            <m:radPr>
                              <m:degHide m:val="on"/>
                              <m:ctrlPr>
                                <a:rPr lang="en-IE" sz="1700" i="1">
                                  <a:solidFill>
                                    <a:schemeClr val="tx1"/>
                                  </a:solidFill>
                                  <a:latin typeface="Cambria Math" panose="02040503050406030204" pitchFamily="18" charset="0"/>
                                </a:rPr>
                              </m:ctrlPr>
                            </m:radPr>
                            <m:deg/>
                            <m:e>
                              <m:r>
                                <a:rPr lang="en-IE" sz="1700" b="0" i="1">
                                  <a:solidFill>
                                    <a:schemeClr val="tx1"/>
                                  </a:solidFill>
                                  <a:latin typeface="Cambria Math" panose="02040503050406030204" pitchFamily="18" charset="0"/>
                                </a:rPr>
                                <m:t>2</m:t>
                              </m:r>
                            </m:e>
                          </m:rad>
                        </m:den>
                      </m:f>
                      <m:r>
                        <a:rPr lang="en-IE" sz="1700" b="0" i="1" smtClean="0">
                          <a:solidFill>
                            <a:schemeClr val="tx1"/>
                          </a:solidFill>
                          <a:latin typeface="Cambria Math" panose="02040503050406030204" pitchFamily="18" charset="0"/>
                        </a:rPr>
                        <m:t>=</m:t>
                      </m:r>
                      <m:f>
                        <m:fPr>
                          <m:ctrlPr>
                            <a:rPr lang="en-IE" sz="1700" i="1">
                              <a:latin typeface="Cambria Math" panose="02040503050406030204" pitchFamily="18" charset="0"/>
                            </a:rPr>
                          </m:ctrlPr>
                        </m:fPr>
                        <m:num>
                          <m:r>
                            <a:rPr lang="en-IE" sz="1700" i="1">
                              <a:latin typeface="Cambria Math" panose="02040503050406030204" pitchFamily="18" charset="0"/>
                            </a:rPr>
                            <m:t>1</m:t>
                          </m:r>
                        </m:num>
                        <m:den>
                          <m:rad>
                            <m:radPr>
                              <m:degHide m:val="on"/>
                              <m:ctrlPr>
                                <a:rPr lang="en-IE" sz="1700" i="1">
                                  <a:latin typeface="Cambria Math" panose="02040503050406030204" pitchFamily="18" charset="0"/>
                                </a:rPr>
                              </m:ctrlPr>
                            </m:radPr>
                            <m:deg/>
                            <m:e>
                              <m:r>
                                <a:rPr lang="en-IE" sz="1700" i="1">
                                  <a:latin typeface="Cambria Math" panose="02040503050406030204" pitchFamily="18" charset="0"/>
                                </a:rPr>
                                <m:t>2</m:t>
                              </m:r>
                            </m:e>
                          </m:rad>
                        </m:den>
                      </m:f>
                      <m:r>
                        <a:rPr lang="en-IE" sz="1700" i="1" smtClean="0">
                          <a:latin typeface="Cambria Math" panose="02040503050406030204" pitchFamily="18" charset="0"/>
                          <a:ea typeface="Cambria Math" panose="02040503050406030204" pitchFamily="18" charset="0"/>
                        </a:rPr>
                        <m:t>×</m:t>
                      </m:r>
                      <m:f>
                        <m:fPr>
                          <m:ctrlPr>
                            <a:rPr lang="en-IE" sz="1700" i="1">
                              <a:latin typeface="Cambria Math" panose="02040503050406030204" pitchFamily="18" charset="0"/>
                            </a:rPr>
                          </m:ctrlPr>
                        </m:fPr>
                        <m:num>
                          <m:rad>
                            <m:radPr>
                              <m:degHide m:val="on"/>
                              <m:ctrlPr>
                                <a:rPr lang="en-IE" sz="1700" i="1">
                                  <a:latin typeface="Cambria Math" panose="02040503050406030204" pitchFamily="18" charset="0"/>
                                </a:rPr>
                              </m:ctrlPr>
                            </m:radPr>
                            <m:deg/>
                            <m:e>
                              <m:r>
                                <a:rPr lang="en-IE" sz="1700" i="1">
                                  <a:latin typeface="Cambria Math" panose="02040503050406030204" pitchFamily="18" charset="0"/>
                                </a:rPr>
                                <m:t>2</m:t>
                              </m:r>
                            </m:e>
                          </m:rad>
                        </m:num>
                        <m:den>
                          <m:rad>
                            <m:radPr>
                              <m:degHide m:val="on"/>
                              <m:ctrlPr>
                                <a:rPr lang="en-IE" sz="1700" i="1">
                                  <a:latin typeface="Cambria Math" panose="02040503050406030204" pitchFamily="18" charset="0"/>
                                </a:rPr>
                              </m:ctrlPr>
                            </m:radPr>
                            <m:deg/>
                            <m:e>
                              <m:r>
                                <a:rPr lang="en-IE" sz="1700" i="1">
                                  <a:latin typeface="Cambria Math" panose="02040503050406030204" pitchFamily="18" charset="0"/>
                                </a:rPr>
                                <m:t>2</m:t>
                              </m:r>
                            </m:e>
                          </m:rad>
                        </m:den>
                      </m:f>
                    </m:oMath>
                  </m:oMathPara>
                </a14:m>
                <a:endParaRPr lang="en-IE" sz="1700" dirty="0">
                  <a:solidFill>
                    <a:schemeClr val="tx1"/>
                  </a:solidFill>
                </a:endParaRPr>
              </a:p>
            </p:txBody>
          </p:sp>
        </mc:Choice>
        <mc:Fallback xmlns="">
          <p:sp>
            <p:nvSpPr>
              <p:cNvPr id="8" name="Rectangle 7"/>
              <p:cNvSpPr>
                <a:spLocks noRot="1" noChangeAspect="1" noMove="1" noResize="1" noEditPoints="1" noAdjustHandles="1" noChangeArrowheads="1" noChangeShapeType="1" noTextEdit="1"/>
              </p:cNvSpPr>
              <p:nvPr/>
            </p:nvSpPr>
            <p:spPr>
              <a:xfrm>
                <a:off x="3791209" y="3188964"/>
                <a:ext cx="1561581" cy="692497"/>
              </a:xfrm>
              <a:prstGeom prst="rect">
                <a:avLst/>
              </a:prstGeom>
              <a:blipFill rotWithShape="0">
                <a:blip r:embed="rId5"/>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135150" y="4023300"/>
                <a:ext cx="985205" cy="6924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i="1" smtClean="0">
                          <a:latin typeface="Cambria Math" panose="02040503050406030204" pitchFamily="18" charset="0"/>
                        </a:rPr>
                        <m:t>=</m:t>
                      </m:r>
                      <m:f>
                        <m:fPr>
                          <m:ctrlPr>
                            <a:rPr lang="en-IE" sz="1700" i="1">
                              <a:latin typeface="Cambria Math" panose="02040503050406030204" pitchFamily="18" charset="0"/>
                            </a:rPr>
                          </m:ctrlPr>
                        </m:fPr>
                        <m:num>
                          <m:rad>
                            <m:radPr>
                              <m:degHide m:val="on"/>
                              <m:ctrlPr>
                                <a:rPr lang="en-IE" sz="1700" i="1">
                                  <a:latin typeface="Cambria Math" panose="02040503050406030204" pitchFamily="18" charset="0"/>
                                </a:rPr>
                              </m:ctrlPr>
                            </m:radPr>
                            <m:deg/>
                            <m:e>
                              <m:r>
                                <a:rPr lang="en-IE" sz="1700" i="1">
                                  <a:latin typeface="Cambria Math" panose="02040503050406030204" pitchFamily="18" charset="0"/>
                                </a:rPr>
                                <m:t>2</m:t>
                              </m:r>
                            </m:e>
                          </m:rad>
                        </m:num>
                        <m:den>
                          <m:rad>
                            <m:radPr>
                              <m:degHide m:val="on"/>
                              <m:ctrlPr>
                                <a:rPr lang="en-IE" sz="1700" i="1" smtClean="0">
                                  <a:latin typeface="Cambria Math" panose="02040503050406030204" pitchFamily="18" charset="0"/>
                                </a:rPr>
                              </m:ctrlPr>
                            </m:radPr>
                            <m:deg/>
                            <m:e>
                              <m:r>
                                <a:rPr lang="en-IE" sz="1700" i="1">
                                  <a:latin typeface="Cambria Math" panose="02040503050406030204" pitchFamily="18" charset="0"/>
                                </a:rPr>
                                <m:t>2</m:t>
                              </m:r>
                            </m:e>
                          </m:rad>
                          <m:rad>
                            <m:radPr>
                              <m:degHide m:val="on"/>
                              <m:ctrlPr>
                                <a:rPr lang="en-IE" sz="1700" i="1">
                                  <a:latin typeface="Cambria Math" panose="02040503050406030204" pitchFamily="18" charset="0"/>
                                </a:rPr>
                              </m:ctrlPr>
                            </m:radPr>
                            <m:deg/>
                            <m:e>
                              <m:r>
                                <a:rPr lang="en-IE" sz="1700" i="1">
                                  <a:latin typeface="Cambria Math" panose="02040503050406030204" pitchFamily="18" charset="0"/>
                                </a:rPr>
                                <m:t>2</m:t>
                              </m:r>
                            </m:e>
                          </m:rad>
                        </m:den>
                      </m:f>
                    </m:oMath>
                  </m:oMathPara>
                </a14:m>
                <a:endParaRPr lang="en-IE" sz="1700" dirty="0"/>
              </a:p>
            </p:txBody>
          </p:sp>
        </mc:Choice>
        <mc:Fallback xmlns="">
          <p:sp>
            <p:nvSpPr>
              <p:cNvPr id="9" name="Rectangle 8"/>
              <p:cNvSpPr>
                <a:spLocks noRot="1" noChangeAspect="1" noMove="1" noResize="1" noEditPoints="1" noAdjustHandles="1" noChangeArrowheads="1" noChangeShapeType="1" noTextEdit="1"/>
              </p:cNvSpPr>
              <p:nvPr/>
            </p:nvSpPr>
            <p:spPr>
              <a:xfrm>
                <a:off x="4135150" y="4023300"/>
                <a:ext cx="985205" cy="692497"/>
              </a:xfrm>
              <a:prstGeom prst="rect">
                <a:avLst/>
              </a:prstGeom>
              <a:blipFill rotWithShape="0">
                <a:blip r:embed="rId6"/>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135150" y="4922012"/>
                <a:ext cx="721800" cy="6417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i="1" smtClean="0">
                          <a:latin typeface="Cambria Math" panose="02040503050406030204" pitchFamily="18" charset="0"/>
                        </a:rPr>
                        <m:t>=</m:t>
                      </m:r>
                      <m:f>
                        <m:fPr>
                          <m:ctrlPr>
                            <a:rPr lang="en-IE" sz="1700" i="1">
                              <a:latin typeface="Cambria Math" panose="02040503050406030204" pitchFamily="18" charset="0"/>
                            </a:rPr>
                          </m:ctrlPr>
                        </m:fPr>
                        <m:num>
                          <m:rad>
                            <m:radPr>
                              <m:degHide m:val="on"/>
                              <m:ctrlPr>
                                <a:rPr lang="en-IE" sz="1700" i="1">
                                  <a:latin typeface="Cambria Math" panose="02040503050406030204" pitchFamily="18" charset="0"/>
                                </a:rPr>
                              </m:ctrlPr>
                            </m:radPr>
                            <m:deg/>
                            <m:e>
                              <m:r>
                                <a:rPr lang="en-IE" sz="1700" i="1">
                                  <a:latin typeface="Cambria Math" panose="02040503050406030204" pitchFamily="18" charset="0"/>
                                </a:rPr>
                                <m:t>2</m:t>
                              </m:r>
                            </m:e>
                          </m:rad>
                        </m:num>
                        <m:den>
                          <m:r>
                            <a:rPr lang="en-IE" sz="1700" b="0" i="1" smtClean="0">
                              <a:latin typeface="Cambria Math" panose="02040503050406030204" pitchFamily="18" charset="0"/>
                            </a:rPr>
                            <m:t>2</m:t>
                          </m:r>
                        </m:den>
                      </m:f>
                    </m:oMath>
                  </m:oMathPara>
                </a14:m>
                <a:endParaRPr lang="en-IE" sz="1700" dirty="0"/>
              </a:p>
            </p:txBody>
          </p:sp>
        </mc:Choice>
        <mc:Fallback xmlns="">
          <p:sp>
            <p:nvSpPr>
              <p:cNvPr id="10" name="Rectangle 9"/>
              <p:cNvSpPr>
                <a:spLocks noRot="1" noChangeAspect="1" noMove="1" noResize="1" noEditPoints="1" noAdjustHandles="1" noChangeArrowheads="1" noChangeShapeType="1" noTextEdit="1"/>
              </p:cNvSpPr>
              <p:nvPr/>
            </p:nvSpPr>
            <p:spPr>
              <a:xfrm>
                <a:off x="4135150" y="4922012"/>
                <a:ext cx="721800" cy="641779"/>
              </a:xfrm>
              <a:prstGeom prst="rect">
                <a:avLst/>
              </a:prstGeom>
              <a:blipFill rotWithShape="0">
                <a:blip r:embed="rId7"/>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2983445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1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1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1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solidFill>
                  <a:schemeClr val="accent1">
                    <a:lumMod val="50000"/>
                  </a:schemeClr>
                </a:solidFill>
              </a:rPr>
              <a:t>Review: </a:t>
            </a:r>
            <a:r>
              <a:rPr lang="en-IE" dirty="0"/>
              <a:t>Revision of material from Active Maths 1 </a:t>
            </a:r>
          </a:p>
          <a:p>
            <a:endParaRPr lang="en-US" dirty="0"/>
          </a:p>
        </p:txBody>
      </p:sp>
      <p:sp>
        <p:nvSpPr>
          <p:cNvPr id="6" name="Rectangle 5"/>
          <p:cNvSpPr/>
          <p:nvPr/>
        </p:nvSpPr>
        <p:spPr>
          <a:xfrm>
            <a:off x="840870" y="841548"/>
            <a:ext cx="8846076" cy="615553"/>
          </a:xfrm>
          <a:prstGeom prst="rect">
            <a:avLst/>
          </a:prstGeom>
        </p:spPr>
        <p:txBody>
          <a:bodyPr wrap="square">
            <a:spAutoFit/>
          </a:bodyPr>
          <a:lstStyle/>
          <a:p>
            <a:r>
              <a:rPr lang="en-IE" sz="1700" b="1" dirty="0">
                <a:solidFill>
                  <a:srgbClr val="0070C0"/>
                </a:solidFill>
              </a:rPr>
              <a:t>1.  Natural numbers</a:t>
            </a:r>
            <a:r>
              <a:rPr lang="en-IE" sz="1700" dirty="0">
                <a:solidFill>
                  <a:srgbClr val="0070C0"/>
                </a:solidFill>
              </a:rPr>
              <a:t>: </a:t>
            </a:r>
            <a:r>
              <a:rPr lang="en-IE" sz="1700" dirty="0"/>
              <a:t>The set of natural numbers is the set of counting numbers. </a:t>
            </a:r>
            <a:br>
              <a:rPr lang="en-IE" sz="1700" dirty="0"/>
            </a:br>
            <a:r>
              <a:rPr lang="en-IE" sz="1700" dirty="0"/>
              <a:t>     They are also called the positive whole numbers.  </a:t>
            </a:r>
          </a:p>
        </p:txBody>
      </p:sp>
      <p:sp>
        <p:nvSpPr>
          <p:cNvPr id="7" name="Rectangle 6"/>
          <p:cNvSpPr/>
          <p:nvPr/>
        </p:nvSpPr>
        <p:spPr>
          <a:xfrm>
            <a:off x="3727935" y="1428265"/>
            <a:ext cx="1694695" cy="353943"/>
          </a:xfrm>
          <a:prstGeom prst="rect">
            <a:avLst/>
          </a:prstGeom>
        </p:spPr>
        <p:txBody>
          <a:bodyPr wrap="none">
            <a:spAutoFit/>
          </a:bodyPr>
          <a:lstStyle/>
          <a:p>
            <a:pPr algn="ctr"/>
            <a:r>
              <a:rPr lang="en-IE" sz="1700" i="1" dirty="0"/>
              <a:t>N</a:t>
            </a:r>
            <a:r>
              <a:rPr lang="en-IE" sz="1700" dirty="0"/>
              <a:t> = {1, 2, 3, 4, ...}</a:t>
            </a:r>
          </a:p>
        </p:txBody>
      </p:sp>
      <p:sp>
        <p:nvSpPr>
          <p:cNvPr id="8" name="Rectangle 7"/>
          <p:cNvSpPr/>
          <p:nvPr/>
        </p:nvSpPr>
        <p:spPr>
          <a:xfrm>
            <a:off x="840870" y="2067917"/>
            <a:ext cx="8675038" cy="353943"/>
          </a:xfrm>
          <a:prstGeom prst="rect">
            <a:avLst/>
          </a:prstGeom>
        </p:spPr>
        <p:txBody>
          <a:bodyPr wrap="square">
            <a:spAutoFit/>
          </a:bodyPr>
          <a:lstStyle/>
          <a:p>
            <a:r>
              <a:rPr lang="en-IE" sz="1700" b="1" dirty="0">
                <a:solidFill>
                  <a:srgbClr val="0070C0"/>
                </a:solidFill>
              </a:rPr>
              <a:t>2. Integers: </a:t>
            </a:r>
            <a:r>
              <a:rPr lang="en-IE" sz="1700" dirty="0"/>
              <a:t>The set of integers is the set of natural numbers, their negatives and zero.</a:t>
            </a:r>
          </a:p>
        </p:txBody>
      </p:sp>
      <p:sp>
        <p:nvSpPr>
          <p:cNvPr id="9" name="Rectangle 8"/>
          <p:cNvSpPr/>
          <p:nvPr/>
        </p:nvSpPr>
        <p:spPr>
          <a:xfrm>
            <a:off x="3127610" y="2418813"/>
            <a:ext cx="2895344" cy="353943"/>
          </a:xfrm>
          <a:prstGeom prst="rect">
            <a:avLst/>
          </a:prstGeom>
        </p:spPr>
        <p:txBody>
          <a:bodyPr wrap="none">
            <a:spAutoFit/>
          </a:bodyPr>
          <a:lstStyle/>
          <a:p>
            <a:pPr algn="ctr"/>
            <a:r>
              <a:rPr lang="en-IE" sz="1700" i="1" dirty="0"/>
              <a:t>Z</a:t>
            </a:r>
            <a:r>
              <a:rPr lang="en-IE" sz="1700" dirty="0"/>
              <a:t> = {..., –3, –2, –1, 0, 1, 2, 3, ...}</a:t>
            </a:r>
          </a:p>
        </p:txBody>
      </p:sp>
      <mc:AlternateContent xmlns:mc="http://schemas.openxmlformats.org/markup-compatibility/2006" xmlns:a14="http://schemas.microsoft.com/office/drawing/2010/main">
        <mc:Choice Requires="a14">
          <p:sp>
            <p:nvSpPr>
              <p:cNvPr id="10" name="Rectangle 9"/>
              <p:cNvSpPr/>
              <p:nvPr/>
            </p:nvSpPr>
            <p:spPr>
              <a:xfrm>
                <a:off x="840870" y="3059433"/>
                <a:ext cx="8459117" cy="703975"/>
              </a:xfrm>
              <a:prstGeom prst="rect">
                <a:avLst/>
              </a:prstGeom>
            </p:spPr>
            <p:txBody>
              <a:bodyPr wrap="square">
                <a:spAutoFit/>
              </a:bodyPr>
              <a:lstStyle/>
              <a:p>
                <a:r>
                  <a:rPr lang="en-IE" sz="1700" b="1" dirty="0">
                    <a:solidFill>
                      <a:srgbClr val="0070C0"/>
                    </a:solidFill>
                  </a:rPr>
                  <a:t>3. Rational numbers: </a:t>
                </a:r>
                <a:r>
                  <a:rPr lang="en-IE" sz="1700" dirty="0"/>
                  <a:t>The rational numbers are numbers that can be written in the </a:t>
                </a:r>
                <a:br>
                  <a:rPr lang="en-IE" sz="1700" dirty="0"/>
                </a:br>
                <a:r>
                  <a:rPr lang="en-IE" sz="1700" dirty="0"/>
                  <a:t>                                       form </a:t>
                </a:r>
                <a14:m>
                  <m:oMath xmlns:m="http://schemas.openxmlformats.org/officeDocument/2006/math">
                    <m:f>
                      <m:fPr>
                        <m:ctrlPr>
                          <a:rPr lang="en-IE" sz="1700" i="1" smtClean="0">
                            <a:latin typeface="Cambria Math" panose="02040503050406030204" pitchFamily="18" charset="0"/>
                          </a:rPr>
                        </m:ctrlPr>
                      </m:fPr>
                      <m:num>
                        <m:r>
                          <a:rPr lang="en-IE" sz="1700" b="0" i="1" smtClean="0">
                            <a:latin typeface="Cambria Math" panose="02040503050406030204" pitchFamily="18" charset="0"/>
                          </a:rPr>
                          <m:t>𝑎</m:t>
                        </m:r>
                      </m:num>
                      <m:den>
                        <m:r>
                          <a:rPr lang="en-IE" sz="1700" b="0" i="1" smtClean="0">
                            <a:latin typeface="Cambria Math" panose="02040503050406030204" pitchFamily="18" charset="0"/>
                          </a:rPr>
                          <m:t>𝑏</m:t>
                        </m:r>
                      </m:den>
                    </m:f>
                  </m:oMath>
                </a14:m>
                <a:r>
                  <a:rPr lang="en-IE" sz="1700" dirty="0"/>
                  <a:t> ,where </a:t>
                </a:r>
                <a14:m>
                  <m:oMath xmlns:m="http://schemas.openxmlformats.org/officeDocument/2006/math">
                    <m:r>
                      <a:rPr lang="en-IE" sz="1700" i="1" dirty="0" smtClean="0">
                        <a:latin typeface="Cambria Math" panose="02040503050406030204" pitchFamily="18" charset="0"/>
                      </a:rPr>
                      <m:t>𝑎</m:t>
                    </m:r>
                  </m:oMath>
                </a14:m>
                <a:r>
                  <a:rPr lang="en-IE" sz="1700" dirty="0"/>
                  <a:t>, </a:t>
                </a:r>
                <a14:m>
                  <m:oMath xmlns:m="http://schemas.openxmlformats.org/officeDocument/2006/math">
                    <m:r>
                      <a:rPr lang="en-IE" sz="1700" i="1" dirty="0" smtClean="0">
                        <a:latin typeface="Cambria Math" panose="02040503050406030204" pitchFamily="18" charset="0"/>
                      </a:rPr>
                      <m:t>𝑏</m:t>
                    </m:r>
                  </m:oMath>
                </a14:m>
                <a:r>
                  <a:rPr lang="en-IE" sz="1700" dirty="0"/>
                  <a:t> ∈ </a:t>
                </a:r>
                <a:r>
                  <a:rPr lang="en-IE" sz="1700" i="1" dirty="0"/>
                  <a:t>Z</a:t>
                </a:r>
                <a:r>
                  <a:rPr lang="en-IE" sz="1700" dirty="0"/>
                  <a:t> and </a:t>
                </a:r>
                <a14:m>
                  <m:oMath xmlns:m="http://schemas.openxmlformats.org/officeDocument/2006/math">
                    <m:r>
                      <a:rPr lang="en-IE" sz="1700" i="1" dirty="0" smtClean="0">
                        <a:latin typeface="Cambria Math" panose="02040503050406030204" pitchFamily="18" charset="0"/>
                      </a:rPr>
                      <m:t>𝑏</m:t>
                    </m:r>
                  </m:oMath>
                </a14:m>
                <a:r>
                  <a:rPr lang="en-IE" sz="1700" dirty="0"/>
                  <a:t> ≠ 0.</a:t>
                </a:r>
              </a:p>
            </p:txBody>
          </p:sp>
        </mc:Choice>
        <mc:Fallback xmlns="">
          <p:sp>
            <p:nvSpPr>
              <p:cNvPr id="10" name="Rectangle 9"/>
              <p:cNvSpPr>
                <a:spLocks noRot="1" noChangeAspect="1" noMove="1" noResize="1" noEditPoints="1" noAdjustHandles="1" noChangeArrowheads="1" noChangeShapeType="1" noTextEdit="1"/>
              </p:cNvSpPr>
              <p:nvPr/>
            </p:nvSpPr>
            <p:spPr>
              <a:xfrm>
                <a:off x="840870" y="3059433"/>
                <a:ext cx="8459117" cy="703975"/>
              </a:xfrm>
              <a:prstGeom prst="rect">
                <a:avLst/>
              </a:prstGeom>
              <a:blipFill rotWithShape="0">
                <a:blip r:embed="rId3"/>
                <a:stretch>
                  <a:fillRect l="-504" t="-3478" b="-3478"/>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1702159" y="3830039"/>
                <a:ext cx="5746247" cy="442365"/>
              </a:xfrm>
              <a:prstGeom prst="rect">
                <a:avLst/>
              </a:prstGeom>
            </p:spPr>
            <p:txBody>
              <a:bodyPr wrap="square">
                <a:spAutoFit/>
              </a:bodyPr>
              <a:lstStyle/>
              <a:p>
                <a:pPr algn="ctr"/>
                <a:r>
                  <a:rPr lang="en-IE" sz="1700" i="1" dirty="0"/>
                  <a:t>Q</a:t>
                </a:r>
                <a:r>
                  <a:rPr lang="en-IE" sz="1700" dirty="0"/>
                  <a:t> = {Any number of the form </a:t>
                </a:r>
                <a14:m>
                  <m:oMath xmlns:m="http://schemas.openxmlformats.org/officeDocument/2006/math">
                    <m:f>
                      <m:fPr>
                        <m:ctrlPr>
                          <a:rPr lang="en-IE" sz="1700" i="1">
                            <a:latin typeface="Cambria Math" panose="02040503050406030204" pitchFamily="18" charset="0"/>
                          </a:rPr>
                        </m:ctrlPr>
                      </m:fPr>
                      <m:num>
                        <m:r>
                          <a:rPr lang="en-IE" sz="1700" i="1">
                            <a:latin typeface="Cambria Math" panose="02040503050406030204" pitchFamily="18" charset="0"/>
                          </a:rPr>
                          <m:t>𝑎</m:t>
                        </m:r>
                      </m:num>
                      <m:den>
                        <m:r>
                          <a:rPr lang="en-IE" sz="1700" i="1">
                            <a:latin typeface="Cambria Math" panose="02040503050406030204" pitchFamily="18" charset="0"/>
                          </a:rPr>
                          <m:t>𝑏</m:t>
                        </m:r>
                      </m:den>
                    </m:f>
                  </m:oMath>
                </a14:m>
                <a:r>
                  <a:rPr lang="en-IE" sz="1700" dirty="0"/>
                  <a:t> ,where </a:t>
                </a:r>
                <a14:m>
                  <m:oMath xmlns:m="http://schemas.openxmlformats.org/officeDocument/2006/math">
                    <m:r>
                      <a:rPr lang="en-IE" sz="1700" i="1" dirty="0">
                        <a:latin typeface="Cambria Math" panose="02040503050406030204" pitchFamily="18" charset="0"/>
                      </a:rPr>
                      <m:t>𝑎</m:t>
                    </m:r>
                  </m:oMath>
                </a14:m>
                <a:r>
                  <a:rPr lang="en-IE" sz="1700" dirty="0"/>
                  <a:t>, </a:t>
                </a:r>
                <a14:m>
                  <m:oMath xmlns:m="http://schemas.openxmlformats.org/officeDocument/2006/math">
                    <m:r>
                      <a:rPr lang="en-IE" sz="1700" i="1" dirty="0">
                        <a:latin typeface="Cambria Math" panose="02040503050406030204" pitchFamily="18" charset="0"/>
                      </a:rPr>
                      <m:t>𝑏</m:t>
                    </m:r>
                  </m:oMath>
                </a14:m>
                <a:r>
                  <a:rPr lang="en-IE" sz="1700" dirty="0"/>
                  <a:t> ∈ </a:t>
                </a:r>
                <a:r>
                  <a:rPr lang="en-IE" sz="1700" i="1" dirty="0"/>
                  <a:t>Z</a:t>
                </a:r>
                <a:r>
                  <a:rPr lang="en-IE" sz="1700" dirty="0"/>
                  <a:t> and </a:t>
                </a:r>
                <a14:m>
                  <m:oMath xmlns:m="http://schemas.openxmlformats.org/officeDocument/2006/math">
                    <m:r>
                      <a:rPr lang="en-IE" sz="1700" i="1" dirty="0">
                        <a:latin typeface="Cambria Math" panose="02040503050406030204" pitchFamily="18" charset="0"/>
                      </a:rPr>
                      <m:t>𝑏</m:t>
                    </m:r>
                  </m:oMath>
                </a14:m>
                <a:r>
                  <a:rPr lang="en-IE" sz="1700" dirty="0"/>
                  <a:t> ≠ 0.</a:t>
                </a:r>
              </a:p>
            </p:txBody>
          </p:sp>
        </mc:Choice>
        <mc:Fallback xmlns="">
          <p:sp>
            <p:nvSpPr>
              <p:cNvPr id="11" name="Rectangle 10"/>
              <p:cNvSpPr>
                <a:spLocks noRot="1" noChangeAspect="1" noMove="1" noResize="1" noEditPoints="1" noAdjustHandles="1" noChangeArrowheads="1" noChangeShapeType="1" noTextEdit="1"/>
              </p:cNvSpPr>
              <p:nvPr/>
            </p:nvSpPr>
            <p:spPr>
              <a:xfrm>
                <a:off x="1702159" y="3830039"/>
                <a:ext cx="5746247" cy="442365"/>
              </a:xfrm>
              <a:prstGeom prst="rect">
                <a:avLst/>
              </a:prstGeom>
              <a:blipFill rotWithShape="0">
                <a:blip r:embed="rId4"/>
                <a:stretch>
                  <a:fillRect b="-5479"/>
                </a:stretch>
              </a:blipFill>
            </p:spPr>
            <p:txBody>
              <a:bodyPr/>
              <a:lstStyle/>
              <a:p>
                <a:r>
                  <a:rPr lang="en-IE">
                    <a:noFill/>
                  </a:rPr>
                  <a:t> </a:t>
                </a:r>
              </a:p>
            </p:txBody>
          </p:sp>
        </mc:Fallback>
      </mc:AlternateContent>
      <p:grpSp>
        <p:nvGrpSpPr>
          <p:cNvPr id="12" name="Group 11"/>
          <p:cNvGrpSpPr>
            <a:grpSpLocks/>
          </p:cNvGrpSpPr>
          <p:nvPr/>
        </p:nvGrpSpPr>
        <p:grpSpPr bwMode="auto">
          <a:xfrm>
            <a:off x="2240399" y="4487474"/>
            <a:ext cx="3337812" cy="1371600"/>
            <a:chOff x="5797797" y="3311815"/>
            <a:chExt cx="3337128" cy="1371816"/>
          </a:xfrm>
        </p:grpSpPr>
        <p:pic>
          <p:nvPicPr>
            <p:cNvPr id="13" name="Picture 2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895950" y="3311815"/>
              <a:ext cx="2238975" cy="1371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26"/>
            <p:cNvSpPr>
              <a:spLocks noChangeArrowheads="1"/>
            </p:cNvSpPr>
            <p:nvPr/>
          </p:nvSpPr>
          <p:spPr bwMode="auto">
            <a:xfrm>
              <a:off x="5797797" y="3762764"/>
              <a:ext cx="1098153" cy="353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IE" altLang="en-US" sz="1700" i="1" dirty="0"/>
                <a:t>N </a:t>
              </a:r>
              <a:r>
                <a:rPr lang="en-IE" altLang="en-US" sz="1700" dirty="0"/>
                <a:t>⊂ </a:t>
              </a:r>
              <a:r>
                <a:rPr lang="en-IE" altLang="en-US" sz="1700" i="1" dirty="0"/>
                <a:t>Z </a:t>
              </a:r>
              <a:r>
                <a:rPr lang="en-IE" altLang="en-US" sz="1700" dirty="0"/>
                <a:t>⊂ </a:t>
              </a:r>
              <a:r>
                <a:rPr lang="en-IE" altLang="en-US" sz="1700" i="1" dirty="0"/>
                <a:t>Q</a:t>
              </a:r>
            </a:p>
          </p:txBody>
        </p:sp>
      </p:grpSp>
      <p:sp>
        <p:nvSpPr>
          <p:cNvPr id="15" name="Rectangle 14"/>
          <p:cNvSpPr/>
          <p:nvPr/>
        </p:nvSpPr>
        <p:spPr>
          <a:xfrm>
            <a:off x="1275792" y="5942608"/>
            <a:ext cx="6598981" cy="353943"/>
          </a:xfrm>
          <a:prstGeom prst="rect">
            <a:avLst/>
          </a:prstGeom>
        </p:spPr>
        <p:txBody>
          <a:bodyPr wrap="square">
            <a:spAutoFit/>
          </a:bodyPr>
          <a:lstStyle/>
          <a:p>
            <a:pPr algn="ctr"/>
            <a:r>
              <a:rPr lang="en-IE" sz="1700" dirty="0"/>
              <a:t>A </a:t>
            </a:r>
            <a:r>
              <a:rPr lang="en-IE" sz="1700" b="1" dirty="0">
                <a:solidFill>
                  <a:srgbClr val="0070C0"/>
                </a:solidFill>
              </a:rPr>
              <a:t>prime number </a:t>
            </a:r>
            <a:r>
              <a:rPr lang="en-IE" sz="1700" dirty="0"/>
              <a:t>is a natural number that has exactly two factors.</a:t>
            </a:r>
          </a:p>
        </p:txBody>
      </p:sp>
    </p:spTree>
    <p:extLst>
      <p:ext uri="{BB962C8B-B14F-4D97-AF65-F5344CB8AC3E}">
        <p14:creationId xmlns:p14="http://schemas.microsoft.com/office/powerpoint/2010/main" val="2359286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1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1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1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10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left)">
                                      <p:cBhvr>
                                        <p:cTn id="42"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The Commutative, Associative and Distributive Properties</a:t>
            </a:r>
          </a:p>
          <a:p>
            <a:endParaRPr lang="en-US" dirty="0"/>
          </a:p>
        </p:txBody>
      </p:sp>
      <mc:AlternateContent xmlns:mc="http://schemas.openxmlformats.org/markup-compatibility/2006" xmlns:a14="http://schemas.microsoft.com/office/drawing/2010/main">
        <mc:Choice Requires="a14">
          <p:sp>
            <p:nvSpPr>
              <p:cNvPr id="3" name="Rectangle 2"/>
              <p:cNvSpPr/>
              <p:nvPr/>
            </p:nvSpPr>
            <p:spPr>
              <a:xfrm>
                <a:off x="840870" y="5281164"/>
                <a:ext cx="7630964" cy="353943"/>
              </a:xfrm>
              <a:prstGeom prst="rect">
                <a:avLst/>
              </a:prstGeom>
            </p:spPr>
            <p:txBody>
              <a:bodyPr wrap="square">
                <a:spAutoFit/>
              </a:bodyPr>
              <a:lstStyle/>
              <a:p>
                <a:r>
                  <a:rPr lang="en-IE" sz="1700" dirty="0">
                    <a:latin typeface="+mj-lt"/>
                  </a:rPr>
                  <a:t>(v) </a:t>
                </a:r>
                <a:r>
                  <a:rPr lang="en-IE" sz="1700" i="1" dirty="0">
                    <a:latin typeface="+mj-lt"/>
                  </a:rPr>
                  <a:t>a</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b</a:t>
                </a:r>
                <a:r>
                  <a:rPr lang="en-IE" sz="1700" dirty="0">
                    <a:latin typeface="+mj-lt"/>
                  </a:rPr>
                  <a:t> + </a:t>
                </a:r>
                <a:r>
                  <a:rPr lang="en-IE" sz="1700" i="1" dirty="0">
                    <a:latin typeface="+mj-lt"/>
                  </a:rPr>
                  <a:t>c</a:t>
                </a:r>
                <a:r>
                  <a:rPr lang="en-IE" sz="1700" dirty="0">
                    <a:latin typeface="+mj-lt"/>
                  </a:rPr>
                  <a:t>) = </a:t>
                </a:r>
                <a:r>
                  <a:rPr lang="en-IE" sz="1700" i="1" dirty="0">
                    <a:latin typeface="+mj-lt"/>
                  </a:rPr>
                  <a:t>a</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b</a:t>
                </a:r>
                <a:r>
                  <a:rPr lang="en-IE" sz="1700" dirty="0">
                    <a:latin typeface="+mj-lt"/>
                  </a:rPr>
                  <a:t> + </a:t>
                </a:r>
                <a:r>
                  <a:rPr lang="en-IE" sz="1700" i="1" dirty="0">
                    <a:latin typeface="+mj-lt"/>
                  </a:rPr>
                  <a:t>a</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c</a:t>
                </a:r>
                <a:r>
                  <a:rPr lang="en-IE" sz="1700" dirty="0">
                    <a:latin typeface="+mj-lt"/>
                  </a:rPr>
                  <a:t>       (Multiplication distributes over addition)</a:t>
                </a:r>
              </a:p>
            </p:txBody>
          </p:sp>
        </mc:Choice>
        <mc:Fallback xmlns="">
          <p:sp>
            <p:nvSpPr>
              <p:cNvPr id="3" name="Rectangle 2"/>
              <p:cNvSpPr>
                <a:spLocks noRot="1" noChangeAspect="1" noMove="1" noResize="1" noEditPoints="1" noAdjustHandles="1" noChangeArrowheads="1" noChangeShapeType="1" noTextEdit="1"/>
              </p:cNvSpPr>
              <p:nvPr/>
            </p:nvSpPr>
            <p:spPr>
              <a:xfrm>
                <a:off x="840870" y="5281164"/>
                <a:ext cx="7630964" cy="353943"/>
              </a:xfrm>
              <a:prstGeom prst="rect">
                <a:avLst/>
              </a:prstGeom>
              <a:blipFill>
                <a:blip r:embed="rId3"/>
                <a:stretch>
                  <a:fillRect l="-559" t="-5172" b="-22414"/>
                </a:stretch>
              </a:blipFill>
            </p:spPr>
            <p:txBody>
              <a:bodyPr/>
              <a:lstStyle/>
              <a:p>
                <a:r>
                  <a:rPr lang="en-GB">
                    <a:noFill/>
                  </a:rPr>
                  <a:t> </a:t>
                </a:r>
              </a:p>
            </p:txBody>
          </p:sp>
        </mc:Fallback>
      </mc:AlternateContent>
      <p:sp>
        <p:nvSpPr>
          <p:cNvPr id="4" name="Rectangle 3"/>
          <p:cNvSpPr/>
          <p:nvPr/>
        </p:nvSpPr>
        <p:spPr>
          <a:xfrm>
            <a:off x="840870" y="788721"/>
            <a:ext cx="1874231" cy="353943"/>
          </a:xfrm>
          <a:prstGeom prst="rect">
            <a:avLst/>
          </a:prstGeom>
        </p:spPr>
        <p:txBody>
          <a:bodyPr wrap="none">
            <a:spAutoFit/>
          </a:bodyPr>
          <a:lstStyle/>
          <a:p>
            <a:r>
              <a:rPr lang="en-IE" sz="1700" dirty="0">
                <a:latin typeface="+mj-lt"/>
              </a:rPr>
              <a:t>If </a:t>
            </a:r>
            <a:r>
              <a:rPr lang="en-IE" sz="1700" i="1" dirty="0">
                <a:latin typeface="+mj-lt"/>
              </a:rPr>
              <a:t>a</a:t>
            </a:r>
            <a:r>
              <a:rPr lang="en-IE" sz="1700" dirty="0">
                <a:latin typeface="+mj-lt"/>
              </a:rPr>
              <a:t>, </a:t>
            </a:r>
            <a:r>
              <a:rPr lang="en-IE" sz="1700" i="1" dirty="0">
                <a:latin typeface="+mj-lt"/>
              </a:rPr>
              <a:t>b</a:t>
            </a:r>
            <a:r>
              <a:rPr lang="en-IE" sz="1700" dirty="0">
                <a:latin typeface="+mj-lt"/>
              </a:rPr>
              <a:t>, </a:t>
            </a:r>
            <a:r>
              <a:rPr lang="en-IE" sz="1700" i="1" dirty="0">
                <a:latin typeface="+mj-lt"/>
              </a:rPr>
              <a:t>c</a:t>
            </a:r>
            <a:r>
              <a:rPr lang="en-IE" sz="1700" dirty="0">
                <a:latin typeface="+mj-lt"/>
              </a:rPr>
              <a:t> ∈ </a:t>
            </a:r>
            <a:r>
              <a:rPr lang="en-IE" sz="1700" i="1" dirty="0">
                <a:latin typeface="+mj-lt"/>
              </a:rPr>
              <a:t>N</a:t>
            </a:r>
            <a:r>
              <a:rPr lang="en-IE" sz="1700" dirty="0">
                <a:latin typeface="+mj-lt"/>
              </a:rPr>
              <a:t>, then: </a:t>
            </a:r>
          </a:p>
        </p:txBody>
      </p:sp>
      <p:sp>
        <p:nvSpPr>
          <p:cNvPr id="5" name="Rectangle 4"/>
          <p:cNvSpPr/>
          <p:nvPr/>
        </p:nvSpPr>
        <p:spPr>
          <a:xfrm>
            <a:off x="840870" y="1199326"/>
            <a:ext cx="5422638" cy="353943"/>
          </a:xfrm>
          <a:prstGeom prst="rect">
            <a:avLst/>
          </a:prstGeom>
        </p:spPr>
        <p:txBody>
          <a:bodyPr wrap="none">
            <a:spAutoFit/>
          </a:bodyPr>
          <a:lstStyle/>
          <a:p>
            <a:r>
              <a:rPr lang="en-IE" sz="1700" dirty="0">
                <a:latin typeface="+mj-lt"/>
              </a:rPr>
              <a:t>(</a:t>
            </a:r>
            <a:r>
              <a:rPr lang="en-IE" sz="1700" dirty="0" err="1">
                <a:latin typeface="+mj-lt"/>
              </a:rPr>
              <a:t>i</a:t>
            </a:r>
            <a:r>
              <a:rPr lang="en-IE" sz="1700" dirty="0">
                <a:latin typeface="+mj-lt"/>
              </a:rPr>
              <a:t>) </a:t>
            </a:r>
            <a:r>
              <a:rPr lang="en-IE" sz="1700" i="1" dirty="0">
                <a:latin typeface="+mj-lt"/>
              </a:rPr>
              <a:t>a</a:t>
            </a:r>
            <a:r>
              <a:rPr lang="en-IE" sz="1700" dirty="0">
                <a:latin typeface="+mj-lt"/>
              </a:rPr>
              <a:t> + </a:t>
            </a:r>
            <a:r>
              <a:rPr lang="en-IE" sz="1700" i="1" dirty="0">
                <a:latin typeface="+mj-lt"/>
              </a:rPr>
              <a:t>b</a:t>
            </a:r>
            <a:r>
              <a:rPr lang="en-IE" sz="1700" dirty="0">
                <a:latin typeface="+mj-lt"/>
              </a:rPr>
              <a:t> = </a:t>
            </a:r>
            <a:r>
              <a:rPr lang="en-IE" sz="1700" i="1" dirty="0">
                <a:latin typeface="+mj-lt"/>
              </a:rPr>
              <a:t>b</a:t>
            </a:r>
            <a:r>
              <a:rPr lang="en-IE" sz="1700" dirty="0">
                <a:latin typeface="+mj-lt"/>
              </a:rPr>
              <a:t> + </a:t>
            </a:r>
            <a:r>
              <a:rPr lang="en-IE" sz="1700" i="1" dirty="0">
                <a:latin typeface="+mj-lt"/>
              </a:rPr>
              <a:t>a</a:t>
            </a:r>
            <a:r>
              <a:rPr lang="en-IE" sz="1700" dirty="0">
                <a:latin typeface="+mj-lt"/>
              </a:rPr>
              <a:t>                                (Addition is commutative)  </a:t>
            </a:r>
          </a:p>
        </p:txBody>
      </p:sp>
      <mc:AlternateContent xmlns:mc="http://schemas.openxmlformats.org/markup-compatibility/2006" xmlns:a14="http://schemas.microsoft.com/office/drawing/2010/main">
        <mc:Choice Requires="a14">
          <p:sp>
            <p:nvSpPr>
              <p:cNvPr id="6" name="Rectangle 5"/>
              <p:cNvSpPr/>
              <p:nvPr/>
            </p:nvSpPr>
            <p:spPr>
              <a:xfrm>
                <a:off x="840870" y="2223633"/>
                <a:ext cx="6215484" cy="353943"/>
              </a:xfrm>
              <a:prstGeom prst="rect">
                <a:avLst/>
              </a:prstGeom>
            </p:spPr>
            <p:txBody>
              <a:bodyPr wrap="none">
                <a:spAutoFit/>
              </a:bodyPr>
              <a:lstStyle/>
              <a:p>
                <a:r>
                  <a:rPr lang="en-IE" sz="1700" dirty="0">
                    <a:latin typeface="+mj-lt"/>
                  </a:rPr>
                  <a:t>(ii) </a:t>
                </a:r>
                <a:r>
                  <a:rPr lang="en-IE" sz="1700" i="1" dirty="0">
                    <a:latin typeface="+mj-lt"/>
                  </a:rPr>
                  <a:t>a</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b</a:t>
                </a:r>
                <a:r>
                  <a:rPr lang="en-IE" sz="1700" dirty="0">
                    <a:latin typeface="+mj-lt"/>
                  </a:rPr>
                  <a:t> = </a:t>
                </a:r>
                <a:r>
                  <a:rPr lang="en-IE" sz="1700" i="1" dirty="0">
                    <a:latin typeface="+mj-lt"/>
                  </a:rPr>
                  <a:t>b</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a                             </a:t>
                </a:r>
                <a:r>
                  <a:rPr lang="en-IE" sz="1700" dirty="0">
                    <a:latin typeface="+mj-lt"/>
                  </a:rPr>
                  <a:t>(Multiplication is commutative)        </a:t>
                </a:r>
              </a:p>
            </p:txBody>
          </p:sp>
        </mc:Choice>
        <mc:Fallback xmlns="">
          <p:sp>
            <p:nvSpPr>
              <p:cNvPr id="6" name="Rectangle 5"/>
              <p:cNvSpPr>
                <a:spLocks noRot="1" noChangeAspect="1" noMove="1" noResize="1" noEditPoints="1" noAdjustHandles="1" noChangeArrowheads="1" noChangeShapeType="1" noTextEdit="1"/>
              </p:cNvSpPr>
              <p:nvPr/>
            </p:nvSpPr>
            <p:spPr>
              <a:xfrm>
                <a:off x="840870" y="2223633"/>
                <a:ext cx="6215484" cy="353943"/>
              </a:xfrm>
              <a:prstGeom prst="rect">
                <a:avLst/>
              </a:prstGeom>
              <a:blipFill>
                <a:blip r:embed="rId4"/>
                <a:stretch>
                  <a:fillRect l="-686" t="-6897" b="-22414"/>
                </a:stretch>
              </a:blipFill>
            </p:spPr>
            <p:txBody>
              <a:bodyPr/>
              <a:lstStyle/>
              <a:p>
                <a:r>
                  <a:rPr lang="en-GB">
                    <a:noFill/>
                  </a:rPr>
                  <a:t> </a:t>
                </a:r>
              </a:p>
            </p:txBody>
          </p:sp>
        </mc:Fallback>
      </mc:AlternateContent>
      <p:sp>
        <p:nvSpPr>
          <p:cNvPr id="7" name="Rectangle 6"/>
          <p:cNvSpPr/>
          <p:nvPr/>
        </p:nvSpPr>
        <p:spPr>
          <a:xfrm>
            <a:off x="840870" y="3182041"/>
            <a:ext cx="5950324" cy="353943"/>
          </a:xfrm>
          <a:prstGeom prst="rect">
            <a:avLst/>
          </a:prstGeom>
        </p:spPr>
        <p:txBody>
          <a:bodyPr wrap="square">
            <a:spAutoFit/>
          </a:bodyPr>
          <a:lstStyle/>
          <a:p>
            <a:r>
              <a:rPr lang="en-IE" sz="1700" dirty="0">
                <a:latin typeface="+mj-lt"/>
              </a:rPr>
              <a:t>(iii) (</a:t>
            </a:r>
            <a:r>
              <a:rPr lang="en-IE" sz="1700" i="1" dirty="0">
                <a:latin typeface="+mj-lt"/>
              </a:rPr>
              <a:t>a</a:t>
            </a:r>
            <a:r>
              <a:rPr lang="en-IE" sz="1700" dirty="0">
                <a:latin typeface="+mj-lt"/>
              </a:rPr>
              <a:t> + </a:t>
            </a:r>
            <a:r>
              <a:rPr lang="en-IE" sz="1700" i="1" dirty="0">
                <a:latin typeface="+mj-lt"/>
              </a:rPr>
              <a:t>b</a:t>
            </a:r>
            <a:r>
              <a:rPr lang="en-IE" sz="1700" dirty="0">
                <a:latin typeface="+mj-lt"/>
              </a:rPr>
              <a:t>) + </a:t>
            </a:r>
            <a:r>
              <a:rPr lang="en-IE" sz="1700" i="1" dirty="0">
                <a:latin typeface="+mj-lt"/>
              </a:rPr>
              <a:t>c</a:t>
            </a:r>
            <a:r>
              <a:rPr lang="en-IE" sz="1700" dirty="0">
                <a:latin typeface="+mj-lt"/>
              </a:rPr>
              <a:t> = </a:t>
            </a:r>
            <a:r>
              <a:rPr lang="en-IE" sz="1700" i="1" dirty="0">
                <a:latin typeface="+mj-lt"/>
              </a:rPr>
              <a:t>a</a:t>
            </a:r>
            <a:r>
              <a:rPr lang="en-IE" sz="1700" dirty="0">
                <a:latin typeface="+mj-lt"/>
              </a:rPr>
              <a:t> + (</a:t>
            </a:r>
            <a:r>
              <a:rPr lang="en-IE" sz="1700" i="1" dirty="0">
                <a:latin typeface="+mj-lt"/>
              </a:rPr>
              <a:t>b</a:t>
            </a:r>
            <a:r>
              <a:rPr lang="en-IE" sz="1700" dirty="0">
                <a:latin typeface="+mj-lt"/>
              </a:rPr>
              <a:t> + </a:t>
            </a:r>
            <a:r>
              <a:rPr lang="en-IE" sz="1700" i="1" dirty="0">
                <a:latin typeface="+mj-lt"/>
              </a:rPr>
              <a:t>c</a:t>
            </a:r>
            <a:r>
              <a:rPr lang="en-IE" sz="1700" dirty="0">
                <a:latin typeface="+mj-lt"/>
              </a:rPr>
              <a:t>)             (Addition is associative)</a:t>
            </a:r>
          </a:p>
        </p:txBody>
      </p:sp>
      <mc:AlternateContent xmlns:mc="http://schemas.openxmlformats.org/markup-compatibility/2006" xmlns:a14="http://schemas.microsoft.com/office/drawing/2010/main">
        <mc:Choice Requires="a14">
          <p:sp>
            <p:nvSpPr>
              <p:cNvPr id="8" name="Rectangle 7"/>
              <p:cNvSpPr/>
              <p:nvPr/>
            </p:nvSpPr>
            <p:spPr>
              <a:xfrm>
                <a:off x="840870" y="4199336"/>
                <a:ext cx="6760581" cy="353943"/>
              </a:xfrm>
              <a:prstGeom prst="rect">
                <a:avLst/>
              </a:prstGeom>
            </p:spPr>
            <p:txBody>
              <a:bodyPr wrap="square">
                <a:spAutoFit/>
              </a:bodyPr>
              <a:lstStyle/>
              <a:p>
                <a:r>
                  <a:rPr lang="en-IE" sz="1700" dirty="0">
                    <a:latin typeface="+mj-lt"/>
                  </a:rPr>
                  <a:t>(iv) (</a:t>
                </a:r>
                <a:r>
                  <a:rPr lang="en-IE" sz="1700" i="1" dirty="0">
                    <a:latin typeface="+mj-lt"/>
                  </a:rPr>
                  <a:t>a</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b</a:t>
                </a:r>
                <a:r>
                  <a:rPr lang="en-IE" sz="1700" dirty="0">
                    <a:latin typeface="+mj-lt"/>
                  </a:rPr>
                  <a:t>) × </a:t>
                </a:r>
                <a:r>
                  <a:rPr lang="en-IE" sz="1700" i="1" dirty="0">
                    <a:latin typeface="+mj-lt"/>
                  </a:rPr>
                  <a:t>c</a:t>
                </a:r>
                <a:r>
                  <a:rPr lang="en-IE" sz="1700" dirty="0">
                    <a:latin typeface="+mj-lt"/>
                  </a:rPr>
                  <a:t> = </a:t>
                </a:r>
                <a:r>
                  <a:rPr lang="en-IE" sz="1700" i="1" dirty="0">
                    <a:latin typeface="+mj-lt"/>
                  </a:rPr>
                  <a:t>a</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b</a:t>
                </a:r>
                <a:r>
                  <a:rPr lang="en-IE" sz="1700" dirty="0">
                    <a:latin typeface="+mj-lt"/>
                  </a:rPr>
                  <a:t> </a:t>
                </a:r>
                <a14:m>
                  <m:oMath xmlns:m="http://schemas.openxmlformats.org/officeDocument/2006/math">
                    <m:r>
                      <a:rPr lang="en-IE" sz="1700" i="1">
                        <a:latin typeface="Cambria Math" panose="02040503050406030204" pitchFamily="18" charset="0"/>
                        <a:ea typeface="Cambria Math" panose="02040503050406030204" pitchFamily="18" charset="0"/>
                      </a:rPr>
                      <m:t>×</m:t>
                    </m:r>
                  </m:oMath>
                </a14:m>
                <a:r>
                  <a:rPr lang="en-IE" sz="1700" dirty="0">
                    <a:latin typeface="+mj-lt"/>
                  </a:rPr>
                  <a:t> </a:t>
                </a:r>
                <a:r>
                  <a:rPr lang="en-IE" sz="1700" i="1" dirty="0">
                    <a:latin typeface="+mj-lt"/>
                  </a:rPr>
                  <a:t>c</a:t>
                </a:r>
                <a:r>
                  <a:rPr lang="en-IE" sz="1700" dirty="0">
                    <a:latin typeface="+mj-lt"/>
                  </a:rPr>
                  <a:t>)        (Multiplication is associative)</a:t>
                </a:r>
              </a:p>
            </p:txBody>
          </p:sp>
        </mc:Choice>
        <mc:Fallback xmlns="">
          <p:sp>
            <p:nvSpPr>
              <p:cNvPr id="8" name="Rectangle 7"/>
              <p:cNvSpPr>
                <a:spLocks noRot="1" noChangeAspect="1" noMove="1" noResize="1" noEditPoints="1" noAdjustHandles="1" noChangeArrowheads="1" noChangeShapeType="1" noTextEdit="1"/>
              </p:cNvSpPr>
              <p:nvPr/>
            </p:nvSpPr>
            <p:spPr>
              <a:xfrm>
                <a:off x="840870" y="4199336"/>
                <a:ext cx="6760581" cy="353943"/>
              </a:xfrm>
              <a:prstGeom prst="rect">
                <a:avLst/>
              </a:prstGeom>
              <a:blipFill>
                <a:blip r:embed="rId5"/>
                <a:stretch>
                  <a:fillRect l="-631" t="-10345" b="-2413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1141659" y="1532765"/>
                <a:ext cx="1520737" cy="3539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IE" sz="1700" b="0" i="1" smtClean="0">
                          <a:latin typeface="Cambria Math" panose="02040503050406030204" pitchFamily="18" charset="0"/>
                        </a:rPr>
                        <m:t>3+4=4+3</m:t>
                      </m:r>
                    </m:oMath>
                  </m:oMathPara>
                </a14:m>
                <a:endParaRPr lang="en-IE" sz="1700" dirty="0">
                  <a:latin typeface="+mj-lt"/>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1141659" y="1532765"/>
                <a:ext cx="1520737" cy="353943"/>
              </a:xfrm>
              <a:prstGeom prst="rect">
                <a:avLst/>
              </a:prstGeom>
              <a:blipFill rotWithShape="0">
                <a:blip r:embed="rId6"/>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1141659" y="2592040"/>
                <a:ext cx="1504706" cy="3539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IE" sz="1700" b="0" i="1" smtClean="0">
                          <a:latin typeface="Cambria Math" panose="02040503050406030204" pitchFamily="18" charset="0"/>
                        </a:rPr>
                        <m:t>3</m:t>
                      </m:r>
                      <m:r>
                        <a:rPr lang="en-IE" sz="1700" b="0" i="1" smtClean="0">
                          <a:latin typeface="Cambria Math" panose="02040503050406030204" pitchFamily="18" charset="0"/>
                          <a:ea typeface="Cambria Math" panose="02040503050406030204" pitchFamily="18" charset="0"/>
                        </a:rPr>
                        <m:t>×</m:t>
                      </m:r>
                      <m:r>
                        <a:rPr lang="en-IE" sz="1700" b="0" i="1" smtClean="0">
                          <a:latin typeface="Cambria Math" panose="02040503050406030204" pitchFamily="18" charset="0"/>
                        </a:rPr>
                        <m:t>4=4</m:t>
                      </m:r>
                      <m:r>
                        <a:rPr lang="en-IE" sz="1700" b="0" i="1" smtClean="0">
                          <a:latin typeface="Cambria Math" panose="02040503050406030204" pitchFamily="18" charset="0"/>
                          <a:ea typeface="Cambria Math" panose="02040503050406030204" pitchFamily="18" charset="0"/>
                        </a:rPr>
                        <m:t>×</m:t>
                      </m:r>
                      <m:r>
                        <a:rPr lang="en-IE" sz="1700" b="0" i="1" smtClean="0">
                          <a:latin typeface="Cambria Math" panose="02040503050406030204" pitchFamily="18" charset="0"/>
                        </a:rPr>
                        <m:t>3</m:t>
                      </m:r>
                    </m:oMath>
                  </m:oMathPara>
                </a14:m>
                <a:endParaRPr lang="en-IE" sz="1700" dirty="0">
                  <a:latin typeface="+mj-lt"/>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1141659" y="2592040"/>
                <a:ext cx="1504706" cy="353943"/>
              </a:xfrm>
              <a:prstGeom prst="rect">
                <a:avLst/>
              </a:prstGeom>
              <a:blipFill rotWithShape="0">
                <a:blip r:embed="rId7"/>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1141659" y="3568334"/>
                <a:ext cx="2693686" cy="3539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IE" sz="1700" b="0" i="1" smtClean="0">
                              <a:latin typeface="Cambria Math" panose="02040503050406030204" pitchFamily="18" charset="0"/>
                            </a:rPr>
                          </m:ctrlPr>
                        </m:dPr>
                        <m:e>
                          <m:r>
                            <a:rPr lang="en-IE" sz="1700" i="1">
                              <a:latin typeface="Cambria Math" panose="02040503050406030204" pitchFamily="18" charset="0"/>
                            </a:rPr>
                            <m:t>3+4</m:t>
                          </m:r>
                        </m:e>
                      </m:d>
                      <m:r>
                        <a:rPr lang="en-IE" sz="1700" b="0" i="1" smtClean="0">
                          <a:latin typeface="Cambria Math" panose="02040503050406030204" pitchFamily="18" charset="0"/>
                        </a:rPr>
                        <m:t>+2=3+</m:t>
                      </m:r>
                      <m:d>
                        <m:dPr>
                          <m:ctrlPr>
                            <a:rPr lang="en-IE" sz="1700" b="0" i="1" smtClean="0">
                              <a:latin typeface="Cambria Math" panose="02040503050406030204" pitchFamily="18" charset="0"/>
                            </a:rPr>
                          </m:ctrlPr>
                        </m:dPr>
                        <m:e>
                          <m:r>
                            <a:rPr lang="en-IE" sz="1700" b="0" i="1" smtClean="0">
                              <a:latin typeface="Cambria Math" panose="02040503050406030204" pitchFamily="18" charset="0"/>
                            </a:rPr>
                            <m:t>4+2</m:t>
                          </m:r>
                          <m:r>
                            <m:rPr>
                              <m:nor/>
                            </m:rPr>
                            <a:rPr lang="en-IE" sz="1700" dirty="0">
                              <a:latin typeface="+mj-lt"/>
                            </a:rPr>
                            <m:t> </m:t>
                          </m:r>
                        </m:e>
                      </m:d>
                    </m:oMath>
                  </m:oMathPara>
                </a14:m>
                <a:endParaRPr lang="en-IE" sz="1700" dirty="0">
                  <a:latin typeface="+mj-lt"/>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1141659" y="3568334"/>
                <a:ext cx="2693686" cy="353943"/>
              </a:xfrm>
              <a:prstGeom prst="rect">
                <a:avLst/>
              </a:prstGeom>
              <a:blipFill rotWithShape="0">
                <a:blip r:embed="rId8"/>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1141659" y="4581826"/>
                <a:ext cx="2661626" cy="3539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ctrlPr>
                            <a:rPr lang="en-IE" sz="1700" b="0" i="1" smtClean="0">
                              <a:latin typeface="Cambria Math" panose="02040503050406030204" pitchFamily="18" charset="0"/>
                            </a:rPr>
                          </m:ctrlPr>
                        </m:dPr>
                        <m:e>
                          <m:r>
                            <a:rPr lang="en-IE" sz="1700" i="1">
                              <a:latin typeface="Cambria Math" panose="02040503050406030204" pitchFamily="18" charset="0"/>
                            </a:rPr>
                            <m:t>3</m:t>
                          </m:r>
                          <m:r>
                            <a:rPr lang="en-IE" sz="1700" i="1" smtClean="0">
                              <a:latin typeface="Cambria Math" panose="02040503050406030204" pitchFamily="18" charset="0"/>
                              <a:ea typeface="Cambria Math" panose="02040503050406030204" pitchFamily="18" charset="0"/>
                            </a:rPr>
                            <m:t>×</m:t>
                          </m:r>
                          <m:r>
                            <a:rPr lang="en-IE" sz="1700" i="1">
                              <a:latin typeface="Cambria Math" panose="02040503050406030204" pitchFamily="18" charset="0"/>
                            </a:rPr>
                            <m:t>4</m:t>
                          </m:r>
                        </m:e>
                      </m:d>
                      <m:r>
                        <a:rPr lang="en-IE" sz="1700" b="0" i="1" smtClean="0">
                          <a:latin typeface="Cambria Math" panose="02040503050406030204" pitchFamily="18" charset="0"/>
                          <a:ea typeface="Cambria Math" panose="02040503050406030204" pitchFamily="18" charset="0"/>
                        </a:rPr>
                        <m:t>×</m:t>
                      </m:r>
                      <m:r>
                        <a:rPr lang="en-IE" sz="1700" b="0" i="1" smtClean="0">
                          <a:latin typeface="Cambria Math" panose="02040503050406030204" pitchFamily="18" charset="0"/>
                        </a:rPr>
                        <m:t>2=3</m:t>
                      </m:r>
                      <m:r>
                        <a:rPr lang="en-IE" sz="1700" b="0" i="1" smtClean="0">
                          <a:latin typeface="Cambria Math" panose="02040503050406030204" pitchFamily="18" charset="0"/>
                          <a:ea typeface="Cambria Math" panose="02040503050406030204" pitchFamily="18" charset="0"/>
                        </a:rPr>
                        <m:t>×</m:t>
                      </m:r>
                      <m:d>
                        <m:dPr>
                          <m:ctrlPr>
                            <a:rPr lang="en-IE" sz="1700" b="0" i="1" smtClean="0">
                              <a:latin typeface="Cambria Math" panose="02040503050406030204" pitchFamily="18" charset="0"/>
                            </a:rPr>
                          </m:ctrlPr>
                        </m:dPr>
                        <m:e>
                          <m:r>
                            <a:rPr lang="en-IE" sz="1700" b="0" i="1" smtClean="0">
                              <a:latin typeface="Cambria Math" panose="02040503050406030204" pitchFamily="18" charset="0"/>
                            </a:rPr>
                            <m:t>4</m:t>
                          </m:r>
                          <m:r>
                            <a:rPr lang="en-IE" sz="1700" b="0" i="1" smtClean="0">
                              <a:latin typeface="Cambria Math" panose="02040503050406030204" pitchFamily="18" charset="0"/>
                              <a:ea typeface="Cambria Math" panose="02040503050406030204" pitchFamily="18" charset="0"/>
                            </a:rPr>
                            <m:t>×</m:t>
                          </m:r>
                          <m:r>
                            <a:rPr lang="en-IE" sz="1700" b="0" i="1" smtClean="0">
                              <a:latin typeface="Cambria Math" panose="02040503050406030204" pitchFamily="18" charset="0"/>
                            </a:rPr>
                            <m:t>2</m:t>
                          </m:r>
                          <m:r>
                            <m:rPr>
                              <m:nor/>
                            </m:rPr>
                            <a:rPr lang="en-IE" sz="1700" dirty="0">
                              <a:latin typeface="+mj-lt"/>
                            </a:rPr>
                            <m:t> </m:t>
                          </m:r>
                        </m:e>
                      </m:d>
                    </m:oMath>
                  </m:oMathPara>
                </a14:m>
                <a:endParaRPr lang="en-IE" sz="1700" dirty="0">
                  <a:latin typeface="+mj-lt"/>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1141659" y="4581826"/>
                <a:ext cx="2661626" cy="353943"/>
              </a:xfrm>
              <a:prstGeom prst="rect">
                <a:avLst/>
              </a:prstGeom>
              <a:blipFill rotWithShape="0">
                <a:blip r:embed="rId9"/>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1141659" y="5691748"/>
                <a:ext cx="2819682" cy="35394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IE" sz="1700" i="1" smtClean="0">
                          <a:latin typeface="Cambria Math" panose="02040503050406030204" pitchFamily="18" charset="0"/>
                        </a:rPr>
                        <m:t>2</m:t>
                      </m:r>
                      <m:r>
                        <a:rPr lang="en-IE" sz="1700" i="1">
                          <a:latin typeface="Cambria Math" panose="02040503050406030204" pitchFamily="18" charset="0"/>
                          <a:ea typeface="Cambria Math" panose="02040503050406030204" pitchFamily="18" charset="0"/>
                        </a:rPr>
                        <m:t>×</m:t>
                      </m:r>
                      <m:d>
                        <m:dPr>
                          <m:ctrlPr>
                            <a:rPr lang="en-IE" sz="1700" b="0" i="1" smtClean="0">
                              <a:latin typeface="Cambria Math" panose="02040503050406030204" pitchFamily="18" charset="0"/>
                            </a:rPr>
                          </m:ctrlPr>
                        </m:dPr>
                        <m:e>
                          <m:r>
                            <a:rPr lang="en-IE" sz="1700" i="1">
                              <a:latin typeface="Cambria Math" panose="02040503050406030204" pitchFamily="18" charset="0"/>
                            </a:rPr>
                            <m:t>3</m:t>
                          </m:r>
                          <m:r>
                            <a:rPr lang="en-IE" sz="1700" b="0" i="1" smtClean="0">
                              <a:latin typeface="Cambria Math" panose="02040503050406030204" pitchFamily="18" charset="0"/>
                              <a:ea typeface="Cambria Math" panose="02040503050406030204" pitchFamily="18" charset="0"/>
                            </a:rPr>
                            <m:t>+</m:t>
                          </m:r>
                          <m:r>
                            <a:rPr lang="en-IE" sz="1700" i="1">
                              <a:latin typeface="Cambria Math" panose="02040503050406030204" pitchFamily="18" charset="0"/>
                            </a:rPr>
                            <m:t>4</m:t>
                          </m:r>
                        </m:e>
                      </m:d>
                      <m:r>
                        <a:rPr lang="en-IE" sz="1700" b="0" i="1" smtClean="0">
                          <a:latin typeface="Cambria Math" panose="02040503050406030204" pitchFamily="18" charset="0"/>
                        </a:rPr>
                        <m:t>=2</m:t>
                      </m:r>
                      <m:r>
                        <a:rPr lang="en-IE" sz="1700" b="0" i="1" smtClean="0">
                          <a:latin typeface="Cambria Math" panose="02040503050406030204" pitchFamily="18" charset="0"/>
                          <a:ea typeface="Cambria Math" panose="02040503050406030204" pitchFamily="18" charset="0"/>
                        </a:rPr>
                        <m:t>×3+2×4</m:t>
                      </m:r>
                    </m:oMath>
                  </m:oMathPara>
                </a14:m>
                <a:endParaRPr lang="en-IE" sz="1700" dirty="0">
                  <a:latin typeface="+mj-lt"/>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1141659" y="5691748"/>
                <a:ext cx="2819682" cy="353943"/>
              </a:xfrm>
              <a:prstGeom prst="rect">
                <a:avLst/>
              </a:prstGeom>
              <a:blipFill rotWithShape="0">
                <a:blip r:embed="rId10"/>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101991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1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1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1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wipe(left)">
                                      <p:cBhvr>
                                        <p:cTn id="37" dur="1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wipe(left)">
                                      <p:cBhvr>
                                        <p:cTn id="42" dur="10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1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wipe(left)">
                                      <p:cBhvr>
                                        <p:cTn id="52" dur="1000"/>
                                        <p:tgtEl>
                                          <p:spTgt spid="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Irrational Numbers</a:t>
            </a:r>
            <a:endParaRPr lang="en-US" dirty="0"/>
          </a:p>
        </p:txBody>
      </p:sp>
      <mc:AlternateContent xmlns:mc="http://schemas.openxmlformats.org/markup-compatibility/2006" xmlns:a14="http://schemas.microsoft.com/office/drawing/2010/main">
        <mc:Choice Requires="a14">
          <p:sp>
            <p:nvSpPr>
              <p:cNvPr id="3" name="Rectangle 2"/>
              <p:cNvSpPr/>
              <p:nvPr/>
            </p:nvSpPr>
            <p:spPr>
              <a:xfrm>
                <a:off x="3716417" y="693862"/>
                <a:ext cx="4852913" cy="615553"/>
              </a:xfrm>
              <a:prstGeom prst="rect">
                <a:avLst/>
              </a:prstGeom>
            </p:spPr>
            <p:txBody>
              <a:bodyPr wrap="square">
                <a:spAutoFit/>
              </a:bodyPr>
              <a:lstStyle/>
              <a:p>
                <a:r>
                  <a:rPr lang="en-IE" sz="1700" dirty="0"/>
                  <a:t>The length </a:t>
                </a:r>
                <a14:m>
                  <m:oMath xmlns:m="http://schemas.openxmlformats.org/officeDocument/2006/math">
                    <m:r>
                      <a:rPr lang="en-IE" sz="1700" i="1" dirty="0" smtClean="0">
                        <a:latin typeface="Cambria Math" panose="02040503050406030204" pitchFamily="18" charset="0"/>
                      </a:rPr>
                      <m:t>𝑥</m:t>
                    </m:r>
                  </m:oMath>
                </a14:m>
                <a:r>
                  <a:rPr lang="en-IE" sz="1700" dirty="0"/>
                  <a:t> of the diagonal of the unit square </a:t>
                </a:r>
                <a:br>
                  <a:rPr lang="en-IE" sz="1700" dirty="0"/>
                </a:br>
                <a:r>
                  <a:rPr lang="en-IE" sz="1700" dirty="0"/>
                  <a:t>can be found using the theorem  of Pythagoras.</a:t>
                </a:r>
              </a:p>
            </p:txBody>
          </p:sp>
        </mc:Choice>
        <mc:Fallback xmlns="">
          <p:sp>
            <p:nvSpPr>
              <p:cNvPr id="3" name="Rectangle 2"/>
              <p:cNvSpPr>
                <a:spLocks noRot="1" noChangeAspect="1" noMove="1" noResize="1" noEditPoints="1" noAdjustHandles="1" noChangeArrowheads="1" noChangeShapeType="1" noTextEdit="1"/>
              </p:cNvSpPr>
              <p:nvPr/>
            </p:nvSpPr>
            <p:spPr>
              <a:xfrm>
                <a:off x="3716417" y="693862"/>
                <a:ext cx="4852913" cy="615553"/>
              </a:xfrm>
              <a:prstGeom prst="rect">
                <a:avLst/>
              </a:prstGeom>
              <a:blipFill rotWithShape="0">
                <a:blip r:embed="rId2"/>
                <a:stretch>
                  <a:fillRect l="-879" t="-3960" b="-12871"/>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4414248" y="1342535"/>
                <a:ext cx="1448409"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IE" sz="1700" i="1" dirty="0" smtClean="0">
                              <a:latin typeface="Cambria Math" panose="02040503050406030204" pitchFamily="18" charset="0"/>
                            </a:rPr>
                          </m:ctrlPr>
                        </m:sSupPr>
                        <m:e>
                          <m:r>
                            <a:rPr lang="en-IE" sz="1700" b="0" i="1" dirty="0" smtClean="0">
                              <a:latin typeface="Cambria Math" panose="02040503050406030204" pitchFamily="18" charset="0"/>
                            </a:rPr>
                            <m:t>𝑥</m:t>
                          </m:r>
                        </m:e>
                        <m:sup>
                          <m:r>
                            <a:rPr lang="en-IE" sz="1700" b="0" i="1" dirty="0" smtClean="0">
                              <a:latin typeface="Cambria Math" panose="02040503050406030204" pitchFamily="18" charset="0"/>
                            </a:rPr>
                            <m:t>2</m:t>
                          </m:r>
                        </m:sup>
                      </m:sSup>
                      <m:r>
                        <a:rPr lang="en-IE" sz="1700" b="0" i="1" dirty="0" smtClean="0">
                          <a:latin typeface="Cambria Math" panose="02040503050406030204" pitchFamily="18" charset="0"/>
                        </a:rPr>
                        <m:t>=</m:t>
                      </m:r>
                      <m:sSup>
                        <m:sSupPr>
                          <m:ctrlPr>
                            <a:rPr lang="en-IE" sz="1700" b="0" i="1" dirty="0" smtClean="0">
                              <a:latin typeface="Cambria Math" panose="02040503050406030204" pitchFamily="18" charset="0"/>
                            </a:rPr>
                          </m:ctrlPr>
                        </m:sSupPr>
                        <m:e>
                          <m:r>
                            <a:rPr lang="en-IE" sz="1700" b="0" i="1" dirty="0" smtClean="0">
                              <a:latin typeface="Cambria Math" panose="02040503050406030204" pitchFamily="18" charset="0"/>
                            </a:rPr>
                            <m:t>1</m:t>
                          </m:r>
                        </m:e>
                        <m:sup>
                          <m:r>
                            <a:rPr lang="en-IE" sz="1700" b="0" i="1" dirty="0" smtClean="0">
                              <a:latin typeface="Cambria Math" panose="02040503050406030204" pitchFamily="18" charset="0"/>
                            </a:rPr>
                            <m:t>2</m:t>
                          </m:r>
                        </m:sup>
                      </m:sSup>
                      <m:r>
                        <a:rPr lang="en-IE" sz="1700" b="0" i="1" dirty="0" smtClean="0">
                          <a:latin typeface="Cambria Math" panose="02040503050406030204" pitchFamily="18" charset="0"/>
                        </a:rPr>
                        <m:t>+</m:t>
                      </m:r>
                      <m:sSup>
                        <m:sSupPr>
                          <m:ctrlPr>
                            <a:rPr lang="en-IE" sz="1700" b="0" i="1" dirty="0" smtClean="0">
                              <a:latin typeface="Cambria Math" panose="02040503050406030204" pitchFamily="18" charset="0"/>
                            </a:rPr>
                          </m:ctrlPr>
                        </m:sSupPr>
                        <m:e>
                          <m:r>
                            <a:rPr lang="en-IE" sz="1700" b="0" i="1" dirty="0" smtClean="0">
                              <a:latin typeface="Cambria Math" panose="02040503050406030204" pitchFamily="18" charset="0"/>
                            </a:rPr>
                            <m:t>1</m:t>
                          </m:r>
                        </m:e>
                        <m:sup>
                          <m:r>
                            <a:rPr lang="en-IE" sz="1700" b="0" i="1" dirty="0" smtClean="0">
                              <a:latin typeface="Cambria Math" panose="02040503050406030204" pitchFamily="18" charset="0"/>
                            </a:rPr>
                            <m:t>2</m:t>
                          </m:r>
                        </m:sup>
                      </m:sSup>
                    </m:oMath>
                  </m:oMathPara>
                </a14:m>
                <a:endParaRPr lang="en-IE" sz="1700" dirty="0"/>
              </a:p>
            </p:txBody>
          </p:sp>
        </mc:Choice>
        <mc:Fallback xmlns="">
          <p:sp>
            <p:nvSpPr>
              <p:cNvPr id="4" name="Rectangle 3"/>
              <p:cNvSpPr>
                <a:spLocks noRot="1" noChangeAspect="1" noMove="1" noResize="1" noEditPoints="1" noAdjustHandles="1" noChangeArrowheads="1" noChangeShapeType="1" noTextEdit="1"/>
              </p:cNvSpPr>
              <p:nvPr/>
            </p:nvSpPr>
            <p:spPr>
              <a:xfrm>
                <a:off x="4414248" y="1342535"/>
                <a:ext cx="1448409" cy="353943"/>
              </a:xfrm>
              <a:prstGeom prst="rect">
                <a:avLst/>
              </a:prstGeom>
              <a:blipFill rotWithShape="0">
                <a:blip r:embed="rId3"/>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4414248" y="1714209"/>
                <a:ext cx="1247585"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IE" sz="1700" i="1" dirty="0" smtClean="0">
                              <a:latin typeface="Cambria Math" panose="02040503050406030204" pitchFamily="18" charset="0"/>
                            </a:rPr>
                          </m:ctrlPr>
                        </m:sSupPr>
                        <m:e>
                          <m:r>
                            <a:rPr lang="en-IE" sz="1700" b="0" i="1" dirty="0" smtClean="0">
                              <a:latin typeface="Cambria Math" panose="02040503050406030204" pitchFamily="18" charset="0"/>
                            </a:rPr>
                            <m:t>𝑥</m:t>
                          </m:r>
                        </m:e>
                        <m:sup>
                          <m:r>
                            <a:rPr lang="en-IE" sz="1700" b="0" i="1" dirty="0" smtClean="0">
                              <a:latin typeface="Cambria Math" panose="02040503050406030204" pitchFamily="18" charset="0"/>
                            </a:rPr>
                            <m:t>2</m:t>
                          </m:r>
                        </m:sup>
                      </m:sSup>
                      <m:r>
                        <a:rPr lang="en-IE" sz="1700" b="0" i="1" dirty="0" smtClean="0">
                          <a:latin typeface="Cambria Math" panose="02040503050406030204" pitchFamily="18" charset="0"/>
                        </a:rPr>
                        <m:t>=1+1</m:t>
                      </m:r>
                    </m:oMath>
                  </m:oMathPara>
                </a14:m>
                <a:endParaRPr lang="en-IE" sz="1700" dirty="0"/>
              </a:p>
            </p:txBody>
          </p:sp>
        </mc:Choice>
        <mc:Fallback xmlns="">
          <p:sp>
            <p:nvSpPr>
              <p:cNvPr id="5" name="Rectangle 4"/>
              <p:cNvSpPr>
                <a:spLocks noRot="1" noChangeAspect="1" noMove="1" noResize="1" noEditPoints="1" noAdjustHandles="1" noChangeArrowheads="1" noChangeShapeType="1" noTextEdit="1"/>
              </p:cNvSpPr>
              <p:nvPr/>
            </p:nvSpPr>
            <p:spPr>
              <a:xfrm>
                <a:off x="4414248" y="1714209"/>
                <a:ext cx="1247585" cy="353943"/>
              </a:xfrm>
              <a:prstGeom prst="rect">
                <a:avLst/>
              </a:prstGeom>
              <a:blipFill rotWithShape="0">
                <a:blip r:embed="rId4"/>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4414248" y="2148742"/>
                <a:ext cx="866904"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IE" sz="1700" i="1" dirty="0" smtClean="0">
                              <a:latin typeface="Cambria Math" panose="02040503050406030204" pitchFamily="18" charset="0"/>
                            </a:rPr>
                          </m:ctrlPr>
                        </m:sSupPr>
                        <m:e>
                          <m:r>
                            <a:rPr lang="en-IE" sz="1700" b="0" i="1" dirty="0" smtClean="0">
                              <a:latin typeface="Cambria Math" panose="02040503050406030204" pitchFamily="18" charset="0"/>
                            </a:rPr>
                            <m:t>𝑥</m:t>
                          </m:r>
                        </m:e>
                        <m:sup>
                          <m:r>
                            <a:rPr lang="en-IE" sz="1700" b="0" i="1" dirty="0" smtClean="0">
                              <a:latin typeface="Cambria Math" panose="02040503050406030204" pitchFamily="18" charset="0"/>
                            </a:rPr>
                            <m:t>2</m:t>
                          </m:r>
                        </m:sup>
                      </m:sSup>
                      <m:r>
                        <a:rPr lang="en-IE" sz="1700" b="0" i="1" dirty="0" smtClean="0">
                          <a:latin typeface="Cambria Math" panose="02040503050406030204" pitchFamily="18" charset="0"/>
                        </a:rPr>
                        <m:t>=2</m:t>
                      </m:r>
                    </m:oMath>
                  </m:oMathPara>
                </a14:m>
                <a:endParaRPr lang="en-IE" sz="1700" dirty="0"/>
              </a:p>
            </p:txBody>
          </p:sp>
        </mc:Choice>
        <mc:Fallback xmlns="">
          <p:sp>
            <p:nvSpPr>
              <p:cNvPr id="6" name="Rectangle 5"/>
              <p:cNvSpPr>
                <a:spLocks noRot="1" noChangeAspect="1" noMove="1" noResize="1" noEditPoints="1" noAdjustHandles="1" noChangeArrowheads="1" noChangeShapeType="1" noTextEdit="1"/>
              </p:cNvSpPr>
              <p:nvPr/>
            </p:nvSpPr>
            <p:spPr>
              <a:xfrm>
                <a:off x="4414248" y="2148742"/>
                <a:ext cx="866904" cy="353943"/>
              </a:xfrm>
              <a:prstGeom prst="rect">
                <a:avLst/>
              </a:prstGeom>
              <a:blipFill rotWithShape="0">
                <a:blip r:embed="rId5"/>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414248" y="2515520"/>
                <a:ext cx="1765355" cy="379399"/>
              </a:xfrm>
              <a:prstGeom prst="rect">
                <a:avLst/>
              </a:prstGeom>
            </p:spPr>
            <p:txBody>
              <a:bodyPr wrap="none">
                <a:spAutoFit/>
              </a:bodyPr>
              <a:lstStyle/>
              <a:p>
                <a14:m>
                  <m:oMath xmlns:m="http://schemas.openxmlformats.org/officeDocument/2006/math">
                    <m:r>
                      <a:rPr lang="en-IE" sz="1700" i="1" dirty="0" smtClean="0">
                        <a:latin typeface="Cambria Math" panose="02040503050406030204" pitchFamily="18" charset="0"/>
                      </a:rPr>
                      <m:t>𝑥</m:t>
                    </m:r>
                    <m:r>
                      <a:rPr lang="en-IE" sz="1700" b="0" i="1" dirty="0" smtClean="0">
                        <a:latin typeface="Cambria Math" panose="02040503050406030204" pitchFamily="18" charset="0"/>
                      </a:rPr>
                      <m:t>=</m:t>
                    </m:r>
                    <m:rad>
                      <m:radPr>
                        <m:degHide m:val="on"/>
                        <m:ctrlPr>
                          <a:rPr lang="en-IE" sz="1700" b="0" i="1" dirty="0" smtClean="0">
                            <a:latin typeface="Cambria Math" panose="02040503050406030204" pitchFamily="18" charset="0"/>
                          </a:rPr>
                        </m:ctrlPr>
                      </m:radPr>
                      <m:deg/>
                      <m:e>
                        <m:r>
                          <a:rPr lang="en-IE" sz="1700" b="0" i="1" dirty="0" smtClean="0">
                            <a:latin typeface="Cambria Math" panose="02040503050406030204" pitchFamily="18" charset="0"/>
                          </a:rPr>
                          <m:t>2</m:t>
                        </m:r>
                      </m:e>
                    </m:rad>
                  </m:oMath>
                </a14:m>
                <a:r>
                  <a:rPr lang="en-IE" sz="1700" dirty="0"/>
                  <a:t>  (as </a:t>
                </a:r>
                <a14:m>
                  <m:oMath xmlns:m="http://schemas.openxmlformats.org/officeDocument/2006/math">
                    <m:r>
                      <a:rPr lang="en-IE" sz="1700" i="1" dirty="0" smtClean="0">
                        <a:latin typeface="Cambria Math" panose="02040503050406030204" pitchFamily="18" charset="0"/>
                      </a:rPr>
                      <m:t>𝑥</m:t>
                    </m:r>
                  </m:oMath>
                </a14:m>
                <a:r>
                  <a:rPr lang="en-IE" sz="1700" dirty="0"/>
                  <a:t> &gt; 0)</a:t>
                </a:r>
              </a:p>
            </p:txBody>
          </p:sp>
        </mc:Choice>
        <mc:Fallback xmlns="">
          <p:sp>
            <p:nvSpPr>
              <p:cNvPr id="7" name="Rectangle 6"/>
              <p:cNvSpPr>
                <a:spLocks noRot="1" noChangeAspect="1" noMove="1" noResize="1" noEditPoints="1" noAdjustHandles="1" noChangeArrowheads="1" noChangeShapeType="1" noTextEdit="1"/>
              </p:cNvSpPr>
              <p:nvPr/>
            </p:nvSpPr>
            <p:spPr>
              <a:xfrm>
                <a:off x="4414248" y="2515520"/>
                <a:ext cx="1765355" cy="379399"/>
              </a:xfrm>
              <a:prstGeom prst="rect">
                <a:avLst/>
              </a:prstGeom>
              <a:blipFill rotWithShape="0">
                <a:blip r:embed="rId6"/>
                <a:stretch>
                  <a:fillRect r="-1379" b="-22581"/>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840870" y="3023148"/>
                <a:ext cx="8255913" cy="1215141"/>
              </a:xfrm>
              <a:prstGeom prst="rect">
                <a:avLst/>
              </a:prstGeom>
            </p:spPr>
            <p:txBody>
              <a:bodyPr wrap="square">
                <a:spAutoFit/>
              </a:bodyPr>
              <a:lstStyle/>
              <a:p>
                <a14:m>
                  <m:oMath xmlns:m="http://schemas.openxmlformats.org/officeDocument/2006/math">
                    <m:rad>
                      <m:radPr>
                        <m:degHide m:val="on"/>
                        <m:ctrlPr>
                          <a:rPr lang="en-IE" sz="1700" i="1" dirty="0">
                            <a:latin typeface="Cambria Math" panose="02040503050406030204" pitchFamily="18" charset="0"/>
                          </a:rPr>
                        </m:ctrlPr>
                      </m:radPr>
                      <m:deg/>
                      <m:e>
                        <m:r>
                          <a:rPr lang="en-IE" sz="1700" i="1" dirty="0">
                            <a:latin typeface="Cambria Math" panose="02040503050406030204" pitchFamily="18" charset="0"/>
                          </a:rPr>
                          <m:t>2</m:t>
                        </m:r>
                      </m:e>
                    </m:rad>
                  </m:oMath>
                </a14:m>
                <a:r>
                  <a:rPr lang="en-IE" sz="1700" dirty="0"/>
                  <a:t> is bigger than  </a:t>
                </a:r>
                <a14:m>
                  <m:oMath xmlns:m="http://schemas.openxmlformats.org/officeDocument/2006/math">
                    <m:rad>
                      <m:radPr>
                        <m:degHide m:val="on"/>
                        <m:ctrlPr>
                          <a:rPr lang="en-IE" sz="1700" i="1" smtClean="0">
                            <a:latin typeface="Cambria Math" panose="02040503050406030204" pitchFamily="18" charset="0"/>
                          </a:rPr>
                        </m:ctrlPr>
                      </m:radPr>
                      <m:deg/>
                      <m:e>
                        <m:r>
                          <a:rPr lang="en-IE" sz="1700" b="0" i="1" smtClean="0">
                            <a:latin typeface="Cambria Math" panose="02040503050406030204" pitchFamily="18" charset="0"/>
                          </a:rPr>
                          <m:t>1</m:t>
                        </m:r>
                      </m:e>
                    </m:rad>
                    <m:r>
                      <a:rPr lang="en-IE" sz="1700" b="0" i="1" smtClean="0">
                        <a:latin typeface="Cambria Math" panose="02040503050406030204" pitchFamily="18" charset="0"/>
                      </a:rPr>
                      <m:t>=1</m:t>
                    </m:r>
                  </m:oMath>
                </a14:m>
                <a:r>
                  <a:rPr lang="en-IE" sz="1700" dirty="0"/>
                  <a:t> and smaller than  </a:t>
                </a:r>
                <a14:m>
                  <m:oMath xmlns:m="http://schemas.openxmlformats.org/officeDocument/2006/math">
                    <m:rad>
                      <m:radPr>
                        <m:degHide m:val="on"/>
                        <m:ctrlPr>
                          <a:rPr lang="en-IE" sz="1700" i="1">
                            <a:latin typeface="Cambria Math" panose="02040503050406030204" pitchFamily="18" charset="0"/>
                          </a:rPr>
                        </m:ctrlPr>
                      </m:radPr>
                      <m:deg/>
                      <m:e>
                        <m:r>
                          <a:rPr lang="en-IE" sz="1700" b="0" i="1" smtClean="0">
                            <a:latin typeface="Cambria Math" panose="02040503050406030204" pitchFamily="18" charset="0"/>
                          </a:rPr>
                          <m:t>4</m:t>
                        </m:r>
                      </m:e>
                    </m:rad>
                    <m:r>
                      <a:rPr lang="en-IE" sz="1700" i="1">
                        <a:latin typeface="Cambria Math" panose="02040503050406030204" pitchFamily="18" charset="0"/>
                      </a:rPr>
                      <m:t>=</m:t>
                    </m:r>
                    <m:r>
                      <a:rPr lang="en-IE" sz="1700" b="0" i="1" smtClean="0">
                        <a:latin typeface="Cambria Math" panose="02040503050406030204" pitchFamily="18" charset="0"/>
                      </a:rPr>
                      <m:t>2</m:t>
                    </m:r>
                  </m:oMath>
                </a14:m>
                <a:r>
                  <a:rPr lang="en-IE" sz="1700" dirty="0"/>
                  <a:t>. </a:t>
                </a:r>
                <a:br>
                  <a:rPr lang="en-IE" sz="1700" dirty="0"/>
                </a:br>
                <a:r>
                  <a:rPr lang="en-IE" sz="1700" dirty="0"/>
                  <a:t>Therefore, </a:t>
                </a:r>
                <a14:m>
                  <m:oMath xmlns:m="http://schemas.openxmlformats.org/officeDocument/2006/math">
                    <m:rad>
                      <m:radPr>
                        <m:degHide m:val="on"/>
                        <m:ctrlPr>
                          <a:rPr lang="en-IE" sz="1700" i="1" dirty="0">
                            <a:latin typeface="Cambria Math" panose="02040503050406030204" pitchFamily="18" charset="0"/>
                          </a:rPr>
                        </m:ctrlPr>
                      </m:radPr>
                      <m:deg/>
                      <m:e>
                        <m:r>
                          <a:rPr lang="en-IE" sz="1700" i="1" dirty="0">
                            <a:latin typeface="Cambria Math" panose="02040503050406030204" pitchFamily="18" charset="0"/>
                          </a:rPr>
                          <m:t>2</m:t>
                        </m:r>
                      </m:e>
                    </m:rad>
                  </m:oMath>
                </a14:m>
                <a:r>
                  <a:rPr lang="en-IE" sz="1700" dirty="0"/>
                  <a:t> lies on the number line between </a:t>
                </a:r>
                <a14:m>
                  <m:oMath xmlns:m="http://schemas.openxmlformats.org/officeDocument/2006/math">
                    <m:r>
                      <a:rPr lang="en-IE" sz="1700" i="1">
                        <a:latin typeface="Cambria Math" panose="02040503050406030204" pitchFamily="18" charset="0"/>
                      </a:rPr>
                      <m:t>1</m:t>
                    </m:r>
                  </m:oMath>
                </a14:m>
                <a:r>
                  <a:rPr lang="en-IE" sz="1700" dirty="0"/>
                  <a:t> and </a:t>
                </a:r>
                <a14:m>
                  <m:oMath xmlns:m="http://schemas.openxmlformats.org/officeDocument/2006/math">
                    <m:r>
                      <a:rPr lang="en-IE" sz="1700" i="1">
                        <a:latin typeface="Cambria Math" panose="02040503050406030204" pitchFamily="18" charset="0"/>
                      </a:rPr>
                      <m:t>2</m:t>
                    </m:r>
                  </m:oMath>
                </a14:m>
                <a:r>
                  <a:rPr lang="en-IE" sz="1700" dirty="0"/>
                  <a:t>. </a:t>
                </a:r>
                <a:br>
                  <a:rPr lang="en-IE" sz="1700" dirty="0"/>
                </a:br>
                <a14:m>
                  <m:oMath xmlns:m="http://schemas.openxmlformats.org/officeDocument/2006/math">
                    <m:r>
                      <a:rPr lang="en-IE" sz="1700" i="1">
                        <a:latin typeface="Cambria Math" panose="02040503050406030204" pitchFamily="18" charset="0"/>
                      </a:rPr>
                      <m:t>1</m:t>
                    </m:r>
                  </m:oMath>
                </a14:m>
                <a:r>
                  <a:rPr lang="en-IE" sz="1700" dirty="0"/>
                  <a:t> and </a:t>
                </a:r>
                <a14:m>
                  <m:oMath xmlns:m="http://schemas.openxmlformats.org/officeDocument/2006/math">
                    <m:r>
                      <a:rPr lang="en-IE" sz="1700" b="0" i="1" smtClean="0">
                        <a:latin typeface="Cambria Math" panose="02040503050406030204" pitchFamily="18" charset="0"/>
                      </a:rPr>
                      <m:t>2</m:t>
                    </m:r>
                  </m:oMath>
                </a14:m>
                <a:r>
                  <a:rPr lang="en-IE" sz="1700" dirty="0"/>
                  <a:t> are both rational. What about  </a:t>
                </a:r>
                <a14:m>
                  <m:oMath xmlns:m="http://schemas.openxmlformats.org/officeDocument/2006/math">
                    <m:rad>
                      <m:radPr>
                        <m:degHide m:val="on"/>
                        <m:ctrlPr>
                          <a:rPr lang="en-IE" sz="1700" i="1" dirty="0">
                            <a:latin typeface="Cambria Math" panose="02040503050406030204" pitchFamily="18" charset="0"/>
                          </a:rPr>
                        </m:ctrlPr>
                      </m:radPr>
                      <m:deg/>
                      <m:e>
                        <m:r>
                          <a:rPr lang="en-IE" sz="1700" i="1" dirty="0">
                            <a:latin typeface="Cambria Math" panose="02040503050406030204" pitchFamily="18" charset="0"/>
                          </a:rPr>
                          <m:t>2</m:t>
                        </m:r>
                      </m:e>
                    </m:rad>
                  </m:oMath>
                </a14:m>
                <a:r>
                  <a:rPr lang="en-IE" sz="1700" dirty="0"/>
                  <a:t> ?</a:t>
                </a:r>
              </a:p>
              <a:p>
                <a:r>
                  <a:rPr lang="en-IE" sz="1700" dirty="0"/>
                  <a:t>A real number is any number that can be represented on the number line.</a:t>
                </a:r>
              </a:p>
            </p:txBody>
          </p:sp>
        </mc:Choice>
        <mc:Fallback xmlns="">
          <p:sp>
            <p:nvSpPr>
              <p:cNvPr id="8" name="Rectangle 7"/>
              <p:cNvSpPr>
                <a:spLocks noRot="1" noChangeAspect="1" noMove="1" noResize="1" noEditPoints="1" noAdjustHandles="1" noChangeArrowheads="1" noChangeShapeType="1" noTextEdit="1"/>
              </p:cNvSpPr>
              <p:nvPr/>
            </p:nvSpPr>
            <p:spPr>
              <a:xfrm>
                <a:off x="840870" y="3023148"/>
                <a:ext cx="8255913" cy="1215141"/>
              </a:xfrm>
              <a:prstGeom prst="rect">
                <a:avLst/>
              </a:prstGeom>
              <a:blipFill rotWithShape="0">
                <a:blip r:embed="rId7"/>
                <a:stretch>
                  <a:fillRect l="-517" b="-6030"/>
                </a:stretch>
              </a:blipFill>
            </p:spPr>
            <p:txBody>
              <a:bodyPr/>
              <a:lstStyle/>
              <a:p>
                <a:r>
                  <a:rPr lang="en-IE">
                    <a:noFill/>
                  </a:rPr>
                  <a:t> </a:t>
                </a:r>
              </a:p>
            </p:txBody>
          </p:sp>
        </mc:Fallback>
      </mc:AlternateContent>
      <p:grpSp>
        <p:nvGrpSpPr>
          <p:cNvPr id="9" name="Group 8"/>
          <p:cNvGrpSpPr/>
          <p:nvPr/>
        </p:nvGrpSpPr>
        <p:grpSpPr>
          <a:xfrm>
            <a:off x="1209912" y="877911"/>
            <a:ext cx="2130715" cy="1956332"/>
            <a:chOff x="4145073" y="1030853"/>
            <a:chExt cx="2130715" cy="1956332"/>
          </a:xfrm>
        </p:grpSpPr>
        <p:grpSp>
          <p:nvGrpSpPr>
            <p:cNvPr id="10" name="Group 9"/>
            <p:cNvGrpSpPr/>
            <p:nvPr/>
          </p:nvGrpSpPr>
          <p:grpSpPr>
            <a:xfrm>
              <a:off x="4513761" y="1293860"/>
              <a:ext cx="1396221" cy="1384487"/>
              <a:chOff x="4103626" y="4576852"/>
              <a:chExt cx="1503798" cy="1503677"/>
            </a:xfrm>
          </p:grpSpPr>
          <p:sp>
            <p:nvSpPr>
              <p:cNvPr id="21" name="Rectangle 20"/>
              <p:cNvSpPr/>
              <p:nvPr/>
            </p:nvSpPr>
            <p:spPr>
              <a:xfrm>
                <a:off x="4103626" y="4576852"/>
                <a:ext cx="1503798" cy="1494495"/>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cxnSp>
            <p:nvCxnSpPr>
              <p:cNvPr id="22" name="Straight Connector 21"/>
              <p:cNvCxnSpPr/>
              <p:nvPr/>
            </p:nvCxnSpPr>
            <p:spPr>
              <a:xfrm flipV="1">
                <a:off x="4103626" y="4576852"/>
                <a:ext cx="1503798" cy="15036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1" name="Rectangle 10"/>
                <p:cNvSpPr/>
                <p:nvPr/>
              </p:nvSpPr>
              <p:spPr>
                <a:xfrm>
                  <a:off x="4924672" y="1682884"/>
                  <a:ext cx="367985"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i="1" dirty="0">
                            <a:latin typeface="Cambria Math" panose="02040503050406030204" pitchFamily="18" charset="0"/>
                          </a:rPr>
                          <m:t>𝑥</m:t>
                        </m:r>
                      </m:oMath>
                    </m:oMathPara>
                  </a14:m>
                  <a:endParaRPr lang="en-IE" dirty="0"/>
                </a:p>
              </p:txBody>
            </p:sp>
          </mc:Choice>
          <mc:Fallback xmlns="">
            <p:sp>
              <p:nvSpPr>
                <p:cNvPr id="19" name="Rectangle 18"/>
                <p:cNvSpPr>
                  <a:spLocks noRot="1" noChangeAspect="1" noMove="1" noResize="1" noEditPoints="1" noAdjustHandles="1" noChangeArrowheads="1" noChangeShapeType="1" noTextEdit="1"/>
                </p:cNvSpPr>
                <p:nvPr/>
              </p:nvSpPr>
              <p:spPr>
                <a:xfrm>
                  <a:off x="4924672" y="1682884"/>
                  <a:ext cx="367985" cy="369332"/>
                </a:xfrm>
                <a:prstGeom prst="rect">
                  <a:avLst/>
                </a:prstGeom>
                <a:blipFill rotWithShape="0">
                  <a:blip r:embed="rId8"/>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5909982" y="1739400"/>
                  <a:ext cx="36580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i="1" dirty="0">
                            <a:latin typeface="Cambria Math" panose="02040503050406030204" pitchFamily="18" charset="0"/>
                          </a:rPr>
                          <m:t>1</m:t>
                        </m:r>
                      </m:oMath>
                    </m:oMathPara>
                  </a14:m>
                  <a:endParaRPr lang="en-IE" dirty="0"/>
                </a:p>
              </p:txBody>
            </p:sp>
          </mc:Choice>
          <mc:Fallback xmlns="">
            <p:sp>
              <p:nvSpPr>
                <p:cNvPr id="20" name="Rectangle 19"/>
                <p:cNvSpPr>
                  <a:spLocks noRot="1" noChangeAspect="1" noMove="1" noResize="1" noEditPoints="1" noAdjustHandles="1" noChangeArrowheads="1" noChangeShapeType="1" noTextEdit="1"/>
                </p:cNvSpPr>
                <p:nvPr/>
              </p:nvSpPr>
              <p:spPr>
                <a:xfrm>
                  <a:off x="5909982" y="1739400"/>
                  <a:ext cx="365806" cy="369332"/>
                </a:xfrm>
                <a:prstGeom prst="rect">
                  <a:avLst/>
                </a:prstGeom>
                <a:blipFill rotWithShape="0">
                  <a:blip r:embed="rId9"/>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5028968" y="2617853"/>
                  <a:ext cx="365806"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i="1" dirty="0">
                            <a:latin typeface="Cambria Math" panose="02040503050406030204" pitchFamily="18" charset="0"/>
                          </a:rPr>
                          <m:t>1</m:t>
                        </m:r>
                      </m:oMath>
                    </m:oMathPara>
                  </a14:m>
                  <a:endParaRPr lang="en-IE" dirty="0"/>
                </a:p>
              </p:txBody>
            </p:sp>
          </mc:Choice>
          <mc:Fallback xmlns="">
            <p:sp>
              <p:nvSpPr>
                <p:cNvPr id="21" name="Rectangle 20"/>
                <p:cNvSpPr>
                  <a:spLocks noRot="1" noChangeAspect="1" noMove="1" noResize="1" noEditPoints="1" noAdjustHandles="1" noChangeArrowheads="1" noChangeShapeType="1" noTextEdit="1"/>
                </p:cNvSpPr>
                <p:nvPr/>
              </p:nvSpPr>
              <p:spPr>
                <a:xfrm>
                  <a:off x="5028968" y="2617853"/>
                  <a:ext cx="365806" cy="369332"/>
                </a:xfrm>
                <a:prstGeom prst="rect">
                  <a:avLst/>
                </a:prstGeom>
                <a:blipFill rotWithShape="0">
                  <a:blip r:embed="rId10"/>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4172565" y="1043675"/>
                  <a:ext cx="385683"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b="0" i="1" dirty="0" smtClean="0">
                            <a:latin typeface="Cambria Math" panose="02040503050406030204" pitchFamily="18" charset="0"/>
                          </a:rPr>
                          <m:t>𝐴</m:t>
                        </m:r>
                      </m:oMath>
                    </m:oMathPara>
                  </a14:m>
                  <a:endParaRPr lang="en-IE" dirty="0"/>
                </a:p>
              </p:txBody>
            </p:sp>
          </mc:Choice>
          <mc:Fallback xmlns="">
            <p:sp>
              <p:nvSpPr>
                <p:cNvPr id="22" name="Rectangle 21"/>
                <p:cNvSpPr>
                  <a:spLocks noRot="1" noChangeAspect="1" noMove="1" noResize="1" noEditPoints="1" noAdjustHandles="1" noChangeArrowheads="1" noChangeShapeType="1" noTextEdit="1"/>
                </p:cNvSpPr>
                <p:nvPr/>
              </p:nvSpPr>
              <p:spPr>
                <a:xfrm>
                  <a:off x="4172565" y="1043675"/>
                  <a:ext cx="385683" cy="369332"/>
                </a:xfrm>
                <a:prstGeom prst="rect">
                  <a:avLst/>
                </a:prstGeom>
                <a:blipFill rotWithShape="0">
                  <a:blip r:embed="rId11"/>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5862009" y="1030853"/>
                  <a:ext cx="396069"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b="0" i="1" dirty="0" smtClean="0">
                            <a:latin typeface="Cambria Math" panose="02040503050406030204" pitchFamily="18" charset="0"/>
                          </a:rPr>
                          <m:t>𝐵</m:t>
                        </m:r>
                      </m:oMath>
                    </m:oMathPara>
                  </a14:m>
                  <a:endParaRPr lang="en-IE" dirty="0"/>
                </a:p>
              </p:txBody>
            </p:sp>
          </mc:Choice>
          <mc:Fallback xmlns="">
            <p:sp>
              <p:nvSpPr>
                <p:cNvPr id="23" name="Rectangle 22"/>
                <p:cNvSpPr>
                  <a:spLocks noRot="1" noChangeAspect="1" noMove="1" noResize="1" noEditPoints="1" noAdjustHandles="1" noChangeArrowheads="1" noChangeShapeType="1" noTextEdit="1"/>
                </p:cNvSpPr>
                <p:nvPr/>
              </p:nvSpPr>
              <p:spPr>
                <a:xfrm>
                  <a:off x="5862009" y="1030853"/>
                  <a:ext cx="396069" cy="369332"/>
                </a:xfrm>
                <a:prstGeom prst="rect">
                  <a:avLst/>
                </a:prstGeom>
                <a:blipFill rotWithShape="0">
                  <a:blip r:embed="rId12"/>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5839505" y="2537230"/>
                  <a:ext cx="38555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b="0" i="1" dirty="0" smtClean="0">
                            <a:latin typeface="Cambria Math" panose="02040503050406030204" pitchFamily="18" charset="0"/>
                          </a:rPr>
                          <m:t>𝐶</m:t>
                        </m:r>
                      </m:oMath>
                    </m:oMathPara>
                  </a14:m>
                  <a:endParaRPr lang="en-IE" dirty="0"/>
                </a:p>
              </p:txBody>
            </p:sp>
          </mc:Choice>
          <mc:Fallback xmlns="">
            <p:sp>
              <p:nvSpPr>
                <p:cNvPr id="24" name="Rectangle 23"/>
                <p:cNvSpPr>
                  <a:spLocks noRot="1" noChangeAspect="1" noMove="1" noResize="1" noEditPoints="1" noAdjustHandles="1" noChangeArrowheads="1" noChangeShapeType="1" noTextEdit="1"/>
                </p:cNvSpPr>
                <p:nvPr/>
              </p:nvSpPr>
              <p:spPr>
                <a:xfrm>
                  <a:off x="5839505" y="2537230"/>
                  <a:ext cx="385554" cy="369332"/>
                </a:xfrm>
                <a:prstGeom prst="rect">
                  <a:avLst/>
                </a:prstGeom>
                <a:blipFill rotWithShape="0">
                  <a:blip r:embed="rId13"/>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4145073" y="2545395"/>
                  <a:ext cx="404598"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b="0" i="1" dirty="0" smtClean="0">
                            <a:latin typeface="Cambria Math" panose="02040503050406030204" pitchFamily="18" charset="0"/>
                          </a:rPr>
                          <m:t>𝐷</m:t>
                        </m:r>
                      </m:oMath>
                    </m:oMathPara>
                  </a14:m>
                  <a:endParaRPr lang="en-IE" dirty="0"/>
                </a:p>
              </p:txBody>
            </p:sp>
          </mc:Choice>
          <mc:Fallback xmlns="">
            <p:sp>
              <p:nvSpPr>
                <p:cNvPr id="25" name="Rectangle 24"/>
                <p:cNvSpPr>
                  <a:spLocks noRot="1" noChangeAspect="1" noMove="1" noResize="1" noEditPoints="1" noAdjustHandles="1" noChangeArrowheads="1" noChangeShapeType="1" noTextEdit="1"/>
                </p:cNvSpPr>
                <p:nvPr/>
              </p:nvSpPr>
              <p:spPr>
                <a:xfrm>
                  <a:off x="4145073" y="2545395"/>
                  <a:ext cx="404598" cy="369332"/>
                </a:xfrm>
                <a:prstGeom prst="rect">
                  <a:avLst/>
                </a:prstGeom>
                <a:blipFill rotWithShape="0">
                  <a:blip r:embed="rId14"/>
                  <a:stretch>
                    <a:fillRect/>
                  </a:stretch>
                </a:blipFill>
              </p:spPr>
              <p:txBody>
                <a:bodyPr/>
                <a:lstStyle/>
                <a:p>
                  <a:r>
                    <a:rPr lang="en-IE">
                      <a:noFill/>
                    </a:rPr>
                    <a:t> </a:t>
                  </a:r>
                </a:p>
              </p:txBody>
            </p:sp>
          </mc:Fallback>
        </mc:AlternateContent>
        <p:grpSp>
          <p:nvGrpSpPr>
            <p:cNvPr id="18" name="Group 17"/>
            <p:cNvGrpSpPr/>
            <p:nvPr/>
          </p:nvGrpSpPr>
          <p:grpSpPr>
            <a:xfrm>
              <a:off x="5665943" y="2410578"/>
              <a:ext cx="180355" cy="205542"/>
              <a:chOff x="7326375" y="1769517"/>
              <a:chExt cx="180355" cy="205542"/>
            </a:xfrm>
          </p:grpSpPr>
          <p:cxnSp>
            <p:nvCxnSpPr>
              <p:cNvPr id="19" name="Straight Connector 18"/>
              <p:cNvCxnSpPr/>
              <p:nvPr/>
            </p:nvCxnSpPr>
            <p:spPr>
              <a:xfrm flipH="1">
                <a:off x="7496738" y="1769517"/>
                <a:ext cx="9992" cy="2055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7326375" y="1972216"/>
                <a:ext cx="180355" cy="284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23" name="Rectangle 22"/>
              <p:cNvSpPr/>
              <p:nvPr/>
            </p:nvSpPr>
            <p:spPr>
              <a:xfrm>
                <a:off x="840871" y="4363160"/>
                <a:ext cx="7728460" cy="729430"/>
              </a:xfrm>
              <a:prstGeom prst="rect">
                <a:avLst/>
              </a:prstGeom>
            </p:spPr>
            <p:txBody>
              <a:bodyPr wrap="square">
                <a:spAutoFit/>
              </a:bodyPr>
              <a:lstStyle/>
              <a:p>
                <a:r>
                  <a:rPr lang="en-IE" sz="1700" dirty="0"/>
                  <a:t>It can be proved that  </a:t>
                </a:r>
                <a14:m>
                  <m:oMath xmlns:m="http://schemas.openxmlformats.org/officeDocument/2006/math">
                    <m:rad>
                      <m:radPr>
                        <m:degHide m:val="on"/>
                        <m:ctrlPr>
                          <a:rPr lang="en-IE" sz="1700" i="1" dirty="0">
                            <a:latin typeface="Cambria Math" panose="02040503050406030204" pitchFamily="18" charset="0"/>
                          </a:rPr>
                        </m:ctrlPr>
                      </m:radPr>
                      <m:deg/>
                      <m:e>
                        <m:r>
                          <a:rPr lang="en-IE" sz="1700" i="1" dirty="0">
                            <a:latin typeface="Cambria Math" panose="02040503050406030204" pitchFamily="18" charset="0"/>
                          </a:rPr>
                          <m:t>2</m:t>
                        </m:r>
                      </m:e>
                    </m:rad>
                  </m:oMath>
                </a14:m>
                <a:r>
                  <a:rPr lang="en-IE" sz="1700" dirty="0"/>
                  <a:t> cannot be written as a ratio of integers (i.e. in the form </a:t>
                </a:r>
                <a14:m>
                  <m:oMath xmlns:m="http://schemas.openxmlformats.org/officeDocument/2006/math">
                    <m:f>
                      <m:fPr>
                        <m:ctrlPr>
                          <a:rPr lang="en-IE" sz="1700" i="1">
                            <a:latin typeface="Cambria Math" panose="02040503050406030204" pitchFamily="18" charset="0"/>
                          </a:rPr>
                        </m:ctrlPr>
                      </m:fPr>
                      <m:num>
                        <m:r>
                          <a:rPr lang="en-IE" sz="1700" i="1">
                            <a:latin typeface="Cambria Math" panose="02040503050406030204" pitchFamily="18" charset="0"/>
                          </a:rPr>
                          <m:t>𝑎</m:t>
                        </m:r>
                      </m:num>
                      <m:den>
                        <m:r>
                          <a:rPr lang="en-IE" sz="1700" i="1">
                            <a:latin typeface="Cambria Math" panose="02040503050406030204" pitchFamily="18" charset="0"/>
                          </a:rPr>
                          <m:t>𝑏</m:t>
                        </m:r>
                      </m:den>
                    </m:f>
                  </m:oMath>
                </a14:m>
                <a:r>
                  <a:rPr lang="en-IE" sz="1700" dirty="0"/>
                  <a:t> ). We say that  </a:t>
                </a:r>
                <a14:m>
                  <m:oMath xmlns:m="http://schemas.openxmlformats.org/officeDocument/2006/math">
                    <m:rad>
                      <m:radPr>
                        <m:degHide m:val="on"/>
                        <m:ctrlPr>
                          <a:rPr lang="en-IE" sz="1700" i="1" dirty="0">
                            <a:latin typeface="Cambria Math" panose="02040503050406030204" pitchFamily="18" charset="0"/>
                          </a:rPr>
                        </m:ctrlPr>
                      </m:radPr>
                      <m:deg/>
                      <m:e>
                        <m:r>
                          <a:rPr lang="en-IE" sz="1700" i="1" dirty="0">
                            <a:latin typeface="Cambria Math" panose="02040503050406030204" pitchFamily="18" charset="0"/>
                          </a:rPr>
                          <m:t>2</m:t>
                        </m:r>
                      </m:e>
                    </m:rad>
                  </m:oMath>
                </a14:m>
                <a:r>
                  <a:rPr lang="en-IE" sz="1700" dirty="0"/>
                  <a:t> is </a:t>
                </a:r>
                <a:r>
                  <a:rPr lang="en-IE" sz="1700" b="1" dirty="0">
                    <a:solidFill>
                      <a:srgbClr val="0070C0"/>
                    </a:solidFill>
                  </a:rPr>
                  <a:t>irrational</a:t>
                </a:r>
                <a:r>
                  <a:rPr lang="en-IE" sz="1700" dirty="0"/>
                  <a:t>.</a:t>
                </a:r>
              </a:p>
            </p:txBody>
          </p:sp>
        </mc:Choice>
        <mc:Fallback xmlns="">
          <p:sp>
            <p:nvSpPr>
              <p:cNvPr id="23" name="Rectangle 22"/>
              <p:cNvSpPr>
                <a:spLocks noRot="1" noChangeAspect="1" noMove="1" noResize="1" noEditPoints="1" noAdjustHandles="1" noChangeArrowheads="1" noChangeShapeType="1" noTextEdit="1"/>
              </p:cNvSpPr>
              <p:nvPr/>
            </p:nvSpPr>
            <p:spPr>
              <a:xfrm>
                <a:off x="840871" y="4363160"/>
                <a:ext cx="7728460" cy="729430"/>
              </a:xfrm>
              <a:prstGeom prst="rect">
                <a:avLst/>
              </a:prstGeom>
              <a:blipFill rotWithShape="0">
                <a:blip r:embed="rId15"/>
                <a:stretch>
                  <a:fillRect l="-552" b="-10924"/>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24" name="Rectangle 23"/>
              <p:cNvSpPr/>
              <p:nvPr/>
            </p:nvSpPr>
            <p:spPr>
              <a:xfrm>
                <a:off x="840870" y="5216878"/>
                <a:ext cx="8255913" cy="965585"/>
              </a:xfrm>
              <a:prstGeom prst="rect">
                <a:avLst/>
              </a:prstGeom>
            </p:spPr>
            <p:txBody>
              <a:bodyPr wrap="square">
                <a:spAutoFit/>
              </a:bodyPr>
              <a:lstStyle/>
              <a:p>
                <a:r>
                  <a:rPr lang="en-IE" sz="1700" dirty="0"/>
                  <a:t>An </a:t>
                </a:r>
                <a:r>
                  <a:rPr lang="en-IE" sz="1700" b="1" dirty="0">
                    <a:solidFill>
                      <a:srgbClr val="0070C0"/>
                    </a:solidFill>
                  </a:rPr>
                  <a:t>irrational number </a:t>
                </a:r>
                <a:r>
                  <a:rPr lang="en-IE" sz="1700" dirty="0"/>
                  <a:t>is a real number that cannot be written in the form  </a:t>
                </a:r>
                <a14:m>
                  <m:oMath xmlns:m="http://schemas.openxmlformats.org/officeDocument/2006/math">
                    <m:f>
                      <m:fPr>
                        <m:ctrlPr>
                          <a:rPr lang="en-IE" sz="1700" i="1">
                            <a:latin typeface="Cambria Math" panose="02040503050406030204" pitchFamily="18" charset="0"/>
                          </a:rPr>
                        </m:ctrlPr>
                      </m:fPr>
                      <m:num>
                        <m:r>
                          <a:rPr lang="en-IE" sz="1700" i="1">
                            <a:latin typeface="Cambria Math" panose="02040503050406030204" pitchFamily="18" charset="0"/>
                          </a:rPr>
                          <m:t>𝑎</m:t>
                        </m:r>
                      </m:num>
                      <m:den>
                        <m:r>
                          <a:rPr lang="en-IE" sz="1700" i="1">
                            <a:latin typeface="Cambria Math" panose="02040503050406030204" pitchFamily="18" charset="0"/>
                          </a:rPr>
                          <m:t>𝑏</m:t>
                        </m:r>
                      </m:den>
                    </m:f>
                  </m:oMath>
                </a14:m>
                <a:r>
                  <a:rPr lang="en-IE" sz="1700" dirty="0"/>
                  <a:t>, where </a:t>
                </a:r>
                <a14:m>
                  <m:oMath xmlns:m="http://schemas.openxmlformats.org/officeDocument/2006/math">
                    <m:r>
                      <a:rPr lang="en-IE" sz="1700" i="1" dirty="0" smtClean="0">
                        <a:latin typeface="Cambria Math" panose="02040503050406030204" pitchFamily="18" charset="0"/>
                      </a:rPr>
                      <m:t>𝑎</m:t>
                    </m:r>
                  </m:oMath>
                </a14:m>
                <a:r>
                  <a:rPr lang="en-IE" sz="1700" dirty="0"/>
                  <a:t> is an integer and </a:t>
                </a:r>
                <a14:m>
                  <m:oMath xmlns:m="http://schemas.openxmlformats.org/officeDocument/2006/math">
                    <m:r>
                      <a:rPr lang="en-IE" sz="1700" i="1" dirty="0" smtClean="0">
                        <a:latin typeface="Cambria Math" panose="02040503050406030204" pitchFamily="18" charset="0"/>
                      </a:rPr>
                      <m:t>𝑏</m:t>
                    </m:r>
                  </m:oMath>
                </a14:m>
                <a:r>
                  <a:rPr lang="en-IE" sz="1700" dirty="0"/>
                  <a:t> is a non-zero integer. In other words, an irrational number is a real number that cannot be written as a ratio of integers.</a:t>
                </a:r>
              </a:p>
            </p:txBody>
          </p:sp>
        </mc:Choice>
        <mc:Fallback xmlns="">
          <p:sp>
            <p:nvSpPr>
              <p:cNvPr id="24" name="Rectangle 23"/>
              <p:cNvSpPr>
                <a:spLocks noRot="1" noChangeAspect="1" noMove="1" noResize="1" noEditPoints="1" noAdjustHandles="1" noChangeArrowheads="1" noChangeShapeType="1" noTextEdit="1"/>
              </p:cNvSpPr>
              <p:nvPr/>
            </p:nvSpPr>
            <p:spPr>
              <a:xfrm>
                <a:off x="840870" y="5216878"/>
                <a:ext cx="8255913" cy="965585"/>
              </a:xfrm>
              <a:prstGeom prst="rect">
                <a:avLst/>
              </a:prstGeom>
              <a:blipFill rotWithShape="0">
                <a:blip r:embed="rId16"/>
                <a:stretch>
                  <a:fillRect l="-517" b="-8228"/>
                </a:stretch>
              </a:blipFill>
            </p:spPr>
            <p:txBody>
              <a:bodyPr/>
              <a:lstStyle/>
              <a:p>
                <a:r>
                  <a:rPr lang="en-IE">
                    <a:noFill/>
                  </a:rPr>
                  <a:t> </a:t>
                </a:r>
              </a:p>
            </p:txBody>
          </p:sp>
        </mc:Fallback>
      </mc:AlternateContent>
    </p:spTree>
    <p:extLst>
      <p:ext uri="{BB962C8B-B14F-4D97-AF65-F5344CB8AC3E}">
        <p14:creationId xmlns:p14="http://schemas.microsoft.com/office/powerpoint/2010/main" val="193415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left)">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1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1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1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up)">
                                      <p:cBhvr>
                                        <p:cTn id="37" dur="1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wipe(left)">
                                      <p:cBhvr>
                                        <p:cTn id="42" dur="10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wipe(up)">
                                      <p:cBhvr>
                                        <p:cTn id="47"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Real Numbers</a:t>
            </a:r>
            <a:endParaRPr lang="en-US" dirty="0"/>
          </a:p>
        </p:txBody>
      </p:sp>
      <p:grpSp>
        <p:nvGrpSpPr>
          <p:cNvPr id="3" name="Group 2"/>
          <p:cNvGrpSpPr/>
          <p:nvPr/>
        </p:nvGrpSpPr>
        <p:grpSpPr>
          <a:xfrm>
            <a:off x="2009081" y="3688106"/>
            <a:ext cx="5136776" cy="2806596"/>
            <a:chOff x="1775012" y="3943828"/>
            <a:chExt cx="5136776" cy="2806596"/>
          </a:xfrm>
        </p:grpSpPr>
        <p:grpSp>
          <p:nvGrpSpPr>
            <p:cNvPr id="4" name="Group 3"/>
            <p:cNvGrpSpPr/>
            <p:nvPr/>
          </p:nvGrpSpPr>
          <p:grpSpPr>
            <a:xfrm>
              <a:off x="1775012" y="4262718"/>
              <a:ext cx="5136776" cy="2487706"/>
              <a:chOff x="1775012" y="4262718"/>
              <a:chExt cx="5136776" cy="2487706"/>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8906" y="4313160"/>
                <a:ext cx="3862387" cy="236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1775012" y="4262718"/>
                <a:ext cx="5136776" cy="2487706"/>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mc:AlternateContent xmlns:mc="http://schemas.openxmlformats.org/markup-compatibility/2006" xmlns:a14="http://schemas.microsoft.com/office/drawing/2010/main">
          <mc:Choice Requires="a14">
            <p:sp>
              <p:nvSpPr>
                <p:cNvPr id="5" name="Rectangle 4"/>
                <p:cNvSpPr/>
                <p:nvPr/>
              </p:nvSpPr>
              <p:spPr>
                <a:xfrm>
                  <a:off x="6326805" y="3943828"/>
                  <a:ext cx="394660"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b="1" i="1" smtClean="0">
                            <a:latin typeface="Cambria Math" panose="02040503050406030204" pitchFamily="18" charset="0"/>
                            <a:ea typeface="Cambria Math" panose="02040503050406030204" pitchFamily="18" charset="0"/>
                          </a:rPr>
                          <m:t>𝑹</m:t>
                        </m:r>
                      </m:oMath>
                    </m:oMathPara>
                  </a14:m>
                  <a:endParaRPr lang="en-IE" b="1" i="1" dirty="0"/>
                </a:p>
              </p:txBody>
            </p:sp>
          </mc:Choice>
          <mc:Fallback xmlns="">
            <p:sp>
              <p:nvSpPr>
                <p:cNvPr id="5" name="Rectangle 4"/>
                <p:cNvSpPr>
                  <a:spLocks noRot="1" noChangeAspect="1" noMove="1" noResize="1" noEditPoints="1" noAdjustHandles="1" noChangeArrowheads="1" noChangeShapeType="1" noTextEdit="1"/>
                </p:cNvSpPr>
                <p:nvPr/>
              </p:nvSpPr>
              <p:spPr>
                <a:xfrm>
                  <a:off x="6326805" y="3943828"/>
                  <a:ext cx="394660" cy="369332"/>
                </a:xfrm>
                <a:prstGeom prst="rect">
                  <a:avLst/>
                </a:prstGeom>
                <a:blipFill>
                  <a:blip r:embed="rId4"/>
                  <a:stretch>
                    <a:fillRect/>
                  </a:stretch>
                </a:blipFill>
              </p:spPr>
              <p:txBody>
                <a:bodyPr/>
                <a:lstStyle/>
                <a:p>
                  <a:r>
                    <a:rPr lang="en-GB">
                      <a:noFill/>
                    </a:rPr>
                    <a:t> </a:t>
                  </a:r>
                </a:p>
              </p:txBody>
            </p:sp>
          </mc:Fallback>
        </mc:AlternateContent>
      </p:grpSp>
      <p:sp>
        <p:nvSpPr>
          <p:cNvPr id="8" name="Rectangle 7"/>
          <p:cNvSpPr/>
          <p:nvPr/>
        </p:nvSpPr>
        <p:spPr>
          <a:xfrm>
            <a:off x="699247" y="691965"/>
            <a:ext cx="7745506" cy="353943"/>
          </a:xfrm>
          <a:prstGeom prst="rect">
            <a:avLst/>
          </a:prstGeom>
        </p:spPr>
        <p:txBody>
          <a:bodyPr wrap="square">
            <a:spAutoFit/>
          </a:bodyPr>
          <a:lstStyle/>
          <a:p>
            <a:pPr algn="ctr"/>
            <a:r>
              <a:rPr lang="en-IE" sz="1700" dirty="0"/>
              <a:t>The rational and irrational numbers together make  up the </a:t>
            </a:r>
            <a:r>
              <a:rPr lang="en-IE" sz="1700" b="1" dirty="0">
                <a:solidFill>
                  <a:srgbClr val="0070C0"/>
                </a:solidFill>
              </a:rPr>
              <a:t>real number system</a:t>
            </a:r>
            <a:r>
              <a:rPr lang="en-IE" sz="1700" dirty="0">
                <a:solidFill>
                  <a:srgbClr val="0070C0"/>
                </a:solidFill>
              </a:rPr>
              <a:t>. </a:t>
            </a:r>
          </a:p>
        </p:txBody>
      </p:sp>
      <p:grpSp>
        <p:nvGrpSpPr>
          <p:cNvPr id="10" name="Group 9"/>
          <p:cNvGrpSpPr/>
          <p:nvPr/>
        </p:nvGrpSpPr>
        <p:grpSpPr>
          <a:xfrm>
            <a:off x="239185" y="2816033"/>
            <a:ext cx="8665631" cy="814655"/>
            <a:chOff x="221011" y="3071755"/>
            <a:chExt cx="8665631" cy="814655"/>
          </a:xfrm>
        </p:grpSpPr>
        <p:sp>
          <p:nvSpPr>
            <p:cNvPr id="11" name="Rectangle 10"/>
            <p:cNvSpPr/>
            <p:nvPr/>
          </p:nvSpPr>
          <p:spPr>
            <a:xfrm>
              <a:off x="699879" y="3071755"/>
              <a:ext cx="8046067" cy="353943"/>
            </a:xfrm>
            <a:prstGeom prst="rect">
              <a:avLst/>
            </a:prstGeom>
          </p:spPr>
          <p:txBody>
            <a:bodyPr wrap="square">
              <a:spAutoFit/>
            </a:bodyPr>
            <a:lstStyle/>
            <a:p>
              <a:pPr algn="ctr" defTabSz="457200" eaLnBrk="0" fontAlgn="base" hangingPunct="0">
                <a:spcBef>
                  <a:spcPct val="0"/>
                </a:spcBef>
                <a:spcAft>
                  <a:spcPct val="0"/>
                </a:spcAft>
              </a:pPr>
              <a:r>
                <a:rPr lang="en-IE" sz="1700" b="1" dirty="0">
                  <a:solidFill>
                    <a:srgbClr val="00B050"/>
                  </a:solidFill>
                  <a:latin typeface="Calibri" panose="020F0502020204030204" pitchFamily="34" charset="0"/>
                  <a:ea typeface="MS PGothic" panose="020B0600070205080204" pitchFamily="34" charset="-128"/>
                </a:rPr>
                <a:t>Insert  each of the following numbers in its correct region on the diagram below. </a:t>
              </a:r>
            </a:p>
          </p:txBody>
        </p:sp>
        <mc:AlternateContent xmlns:mc="http://schemas.openxmlformats.org/markup-compatibility/2006" xmlns:a14="http://schemas.microsoft.com/office/drawing/2010/main">
          <mc:Choice Requires="a14">
            <p:sp>
              <p:nvSpPr>
                <p:cNvPr id="12" name="Rectangle 11"/>
                <p:cNvSpPr/>
                <p:nvPr/>
              </p:nvSpPr>
              <p:spPr>
                <a:xfrm>
                  <a:off x="221011" y="3413588"/>
                  <a:ext cx="8665631" cy="472822"/>
                </a:xfrm>
                <a:prstGeom prst="rect">
                  <a:avLst/>
                </a:prstGeom>
              </p:spPr>
              <p:txBody>
                <a:bodyPr wrap="square">
                  <a:spAutoFit/>
                </a:bodyPr>
                <a:lstStyle/>
                <a:p>
                  <a:pPr algn="ctr"/>
                  <a:r>
                    <a:rPr lang="en-IE" sz="1700" dirty="0"/>
                    <a:t> </a:t>
                  </a:r>
                  <a:r>
                    <a:rPr lang="en-IE" sz="1700" b="1" dirty="0">
                      <a:solidFill>
                        <a:srgbClr val="00B050"/>
                      </a:solidFill>
                    </a:rPr>
                    <a:t>(a) </a:t>
                  </a:r>
                  <a14:m>
                    <m:oMath xmlns:m="http://schemas.openxmlformats.org/officeDocument/2006/math">
                      <m:f>
                        <m:fPr>
                          <m:ctrlPr>
                            <a:rPr lang="en-IE" sz="1700" b="1" i="1" dirty="0">
                              <a:solidFill>
                                <a:srgbClr val="00B050"/>
                              </a:solidFill>
                              <a:latin typeface="Cambria Math" panose="02040503050406030204" pitchFamily="18" charset="0"/>
                            </a:rPr>
                          </m:ctrlPr>
                        </m:fPr>
                        <m:num>
                          <m:r>
                            <a:rPr lang="en-IE" sz="1700" b="1" dirty="0">
                              <a:solidFill>
                                <a:srgbClr val="00B050"/>
                              </a:solidFill>
                              <a:latin typeface="Cambria Math" panose="02040503050406030204" pitchFamily="18" charset="0"/>
                            </a:rPr>
                            <m:t>3</m:t>
                          </m:r>
                        </m:num>
                        <m:den>
                          <m:r>
                            <a:rPr lang="en-IE" sz="1700" b="1" dirty="0">
                              <a:solidFill>
                                <a:srgbClr val="00B050"/>
                              </a:solidFill>
                              <a:latin typeface="Cambria Math" panose="02040503050406030204" pitchFamily="18" charset="0"/>
                            </a:rPr>
                            <m:t>4</m:t>
                          </m:r>
                        </m:den>
                      </m:f>
                      <m:r>
                        <a:rPr lang="en-IE" sz="1700" b="1" dirty="0">
                          <a:solidFill>
                            <a:srgbClr val="00B050"/>
                          </a:solidFill>
                          <a:latin typeface="Cambria Math" panose="02040503050406030204" pitchFamily="18" charset="0"/>
                        </a:rPr>
                        <m:t> </m:t>
                      </m:r>
                    </m:oMath>
                  </a14:m>
                  <a:r>
                    <a:rPr lang="en-IE" sz="1700" b="1" dirty="0">
                      <a:solidFill>
                        <a:srgbClr val="00B050"/>
                      </a:solidFill>
                    </a:rPr>
                    <a:t>    (b) </a:t>
                  </a:r>
                  <a14:m>
                    <m:oMath xmlns:m="http://schemas.openxmlformats.org/officeDocument/2006/math">
                      <m:rad>
                        <m:radPr>
                          <m:degHide m:val="on"/>
                          <m:ctrlPr>
                            <a:rPr lang="en-IE" sz="1700" b="1" i="1">
                              <a:solidFill>
                                <a:srgbClr val="00B050"/>
                              </a:solidFill>
                              <a:latin typeface="Cambria Math" panose="02040503050406030204" pitchFamily="18" charset="0"/>
                            </a:rPr>
                          </m:ctrlPr>
                        </m:radPr>
                        <m:deg/>
                        <m:e>
                          <m:r>
                            <a:rPr lang="en-IE" sz="1700" b="1">
                              <a:solidFill>
                                <a:srgbClr val="00B050"/>
                              </a:solidFill>
                              <a:latin typeface="Cambria Math" panose="02040503050406030204" pitchFamily="18" charset="0"/>
                            </a:rPr>
                            <m:t>3 </m:t>
                          </m:r>
                        </m:e>
                      </m:rad>
                    </m:oMath>
                  </a14:m>
                  <a:r>
                    <a:rPr lang="en-IE" sz="1700" b="1" dirty="0">
                      <a:solidFill>
                        <a:srgbClr val="00B050"/>
                      </a:solidFill>
                    </a:rPr>
                    <a:t>     (c) </a:t>
                  </a:r>
                  <a14:m>
                    <m:oMath xmlns:m="http://schemas.openxmlformats.org/officeDocument/2006/math">
                      <m:f>
                        <m:fPr>
                          <m:ctrlPr>
                            <a:rPr lang="en-IE" sz="1700" b="1" i="1" dirty="0">
                              <a:solidFill>
                                <a:srgbClr val="00B050"/>
                              </a:solidFill>
                              <a:latin typeface="Cambria Math" panose="02040503050406030204" pitchFamily="18" charset="0"/>
                            </a:rPr>
                          </m:ctrlPr>
                        </m:fPr>
                        <m:num>
                          <m:r>
                            <a:rPr lang="en-IE" sz="1700" b="1" dirty="0">
                              <a:solidFill>
                                <a:srgbClr val="00B050"/>
                              </a:solidFill>
                              <a:latin typeface="Cambria Math" panose="02040503050406030204" pitchFamily="18" charset="0"/>
                            </a:rPr>
                            <m:t>5</m:t>
                          </m:r>
                        </m:num>
                        <m:den>
                          <m:r>
                            <a:rPr lang="en-IE" sz="1700" b="1" dirty="0">
                              <a:solidFill>
                                <a:srgbClr val="00B050"/>
                              </a:solidFill>
                              <a:latin typeface="Cambria Math" panose="02040503050406030204" pitchFamily="18" charset="0"/>
                            </a:rPr>
                            <m:t>2</m:t>
                          </m:r>
                        </m:den>
                      </m:f>
                    </m:oMath>
                  </a14:m>
                  <a:r>
                    <a:rPr lang="en-IE" sz="1700" b="1" dirty="0">
                      <a:solidFill>
                        <a:srgbClr val="00B050"/>
                      </a:solidFill>
                    </a:rPr>
                    <a:t>     (d) </a:t>
                  </a:r>
                  <a14:m>
                    <m:oMath xmlns:m="http://schemas.openxmlformats.org/officeDocument/2006/math">
                      <m:rad>
                        <m:radPr>
                          <m:degHide m:val="on"/>
                          <m:ctrlPr>
                            <a:rPr lang="en-IE" sz="1700" b="1" i="1">
                              <a:solidFill>
                                <a:srgbClr val="00B050"/>
                              </a:solidFill>
                              <a:latin typeface="Cambria Math" panose="02040503050406030204" pitchFamily="18" charset="0"/>
                            </a:rPr>
                          </m:ctrlPr>
                        </m:radPr>
                        <m:deg/>
                        <m:e>
                          <m:r>
                            <a:rPr lang="en-IE" sz="1700" b="1">
                              <a:solidFill>
                                <a:srgbClr val="00B050"/>
                              </a:solidFill>
                              <a:latin typeface="Cambria Math" panose="02040503050406030204" pitchFamily="18" charset="0"/>
                            </a:rPr>
                            <m:t>5 </m:t>
                          </m:r>
                        </m:e>
                      </m:rad>
                    </m:oMath>
                  </a14:m>
                  <a:r>
                    <a:rPr lang="en-IE" sz="1700" b="1" dirty="0">
                      <a:solidFill>
                        <a:srgbClr val="00B050"/>
                      </a:solidFill>
                    </a:rPr>
                    <a:t>     (e) </a:t>
                  </a:r>
                  <a14:m>
                    <m:oMath xmlns:m="http://schemas.openxmlformats.org/officeDocument/2006/math">
                      <m:rad>
                        <m:radPr>
                          <m:degHide m:val="on"/>
                          <m:ctrlPr>
                            <a:rPr lang="en-IE" sz="1700" b="1" i="1">
                              <a:solidFill>
                                <a:srgbClr val="00B050"/>
                              </a:solidFill>
                              <a:latin typeface="Cambria Math" panose="02040503050406030204" pitchFamily="18" charset="0"/>
                            </a:rPr>
                          </m:ctrlPr>
                        </m:radPr>
                        <m:deg/>
                        <m:e>
                          <m:r>
                            <a:rPr lang="en-IE" sz="1700" b="1">
                              <a:solidFill>
                                <a:srgbClr val="00B050"/>
                              </a:solidFill>
                              <a:latin typeface="Cambria Math" panose="02040503050406030204" pitchFamily="18" charset="0"/>
                            </a:rPr>
                            <m:t>144 </m:t>
                          </m:r>
                        </m:e>
                      </m:rad>
                    </m:oMath>
                  </a14:m>
                  <a:r>
                    <a:rPr lang="en-IE" sz="1700" b="1" dirty="0">
                      <a:solidFill>
                        <a:srgbClr val="00B050"/>
                      </a:solidFill>
                    </a:rPr>
                    <a:t>    (f) –8     (g) </a:t>
                  </a:r>
                  <a14:m>
                    <m:oMath xmlns:m="http://schemas.openxmlformats.org/officeDocument/2006/math">
                      <m:f>
                        <m:fPr>
                          <m:ctrlPr>
                            <a:rPr lang="en-IE" sz="1700" b="1" i="1" dirty="0">
                              <a:solidFill>
                                <a:srgbClr val="00B050"/>
                              </a:solidFill>
                              <a:latin typeface="Cambria Math" panose="02040503050406030204" pitchFamily="18" charset="0"/>
                            </a:rPr>
                          </m:ctrlPr>
                        </m:fPr>
                        <m:num>
                          <m:r>
                            <a:rPr lang="en-IE" sz="1700" b="1" dirty="0">
                              <a:solidFill>
                                <a:srgbClr val="00B050"/>
                              </a:solidFill>
                              <a:latin typeface="Cambria Math" panose="02040503050406030204" pitchFamily="18" charset="0"/>
                            </a:rPr>
                            <m:t>14</m:t>
                          </m:r>
                        </m:num>
                        <m:den>
                          <m:r>
                            <a:rPr lang="en-IE" sz="1700" b="1" dirty="0">
                              <a:solidFill>
                                <a:srgbClr val="00B050"/>
                              </a:solidFill>
                              <a:latin typeface="Cambria Math" panose="02040503050406030204" pitchFamily="18" charset="0"/>
                            </a:rPr>
                            <m:t>2</m:t>
                          </m:r>
                        </m:den>
                      </m:f>
                    </m:oMath>
                  </a14:m>
                  <a:r>
                    <a:rPr lang="en-IE" sz="1700" b="1" dirty="0">
                      <a:solidFill>
                        <a:srgbClr val="00B050"/>
                      </a:solidFill>
                    </a:rPr>
                    <a:t>     (h) </a:t>
                  </a:r>
                  <a14:m>
                    <m:oMath xmlns:m="http://schemas.openxmlformats.org/officeDocument/2006/math">
                      <m:r>
                        <a:rPr lang="en-IE" sz="1700" b="1">
                          <a:solidFill>
                            <a:srgbClr val="00B050"/>
                          </a:solidFill>
                          <a:latin typeface="Cambria Math" panose="02040503050406030204" pitchFamily="18" charset="0"/>
                        </a:rPr>
                        <m:t>𝜋</m:t>
                      </m:r>
                      <m:r>
                        <a:rPr lang="en-IE" sz="1700" b="1">
                          <a:solidFill>
                            <a:srgbClr val="00B050"/>
                          </a:solidFill>
                          <a:latin typeface="Cambria Math" panose="02040503050406030204" pitchFamily="18" charset="0"/>
                        </a:rPr>
                        <m:t> </m:t>
                      </m:r>
                    </m:oMath>
                  </a14:m>
                  <a:r>
                    <a:rPr lang="en-IE" sz="1700" b="1" dirty="0">
                      <a:solidFill>
                        <a:srgbClr val="00B050"/>
                      </a:solidFill>
                    </a:rPr>
                    <a:t>   (</a:t>
                  </a:r>
                  <a:r>
                    <a:rPr lang="en-IE" sz="1700" b="1" dirty="0" err="1">
                      <a:solidFill>
                        <a:srgbClr val="00B050"/>
                      </a:solidFill>
                    </a:rPr>
                    <a:t>i</a:t>
                  </a:r>
                  <a:r>
                    <a:rPr lang="en-IE" sz="1700" b="1" dirty="0">
                      <a:solidFill>
                        <a:srgbClr val="00B050"/>
                      </a:solidFill>
                    </a:rPr>
                    <a:t>) </a:t>
                  </a:r>
                  <a14:m>
                    <m:oMath xmlns:m="http://schemas.openxmlformats.org/officeDocument/2006/math">
                      <m:r>
                        <a:rPr lang="en-IE" sz="1700" b="1">
                          <a:solidFill>
                            <a:srgbClr val="00B050"/>
                          </a:solidFill>
                          <a:latin typeface="Cambria Math" panose="02040503050406030204" pitchFamily="18" charset="0"/>
                        </a:rPr>
                        <m:t>5</m:t>
                      </m:r>
                      <m:r>
                        <a:rPr lang="en-IE" sz="1700" b="1">
                          <a:solidFill>
                            <a:srgbClr val="00B050"/>
                          </a:solidFill>
                          <a:latin typeface="Cambria Math" panose="02040503050406030204" pitchFamily="18" charset="0"/>
                        </a:rPr>
                        <m:t>𝜋</m:t>
                      </m:r>
                    </m:oMath>
                  </a14:m>
                  <a:r>
                    <a:rPr lang="en-IE" sz="1700" b="1" dirty="0">
                      <a:solidFill>
                        <a:srgbClr val="00B050"/>
                      </a:solidFill>
                    </a:rPr>
                    <a:t>    (j) </a:t>
                  </a:r>
                  <a14:m>
                    <m:oMath xmlns:m="http://schemas.openxmlformats.org/officeDocument/2006/math">
                      <m:sSup>
                        <m:sSupPr>
                          <m:ctrlPr>
                            <a:rPr lang="en-IE" sz="1700" b="1" i="1">
                              <a:solidFill>
                                <a:srgbClr val="00B050"/>
                              </a:solidFill>
                              <a:latin typeface="Cambria Math" panose="02040503050406030204" pitchFamily="18" charset="0"/>
                            </a:rPr>
                          </m:ctrlPr>
                        </m:sSupPr>
                        <m:e>
                          <m:d>
                            <m:dPr>
                              <m:ctrlPr>
                                <a:rPr lang="en-IE" sz="1700" b="1" i="1">
                                  <a:solidFill>
                                    <a:srgbClr val="00B050"/>
                                  </a:solidFill>
                                  <a:latin typeface="Cambria Math" panose="02040503050406030204" pitchFamily="18" charset="0"/>
                                </a:rPr>
                              </m:ctrlPr>
                            </m:dPr>
                            <m:e>
                              <m:rad>
                                <m:radPr>
                                  <m:degHide m:val="on"/>
                                  <m:ctrlPr>
                                    <a:rPr lang="en-IE" sz="1700" b="1" i="1">
                                      <a:solidFill>
                                        <a:srgbClr val="00B050"/>
                                      </a:solidFill>
                                      <a:latin typeface="Cambria Math" panose="02040503050406030204" pitchFamily="18" charset="0"/>
                                    </a:rPr>
                                  </m:ctrlPr>
                                </m:radPr>
                                <m:deg/>
                                <m:e>
                                  <m:r>
                                    <a:rPr lang="en-IE" sz="1700" b="1">
                                      <a:solidFill>
                                        <a:srgbClr val="00B050"/>
                                      </a:solidFill>
                                      <a:latin typeface="Cambria Math" panose="02040503050406030204" pitchFamily="18" charset="0"/>
                                    </a:rPr>
                                    <m:t>3</m:t>
                                  </m:r>
                                </m:e>
                              </m:rad>
                            </m:e>
                          </m:d>
                        </m:e>
                        <m:sup>
                          <m:r>
                            <a:rPr lang="en-IE" sz="1700" b="1">
                              <a:solidFill>
                                <a:srgbClr val="00B050"/>
                              </a:solidFill>
                              <a:latin typeface="Cambria Math" panose="02040503050406030204" pitchFamily="18" charset="0"/>
                            </a:rPr>
                            <m:t>2</m:t>
                          </m:r>
                        </m:sup>
                      </m:sSup>
                    </m:oMath>
                  </a14:m>
                  <a:endParaRPr lang="en-IE" sz="1700" b="1" dirty="0">
                    <a:solidFill>
                      <a:srgbClr val="00B050"/>
                    </a:solidFill>
                  </a:endParaRPr>
                </a:p>
              </p:txBody>
            </p:sp>
          </mc:Choice>
          <mc:Fallback xmlns="">
            <p:sp>
              <p:nvSpPr>
                <p:cNvPr id="12" name="Rectangle 11"/>
                <p:cNvSpPr>
                  <a:spLocks noRot="1" noChangeAspect="1" noMove="1" noResize="1" noEditPoints="1" noAdjustHandles="1" noChangeArrowheads="1" noChangeShapeType="1" noTextEdit="1"/>
                </p:cNvSpPr>
                <p:nvPr/>
              </p:nvSpPr>
              <p:spPr>
                <a:xfrm>
                  <a:off x="221011" y="3413588"/>
                  <a:ext cx="8665631" cy="472822"/>
                </a:xfrm>
                <a:prstGeom prst="rect">
                  <a:avLst/>
                </a:prstGeom>
                <a:blipFill rotWithShape="0">
                  <a:blip r:embed="rId6"/>
                  <a:stretch>
                    <a:fillRect b="-5128"/>
                  </a:stretch>
                </a:blipFill>
              </p:spPr>
              <p:txBody>
                <a:bodyPr/>
                <a:lstStyle/>
                <a:p>
                  <a:r>
                    <a:rPr lang="en-IE">
                      <a:noFill/>
                    </a:rPr>
                    <a:t> </a:t>
                  </a:r>
                </a:p>
              </p:txBody>
            </p:sp>
          </mc:Fallback>
        </mc:AlternateContent>
      </p:grpSp>
      <mc:AlternateContent xmlns:mc="http://schemas.openxmlformats.org/markup-compatibility/2006" xmlns:a14="http://schemas.microsoft.com/office/drawing/2010/main">
        <mc:Choice Requires="a14">
          <p:sp>
            <p:nvSpPr>
              <p:cNvPr id="13" name="Rectangle 12"/>
              <p:cNvSpPr/>
              <p:nvPr/>
            </p:nvSpPr>
            <p:spPr>
              <a:xfrm>
                <a:off x="2969177" y="4935451"/>
                <a:ext cx="311303" cy="4380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IE" sz="1200" b="1" i="1" dirty="0">
                              <a:latin typeface="Cambria Math" panose="02040503050406030204" pitchFamily="18" charset="0"/>
                            </a:rPr>
                          </m:ctrlPr>
                        </m:fPr>
                        <m:num>
                          <m:r>
                            <a:rPr lang="en-IE" sz="1200" b="1" i="1" dirty="0">
                              <a:latin typeface="Cambria Math" panose="02040503050406030204" pitchFamily="18" charset="0"/>
                            </a:rPr>
                            <m:t>𝟑</m:t>
                          </m:r>
                        </m:num>
                        <m:den>
                          <m:r>
                            <a:rPr lang="en-IE" sz="1200" b="1" i="1" dirty="0">
                              <a:latin typeface="Cambria Math" panose="02040503050406030204" pitchFamily="18" charset="0"/>
                            </a:rPr>
                            <m:t>𝟒</m:t>
                          </m:r>
                        </m:den>
                      </m:f>
                    </m:oMath>
                  </m:oMathPara>
                </a14:m>
                <a:endParaRPr lang="en-IE" sz="1200" b="1" dirty="0"/>
              </a:p>
            </p:txBody>
          </p:sp>
        </mc:Choice>
        <mc:Fallback xmlns="">
          <p:sp>
            <p:nvSpPr>
              <p:cNvPr id="13" name="Rectangle 12"/>
              <p:cNvSpPr>
                <a:spLocks noRot="1" noChangeAspect="1" noMove="1" noResize="1" noEditPoints="1" noAdjustHandles="1" noChangeArrowheads="1" noChangeShapeType="1" noTextEdit="1"/>
              </p:cNvSpPr>
              <p:nvPr/>
            </p:nvSpPr>
            <p:spPr>
              <a:xfrm>
                <a:off x="2969177" y="4935451"/>
                <a:ext cx="311303" cy="438005"/>
              </a:xfrm>
              <a:prstGeom prst="rect">
                <a:avLst/>
              </a:prstGeom>
              <a:blipFill rotWithShape="0">
                <a:blip r:embed="rId7"/>
                <a:stretch>
                  <a:fillRect b="-1408"/>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6181021" y="5473342"/>
                <a:ext cx="446020" cy="2987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200" b="1" i="1">
                              <a:latin typeface="Cambria Math" panose="02040503050406030204" pitchFamily="18" charset="0"/>
                            </a:rPr>
                          </m:ctrlPr>
                        </m:radPr>
                        <m:deg/>
                        <m:e>
                          <m:r>
                            <a:rPr lang="en-IE" sz="1200" b="1" i="1">
                              <a:latin typeface="Cambria Math" panose="02040503050406030204" pitchFamily="18" charset="0"/>
                            </a:rPr>
                            <m:t>𝟑</m:t>
                          </m:r>
                          <m:r>
                            <a:rPr lang="en-IE" sz="1200" b="1" i="1">
                              <a:latin typeface="Cambria Math" panose="02040503050406030204" pitchFamily="18" charset="0"/>
                            </a:rPr>
                            <m:t> </m:t>
                          </m:r>
                        </m:e>
                      </m:rad>
                    </m:oMath>
                  </m:oMathPara>
                </a14:m>
                <a:endParaRPr lang="en-IE" sz="1200" b="1" dirty="0"/>
              </a:p>
            </p:txBody>
          </p:sp>
        </mc:Choice>
        <mc:Fallback xmlns="">
          <p:sp>
            <p:nvSpPr>
              <p:cNvPr id="14" name="Rectangle 13"/>
              <p:cNvSpPr>
                <a:spLocks noRot="1" noChangeAspect="1" noMove="1" noResize="1" noEditPoints="1" noAdjustHandles="1" noChangeArrowheads="1" noChangeShapeType="1" noTextEdit="1"/>
              </p:cNvSpPr>
              <p:nvPr/>
            </p:nvSpPr>
            <p:spPr>
              <a:xfrm>
                <a:off x="6181021" y="5473342"/>
                <a:ext cx="446020" cy="298736"/>
              </a:xfrm>
              <a:prstGeom prst="rect">
                <a:avLst/>
              </a:prstGeom>
              <a:blipFill rotWithShape="0">
                <a:blip r:embed="rId8"/>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5815215" y="5045325"/>
                <a:ext cx="311303" cy="44178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IE" sz="1200" b="1" i="1" dirty="0">
                              <a:latin typeface="Cambria Math" panose="02040503050406030204" pitchFamily="18" charset="0"/>
                            </a:rPr>
                          </m:ctrlPr>
                        </m:fPr>
                        <m:num>
                          <m:r>
                            <a:rPr lang="en-IE" sz="1200" b="1" i="1" dirty="0">
                              <a:latin typeface="Cambria Math" panose="02040503050406030204" pitchFamily="18" charset="0"/>
                            </a:rPr>
                            <m:t>𝟓</m:t>
                          </m:r>
                        </m:num>
                        <m:den>
                          <m:r>
                            <a:rPr lang="en-IE" sz="1200" b="1" i="1" dirty="0">
                              <a:latin typeface="Cambria Math" panose="02040503050406030204" pitchFamily="18" charset="0"/>
                            </a:rPr>
                            <m:t>𝟐</m:t>
                          </m:r>
                        </m:den>
                      </m:f>
                    </m:oMath>
                  </m:oMathPara>
                </a14:m>
                <a:endParaRPr lang="en-IE" sz="1200" b="1" dirty="0"/>
              </a:p>
            </p:txBody>
          </p:sp>
        </mc:Choice>
        <mc:Fallback xmlns="">
          <p:sp>
            <p:nvSpPr>
              <p:cNvPr id="15" name="Rectangle 14"/>
              <p:cNvSpPr>
                <a:spLocks noRot="1" noChangeAspect="1" noMove="1" noResize="1" noEditPoints="1" noAdjustHandles="1" noChangeArrowheads="1" noChangeShapeType="1" noTextEdit="1"/>
              </p:cNvSpPr>
              <p:nvPr/>
            </p:nvSpPr>
            <p:spPr>
              <a:xfrm>
                <a:off x="5815215" y="5045325"/>
                <a:ext cx="311303" cy="441788"/>
              </a:xfrm>
              <a:prstGeom prst="rect">
                <a:avLst/>
              </a:prstGeom>
              <a:blipFill rotWithShape="0">
                <a:blip r:embed="rId9"/>
                <a:stretch>
                  <a:fillRect b="-1389"/>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2491222" y="5807547"/>
                <a:ext cx="446020" cy="3025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200" b="1" i="1">
                              <a:latin typeface="Cambria Math" panose="02040503050406030204" pitchFamily="18" charset="0"/>
                            </a:rPr>
                          </m:ctrlPr>
                        </m:radPr>
                        <m:deg/>
                        <m:e>
                          <m:r>
                            <a:rPr lang="en-IE" sz="1200" b="1" i="1">
                              <a:latin typeface="Cambria Math" panose="02040503050406030204" pitchFamily="18" charset="0"/>
                            </a:rPr>
                            <m:t>𝟓</m:t>
                          </m:r>
                          <m:r>
                            <a:rPr lang="en-IE" sz="1200" b="1" i="1">
                              <a:latin typeface="Cambria Math" panose="02040503050406030204" pitchFamily="18" charset="0"/>
                            </a:rPr>
                            <m:t> </m:t>
                          </m:r>
                        </m:e>
                      </m:rad>
                    </m:oMath>
                  </m:oMathPara>
                </a14:m>
                <a:endParaRPr lang="en-IE" sz="1200" b="1" dirty="0"/>
              </a:p>
            </p:txBody>
          </p:sp>
        </mc:Choice>
        <mc:Fallback xmlns="">
          <p:sp>
            <p:nvSpPr>
              <p:cNvPr id="16" name="Rectangle 15"/>
              <p:cNvSpPr>
                <a:spLocks noRot="1" noChangeAspect="1" noMove="1" noResize="1" noEditPoints="1" noAdjustHandles="1" noChangeArrowheads="1" noChangeShapeType="1" noTextEdit="1"/>
              </p:cNvSpPr>
              <p:nvPr/>
            </p:nvSpPr>
            <p:spPr>
              <a:xfrm>
                <a:off x="2491222" y="5807547"/>
                <a:ext cx="446020" cy="302519"/>
              </a:xfrm>
              <a:prstGeom prst="rect">
                <a:avLst/>
              </a:prstGeom>
              <a:blipFill rotWithShape="0">
                <a:blip r:embed="rId10"/>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7" name="Rectangle 16"/>
              <p:cNvSpPr/>
              <p:nvPr/>
            </p:nvSpPr>
            <p:spPr>
              <a:xfrm>
                <a:off x="4058522" y="5055456"/>
                <a:ext cx="628762" cy="29873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200" b="1" i="1">
                              <a:latin typeface="Cambria Math" panose="02040503050406030204" pitchFamily="18" charset="0"/>
                            </a:rPr>
                          </m:ctrlPr>
                        </m:radPr>
                        <m:deg/>
                        <m:e>
                          <m:r>
                            <a:rPr lang="en-IE" sz="1200" b="1" i="1">
                              <a:latin typeface="Cambria Math" panose="02040503050406030204" pitchFamily="18" charset="0"/>
                            </a:rPr>
                            <m:t>𝟏𝟒𝟒</m:t>
                          </m:r>
                          <m:r>
                            <a:rPr lang="en-IE" sz="1200" b="1" i="1">
                              <a:latin typeface="Cambria Math" panose="02040503050406030204" pitchFamily="18" charset="0"/>
                            </a:rPr>
                            <m:t> </m:t>
                          </m:r>
                        </m:e>
                      </m:rad>
                    </m:oMath>
                  </m:oMathPara>
                </a14:m>
                <a:endParaRPr lang="en-IE" sz="1200" b="1" dirty="0"/>
              </a:p>
            </p:txBody>
          </p:sp>
        </mc:Choice>
        <mc:Fallback xmlns="">
          <p:sp>
            <p:nvSpPr>
              <p:cNvPr id="17" name="Rectangle 16"/>
              <p:cNvSpPr>
                <a:spLocks noRot="1" noChangeAspect="1" noMove="1" noResize="1" noEditPoints="1" noAdjustHandles="1" noChangeArrowheads="1" noChangeShapeType="1" noTextEdit="1"/>
              </p:cNvSpPr>
              <p:nvPr/>
            </p:nvSpPr>
            <p:spPr>
              <a:xfrm>
                <a:off x="4058522" y="5055456"/>
                <a:ext cx="628762" cy="298736"/>
              </a:xfrm>
              <a:prstGeom prst="rect">
                <a:avLst/>
              </a:prstGeom>
              <a:blipFill rotWithShape="0">
                <a:blip r:embed="rId11"/>
                <a:stretch>
                  <a:fillRect/>
                </a:stretch>
              </a:blipFill>
            </p:spPr>
            <p:txBody>
              <a:bodyPr/>
              <a:lstStyle/>
              <a:p>
                <a:r>
                  <a:rPr lang="en-IE">
                    <a:noFill/>
                  </a:rPr>
                  <a:t> </a:t>
                </a:r>
              </a:p>
            </p:txBody>
          </p:sp>
        </mc:Fallback>
      </mc:AlternateContent>
      <p:sp>
        <p:nvSpPr>
          <p:cNvPr id="18" name="Rectangle 17"/>
          <p:cNvSpPr/>
          <p:nvPr/>
        </p:nvSpPr>
        <p:spPr>
          <a:xfrm>
            <a:off x="3739095" y="5383761"/>
            <a:ext cx="375424" cy="276999"/>
          </a:xfrm>
          <a:prstGeom prst="rect">
            <a:avLst/>
          </a:prstGeom>
        </p:spPr>
        <p:txBody>
          <a:bodyPr wrap="none">
            <a:spAutoFit/>
          </a:bodyPr>
          <a:lstStyle/>
          <a:p>
            <a:r>
              <a:rPr lang="en-IE" sz="1200" b="1" dirty="0"/>
              <a:t>–8 </a:t>
            </a:r>
          </a:p>
        </p:txBody>
      </p:sp>
      <mc:AlternateContent xmlns:mc="http://schemas.openxmlformats.org/markup-compatibility/2006" xmlns:a14="http://schemas.microsoft.com/office/drawing/2010/main">
        <mc:Choice Requires="a14">
          <p:sp>
            <p:nvSpPr>
              <p:cNvPr id="19" name="Rectangle 18"/>
              <p:cNvSpPr/>
              <p:nvPr/>
            </p:nvSpPr>
            <p:spPr>
              <a:xfrm>
                <a:off x="4597700" y="5051254"/>
                <a:ext cx="402674" cy="43800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IE" sz="1200" b="1" i="1" dirty="0">
                              <a:latin typeface="Cambria Math" panose="02040503050406030204" pitchFamily="18" charset="0"/>
                            </a:rPr>
                          </m:ctrlPr>
                        </m:fPr>
                        <m:num>
                          <m:r>
                            <a:rPr lang="en-IE" sz="1200" b="1" i="1" dirty="0">
                              <a:latin typeface="Cambria Math" panose="02040503050406030204" pitchFamily="18" charset="0"/>
                            </a:rPr>
                            <m:t>𝟏𝟒</m:t>
                          </m:r>
                        </m:num>
                        <m:den>
                          <m:r>
                            <a:rPr lang="en-IE" sz="1200" b="1" i="1" dirty="0">
                              <a:latin typeface="Cambria Math" panose="02040503050406030204" pitchFamily="18" charset="0"/>
                            </a:rPr>
                            <m:t>𝟐</m:t>
                          </m:r>
                        </m:den>
                      </m:f>
                    </m:oMath>
                  </m:oMathPara>
                </a14:m>
                <a:endParaRPr lang="en-IE" sz="1200" b="1" dirty="0"/>
              </a:p>
            </p:txBody>
          </p:sp>
        </mc:Choice>
        <mc:Fallback xmlns="">
          <p:sp>
            <p:nvSpPr>
              <p:cNvPr id="19" name="Rectangle 18"/>
              <p:cNvSpPr>
                <a:spLocks noRot="1" noChangeAspect="1" noMove="1" noResize="1" noEditPoints="1" noAdjustHandles="1" noChangeArrowheads="1" noChangeShapeType="1" noTextEdit="1"/>
              </p:cNvSpPr>
              <p:nvPr/>
            </p:nvSpPr>
            <p:spPr>
              <a:xfrm>
                <a:off x="4597700" y="5051254"/>
                <a:ext cx="402674" cy="438005"/>
              </a:xfrm>
              <a:prstGeom prst="rect">
                <a:avLst/>
              </a:prstGeom>
              <a:blipFill rotWithShape="0">
                <a:blip r:embed="rId12"/>
                <a:stretch>
                  <a:fillRect b="-1408"/>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20" name="Rectangle 19"/>
              <p:cNvSpPr/>
              <p:nvPr/>
            </p:nvSpPr>
            <p:spPr>
              <a:xfrm>
                <a:off x="6256027" y="4772301"/>
                <a:ext cx="348172"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400" b="1" i="1">
                          <a:latin typeface="Cambria Math" panose="02040503050406030204" pitchFamily="18" charset="0"/>
                          <a:ea typeface="Cambria Math" panose="02040503050406030204" pitchFamily="18" charset="0"/>
                        </a:rPr>
                        <m:t>𝝅</m:t>
                      </m:r>
                    </m:oMath>
                  </m:oMathPara>
                </a14:m>
                <a:endParaRPr lang="en-IE" sz="1400" b="1" dirty="0"/>
              </a:p>
            </p:txBody>
          </p:sp>
        </mc:Choice>
        <mc:Fallback xmlns="">
          <p:sp>
            <p:nvSpPr>
              <p:cNvPr id="20" name="Rectangle 19"/>
              <p:cNvSpPr>
                <a:spLocks noRot="1" noChangeAspect="1" noMove="1" noResize="1" noEditPoints="1" noAdjustHandles="1" noChangeArrowheads="1" noChangeShapeType="1" noTextEdit="1"/>
              </p:cNvSpPr>
              <p:nvPr/>
            </p:nvSpPr>
            <p:spPr>
              <a:xfrm>
                <a:off x="6256027" y="4772301"/>
                <a:ext cx="348172" cy="307777"/>
              </a:xfrm>
              <a:prstGeom prst="rect">
                <a:avLst/>
              </a:prstGeom>
              <a:blipFill rotWithShape="0">
                <a:blip r:embed="rId13"/>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21" name="Rectangle 20"/>
              <p:cNvSpPr/>
              <p:nvPr/>
            </p:nvSpPr>
            <p:spPr>
              <a:xfrm>
                <a:off x="4169022" y="5240919"/>
                <a:ext cx="624337" cy="35471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IE" sz="1200" b="1" i="1">
                              <a:latin typeface="Cambria Math" panose="02040503050406030204" pitchFamily="18" charset="0"/>
                            </a:rPr>
                          </m:ctrlPr>
                        </m:sSupPr>
                        <m:e>
                          <m:d>
                            <m:dPr>
                              <m:ctrlPr>
                                <a:rPr lang="en-IE" sz="1200" b="1" i="1">
                                  <a:latin typeface="Cambria Math" panose="02040503050406030204" pitchFamily="18" charset="0"/>
                                </a:rPr>
                              </m:ctrlPr>
                            </m:dPr>
                            <m:e>
                              <m:rad>
                                <m:radPr>
                                  <m:degHide m:val="on"/>
                                  <m:ctrlPr>
                                    <a:rPr lang="en-IE" sz="1200" b="1" i="1">
                                      <a:latin typeface="Cambria Math" panose="02040503050406030204" pitchFamily="18" charset="0"/>
                                    </a:rPr>
                                  </m:ctrlPr>
                                </m:radPr>
                                <m:deg/>
                                <m:e>
                                  <m:r>
                                    <a:rPr lang="en-IE" sz="1200" b="1" i="1">
                                      <a:latin typeface="Cambria Math" panose="02040503050406030204" pitchFamily="18" charset="0"/>
                                    </a:rPr>
                                    <m:t>𝟑</m:t>
                                  </m:r>
                                </m:e>
                              </m:rad>
                            </m:e>
                          </m:d>
                        </m:e>
                        <m:sup>
                          <m:r>
                            <a:rPr lang="en-IE" sz="1200" b="1" i="1">
                              <a:latin typeface="Cambria Math" panose="02040503050406030204" pitchFamily="18" charset="0"/>
                            </a:rPr>
                            <m:t>𝟐</m:t>
                          </m:r>
                        </m:sup>
                      </m:sSup>
                    </m:oMath>
                  </m:oMathPara>
                </a14:m>
                <a:endParaRPr lang="en-IE" sz="1200" b="1" dirty="0"/>
              </a:p>
            </p:txBody>
          </p:sp>
        </mc:Choice>
        <mc:Fallback xmlns="">
          <p:sp>
            <p:nvSpPr>
              <p:cNvPr id="21" name="Rectangle 20"/>
              <p:cNvSpPr>
                <a:spLocks noRot="1" noChangeAspect="1" noMove="1" noResize="1" noEditPoints="1" noAdjustHandles="1" noChangeArrowheads="1" noChangeShapeType="1" noTextEdit="1"/>
              </p:cNvSpPr>
              <p:nvPr/>
            </p:nvSpPr>
            <p:spPr>
              <a:xfrm>
                <a:off x="4169022" y="5240919"/>
                <a:ext cx="624337" cy="354712"/>
              </a:xfrm>
              <a:prstGeom prst="rect">
                <a:avLst/>
              </a:prstGeom>
              <a:blipFill rotWithShape="0">
                <a:blip r:embed="rId14"/>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22" name="Rectangle 21"/>
              <p:cNvSpPr/>
              <p:nvPr/>
            </p:nvSpPr>
            <p:spPr>
              <a:xfrm>
                <a:off x="5283517" y="4108978"/>
                <a:ext cx="455574"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400" b="1" i="1" smtClean="0">
                          <a:latin typeface="Cambria Math" panose="02040503050406030204" pitchFamily="18" charset="0"/>
                          <a:ea typeface="Cambria Math" panose="02040503050406030204" pitchFamily="18" charset="0"/>
                        </a:rPr>
                        <m:t>𝟓</m:t>
                      </m:r>
                      <m:r>
                        <a:rPr lang="en-IE" sz="1400" b="1" i="1">
                          <a:latin typeface="Cambria Math" panose="02040503050406030204" pitchFamily="18" charset="0"/>
                          <a:ea typeface="Cambria Math" panose="02040503050406030204" pitchFamily="18" charset="0"/>
                        </a:rPr>
                        <m:t>𝝅</m:t>
                      </m:r>
                    </m:oMath>
                  </m:oMathPara>
                </a14:m>
                <a:endParaRPr lang="en-IE" sz="1400" b="1" dirty="0"/>
              </a:p>
            </p:txBody>
          </p:sp>
        </mc:Choice>
        <mc:Fallback xmlns="">
          <p:sp>
            <p:nvSpPr>
              <p:cNvPr id="22" name="Rectangle 21"/>
              <p:cNvSpPr>
                <a:spLocks noRot="1" noChangeAspect="1" noMove="1" noResize="1" noEditPoints="1" noAdjustHandles="1" noChangeArrowheads="1" noChangeShapeType="1" noTextEdit="1"/>
              </p:cNvSpPr>
              <p:nvPr/>
            </p:nvSpPr>
            <p:spPr>
              <a:xfrm>
                <a:off x="5283517" y="4108978"/>
                <a:ext cx="455574" cy="307777"/>
              </a:xfrm>
              <a:prstGeom prst="rect">
                <a:avLst/>
              </a:prstGeom>
              <a:blipFill rotWithShape="0">
                <a:blip r:embed="rId15"/>
                <a:stretch>
                  <a:fillRect/>
                </a:stretch>
              </a:blipFill>
            </p:spPr>
            <p:txBody>
              <a:bodyPr/>
              <a:lstStyle/>
              <a:p>
                <a:r>
                  <a:rPr lang="en-IE">
                    <a:noFill/>
                  </a:rPr>
                  <a:t> </a:t>
                </a:r>
              </a:p>
            </p:txBody>
          </p:sp>
        </mc:Fallback>
      </mc:AlternateContent>
      <p:grpSp>
        <p:nvGrpSpPr>
          <p:cNvPr id="32" name="Group 31"/>
          <p:cNvGrpSpPr/>
          <p:nvPr/>
        </p:nvGrpSpPr>
        <p:grpSpPr>
          <a:xfrm>
            <a:off x="2602975" y="976219"/>
            <a:ext cx="4767236" cy="1676837"/>
            <a:chOff x="2985106" y="987086"/>
            <a:chExt cx="4767236" cy="1676837"/>
          </a:xfrm>
        </p:grpSpPr>
        <p:grpSp>
          <p:nvGrpSpPr>
            <p:cNvPr id="24" name="Group 23"/>
            <p:cNvGrpSpPr/>
            <p:nvPr/>
          </p:nvGrpSpPr>
          <p:grpSpPr>
            <a:xfrm>
              <a:off x="2985106" y="1265575"/>
              <a:ext cx="3575768" cy="1398348"/>
              <a:chOff x="1775012" y="4262718"/>
              <a:chExt cx="5136776" cy="2487706"/>
            </a:xfrm>
          </p:grpSpPr>
          <p:pic>
            <p:nvPicPr>
              <p:cNvPr id="26" name="Picture 2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68906" y="4313160"/>
                <a:ext cx="3862387" cy="236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ectangle 26"/>
              <p:cNvSpPr/>
              <p:nvPr/>
            </p:nvSpPr>
            <p:spPr>
              <a:xfrm>
                <a:off x="1775012" y="4262718"/>
                <a:ext cx="5136776" cy="2487706"/>
              </a:xfrm>
              <a:prstGeom prst="rect">
                <a:avLst/>
              </a:prstGeom>
              <a:noFill/>
              <a:ln w="222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grpSp>
        <p:sp>
          <p:nvSpPr>
            <p:cNvPr id="28" name="TextBox 27"/>
            <p:cNvSpPr txBox="1"/>
            <p:nvPr/>
          </p:nvSpPr>
          <p:spPr>
            <a:xfrm>
              <a:off x="6697245" y="1252939"/>
              <a:ext cx="1055097" cy="338554"/>
            </a:xfrm>
            <a:prstGeom prst="rect">
              <a:avLst/>
            </a:prstGeom>
            <a:noFill/>
          </p:spPr>
          <p:txBody>
            <a:bodyPr wrap="none" rtlCol="0">
              <a:spAutoFit/>
            </a:bodyPr>
            <a:lstStyle/>
            <a:p>
              <a:r>
                <a:rPr lang="en-IE" sz="1600" b="1" dirty="0"/>
                <a:t>Irrationals</a:t>
              </a:r>
            </a:p>
          </p:txBody>
        </p:sp>
        <p:cxnSp>
          <p:nvCxnSpPr>
            <p:cNvPr id="30" name="Straight Arrow Connector 29"/>
            <p:cNvCxnSpPr>
              <a:stCxn id="28" idx="1"/>
            </p:cNvCxnSpPr>
            <p:nvPr/>
          </p:nvCxnSpPr>
          <p:spPr>
            <a:xfrm flipH="1">
              <a:off x="6270176" y="1422216"/>
              <a:ext cx="427069" cy="0"/>
            </a:xfrm>
            <a:prstGeom prst="straightConnector1">
              <a:avLst/>
            </a:prstGeom>
            <a:ln w="1587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5815215" y="987086"/>
              <a:ext cx="632096" cy="338554"/>
            </a:xfrm>
            <a:prstGeom prst="rect">
              <a:avLst/>
            </a:prstGeom>
            <a:noFill/>
          </p:spPr>
          <p:txBody>
            <a:bodyPr wrap="none" rtlCol="0">
              <a:spAutoFit/>
            </a:bodyPr>
            <a:lstStyle/>
            <a:p>
              <a:r>
                <a:rPr lang="en-IE" sz="1600" b="1" dirty="0">
                  <a:solidFill>
                    <a:schemeClr val="accent6">
                      <a:lumMod val="75000"/>
                    </a:schemeClr>
                  </a:solidFill>
                </a:rPr>
                <a:t>Reals</a:t>
              </a:r>
            </a:p>
          </p:txBody>
        </p:sp>
      </p:grpSp>
    </p:spTree>
    <p:extLst>
      <p:ext uri="{BB962C8B-B14F-4D97-AF65-F5344CB8AC3E}">
        <p14:creationId xmlns:p14="http://schemas.microsoft.com/office/powerpoint/2010/main" val="3714695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outVertical)">
                                      <p:cBhvr>
                                        <p:cTn id="17" dur="1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0-#ppt_w/2"/>
                                          </p:val>
                                        </p:tav>
                                        <p:tav tm="100000">
                                          <p:val>
                                            <p:strVal val="#ppt_x"/>
                                          </p:val>
                                        </p:tav>
                                      </p:tavLst>
                                    </p:anim>
                                    <p:anim calcmode="lin" valueType="num">
                                      <p:cBhvr additive="base">
                                        <p:cTn id="23"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1+#ppt_w/2"/>
                                          </p:val>
                                        </p:tav>
                                        <p:tav tm="100000">
                                          <p:val>
                                            <p:strVal val="#ppt_x"/>
                                          </p:val>
                                        </p:tav>
                                      </p:tavLst>
                                    </p:anim>
                                    <p:anim calcmode="lin" valueType="num">
                                      <p:cBhvr additive="base">
                                        <p:cTn id="29"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2"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 calcmode="lin" valueType="num">
                                      <p:cBhvr additive="base">
                                        <p:cTn id="34" dur="500" fill="hold"/>
                                        <p:tgtEl>
                                          <p:spTgt spid="15"/>
                                        </p:tgtEl>
                                        <p:attrNameLst>
                                          <p:attrName>ppt_x</p:attrName>
                                        </p:attrNameLst>
                                      </p:cBhvr>
                                      <p:tavLst>
                                        <p:tav tm="0">
                                          <p:val>
                                            <p:strVal val="1+#ppt_w/2"/>
                                          </p:val>
                                        </p:tav>
                                        <p:tav tm="100000">
                                          <p:val>
                                            <p:strVal val="#ppt_x"/>
                                          </p:val>
                                        </p:tav>
                                      </p:tavLst>
                                    </p:anim>
                                    <p:anim calcmode="lin" valueType="num">
                                      <p:cBhvr additive="base">
                                        <p:cTn id="35"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 calcmode="lin" valueType="num">
                                      <p:cBhvr additive="base">
                                        <p:cTn id="40" dur="500" fill="hold"/>
                                        <p:tgtEl>
                                          <p:spTgt spid="16"/>
                                        </p:tgtEl>
                                        <p:attrNameLst>
                                          <p:attrName>ppt_x</p:attrName>
                                        </p:attrNameLst>
                                      </p:cBhvr>
                                      <p:tavLst>
                                        <p:tav tm="0">
                                          <p:val>
                                            <p:strVal val="#ppt_x"/>
                                          </p:val>
                                        </p:tav>
                                        <p:tav tm="100000">
                                          <p:val>
                                            <p:strVal val="#ppt_x"/>
                                          </p:val>
                                        </p:tav>
                                      </p:tavLst>
                                    </p:anim>
                                    <p:anim calcmode="lin" valueType="num">
                                      <p:cBhvr additive="base">
                                        <p:cTn id="4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8"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 calcmode="lin" valueType="num">
                                      <p:cBhvr additive="base">
                                        <p:cTn id="46" dur="500" fill="hold"/>
                                        <p:tgtEl>
                                          <p:spTgt spid="17"/>
                                        </p:tgtEl>
                                        <p:attrNameLst>
                                          <p:attrName>ppt_x</p:attrName>
                                        </p:attrNameLst>
                                      </p:cBhvr>
                                      <p:tavLst>
                                        <p:tav tm="0">
                                          <p:val>
                                            <p:strVal val="0-#ppt_w/2"/>
                                          </p:val>
                                        </p:tav>
                                        <p:tav tm="100000">
                                          <p:val>
                                            <p:strVal val="#ppt_x"/>
                                          </p:val>
                                        </p:tav>
                                      </p:tavLst>
                                    </p:anim>
                                    <p:anim calcmode="lin" valueType="num">
                                      <p:cBhvr additive="base">
                                        <p:cTn id="47"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 calcmode="lin" valueType="num">
                                      <p:cBhvr additive="base">
                                        <p:cTn id="52" dur="500" fill="hold"/>
                                        <p:tgtEl>
                                          <p:spTgt spid="18"/>
                                        </p:tgtEl>
                                        <p:attrNameLst>
                                          <p:attrName>ppt_x</p:attrName>
                                        </p:attrNameLst>
                                      </p:cBhvr>
                                      <p:tavLst>
                                        <p:tav tm="0">
                                          <p:val>
                                            <p:strVal val="0-#ppt_w/2"/>
                                          </p:val>
                                        </p:tav>
                                        <p:tav tm="100000">
                                          <p:val>
                                            <p:strVal val="#ppt_x"/>
                                          </p:val>
                                        </p:tav>
                                      </p:tavLst>
                                    </p:anim>
                                    <p:anim calcmode="lin" valueType="num">
                                      <p:cBhvr additive="base">
                                        <p:cTn id="53"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 calcmode="lin" valueType="num">
                                      <p:cBhvr additive="base">
                                        <p:cTn id="58" dur="500" fill="hold"/>
                                        <p:tgtEl>
                                          <p:spTgt spid="19"/>
                                        </p:tgtEl>
                                        <p:attrNameLst>
                                          <p:attrName>ppt_x</p:attrName>
                                        </p:attrNameLst>
                                      </p:cBhvr>
                                      <p:tavLst>
                                        <p:tav tm="0">
                                          <p:val>
                                            <p:strVal val="#ppt_x"/>
                                          </p:val>
                                        </p:tav>
                                        <p:tav tm="100000">
                                          <p:val>
                                            <p:strVal val="#ppt_x"/>
                                          </p:val>
                                        </p:tav>
                                      </p:tavLst>
                                    </p:anim>
                                    <p:anim calcmode="lin" valueType="num">
                                      <p:cBhvr additive="base">
                                        <p:cTn id="59"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2" fill="hold" grpId="0" nodeType="click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additive="base">
                                        <p:cTn id="64" dur="500" fill="hold"/>
                                        <p:tgtEl>
                                          <p:spTgt spid="20"/>
                                        </p:tgtEl>
                                        <p:attrNameLst>
                                          <p:attrName>ppt_x</p:attrName>
                                        </p:attrNameLst>
                                      </p:cBhvr>
                                      <p:tavLst>
                                        <p:tav tm="0">
                                          <p:val>
                                            <p:strVal val="1+#ppt_w/2"/>
                                          </p:val>
                                        </p:tav>
                                        <p:tav tm="100000">
                                          <p:val>
                                            <p:strVal val="#ppt_x"/>
                                          </p:val>
                                        </p:tav>
                                      </p:tavLst>
                                    </p:anim>
                                    <p:anim calcmode="lin" valueType="num">
                                      <p:cBhvr additive="base">
                                        <p:cTn id="65"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2" fill="hold" grpId="0" nodeType="clickEffect">
                                  <p:stCondLst>
                                    <p:cond delay="0"/>
                                  </p:stCondLst>
                                  <p:childTnLst>
                                    <p:set>
                                      <p:cBhvr>
                                        <p:cTn id="69" dur="1" fill="hold">
                                          <p:stCondLst>
                                            <p:cond delay="0"/>
                                          </p:stCondLst>
                                        </p:cTn>
                                        <p:tgtEl>
                                          <p:spTgt spid="22"/>
                                        </p:tgtEl>
                                        <p:attrNameLst>
                                          <p:attrName>style.visibility</p:attrName>
                                        </p:attrNameLst>
                                      </p:cBhvr>
                                      <p:to>
                                        <p:strVal val="visible"/>
                                      </p:to>
                                    </p:set>
                                    <p:anim calcmode="lin" valueType="num">
                                      <p:cBhvr additive="base">
                                        <p:cTn id="70" dur="500" fill="hold"/>
                                        <p:tgtEl>
                                          <p:spTgt spid="22"/>
                                        </p:tgtEl>
                                        <p:attrNameLst>
                                          <p:attrName>ppt_x</p:attrName>
                                        </p:attrNameLst>
                                      </p:cBhvr>
                                      <p:tavLst>
                                        <p:tav tm="0">
                                          <p:val>
                                            <p:strVal val="1+#ppt_w/2"/>
                                          </p:val>
                                        </p:tav>
                                        <p:tav tm="100000">
                                          <p:val>
                                            <p:strVal val="#ppt_x"/>
                                          </p:val>
                                        </p:tav>
                                      </p:tavLst>
                                    </p:anim>
                                    <p:anim calcmode="lin" valueType="num">
                                      <p:cBhvr additive="base">
                                        <p:cTn id="71" dur="5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500" fill="hold"/>
                                        <p:tgtEl>
                                          <p:spTgt spid="21"/>
                                        </p:tgtEl>
                                        <p:attrNameLst>
                                          <p:attrName>ppt_x</p:attrName>
                                        </p:attrNameLst>
                                      </p:cBhvr>
                                      <p:tavLst>
                                        <p:tav tm="0">
                                          <p:val>
                                            <p:strVal val="#ppt_x"/>
                                          </p:val>
                                        </p:tav>
                                        <p:tav tm="100000">
                                          <p:val>
                                            <p:strVal val="#ppt_x"/>
                                          </p:val>
                                        </p:tav>
                                      </p:tavLst>
                                    </p:anim>
                                    <p:anim calcmode="lin" valueType="num">
                                      <p:cBhvr additive="base">
                                        <p:cTn id="7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5" grpId="0"/>
      <p:bldP spid="16" grpId="0"/>
      <p:bldP spid="17" grpId="0"/>
      <p:bldP spid="18" grpId="0"/>
      <p:bldP spid="19" grpId="0"/>
      <p:bldP spid="20" grpId="0"/>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Surds</a:t>
            </a:r>
            <a:endParaRPr lang="en-US" dirty="0"/>
          </a:p>
          <a:p>
            <a:endParaRPr lang="en-US" dirty="0"/>
          </a:p>
        </p:txBody>
      </p:sp>
      <p:sp>
        <p:nvSpPr>
          <p:cNvPr id="3" name="Rectangle 2"/>
          <p:cNvSpPr/>
          <p:nvPr/>
        </p:nvSpPr>
        <p:spPr>
          <a:xfrm>
            <a:off x="840870" y="856896"/>
            <a:ext cx="7993644" cy="353943"/>
          </a:xfrm>
          <a:prstGeom prst="rect">
            <a:avLst/>
          </a:prstGeom>
        </p:spPr>
        <p:txBody>
          <a:bodyPr wrap="square">
            <a:spAutoFit/>
          </a:bodyPr>
          <a:lstStyle/>
          <a:p>
            <a:r>
              <a:rPr lang="en-IE" sz="1700" dirty="0"/>
              <a:t>A </a:t>
            </a:r>
            <a:r>
              <a:rPr lang="en-IE" sz="1700" b="1" dirty="0">
                <a:solidFill>
                  <a:srgbClr val="0070C0"/>
                </a:solidFill>
              </a:rPr>
              <a:t>surd</a:t>
            </a:r>
            <a:r>
              <a:rPr lang="en-IE" sz="1700" dirty="0">
                <a:solidFill>
                  <a:srgbClr val="0070C0"/>
                </a:solidFill>
              </a:rPr>
              <a:t> </a:t>
            </a:r>
            <a:r>
              <a:rPr lang="en-IE" sz="1700" dirty="0"/>
              <a:t>is an irrational number that can be written as the root of a rational number.</a:t>
            </a:r>
          </a:p>
        </p:txBody>
      </p:sp>
      <mc:AlternateContent xmlns:mc="http://schemas.openxmlformats.org/markup-compatibility/2006" xmlns:a14="http://schemas.microsoft.com/office/drawing/2010/main">
        <mc:Choice Requires="a14">
          <p:sp>
            <p:nvSpPr>
              <p:cNvPr id="4" name="Rectangle 3"/>
              <p:cNvSpPr/>
              <p:nvPr/>
            </p:nvSpPr>
            <p:spPr>
              <a:xfrm>
                <a:off x="2814953" y="1477754"/>
                <a:ext cx="3514095" cy="379399"/>
              </a:xfrm>
              <a:prstGeom prst="rect">
                <a:avLst/>
              </a:prstGeom>
            </p:spPr>
            <p:txBody>
              <a:bodyPr wrap="square">
                <a:spAutoFit/>
              </a:bodyPr>
              <a:lstStyle/>
              <a:p>
                <a:pPr algn="ctr"/>
                <a14:m>
                  <m:oMath xmlns:m="http://schemas.openxmlformats.org/officeDocument/2006/math">
                    <m:rad>
                      <m:radPr>
                        <m:degHide m:val="on"/>
                        <m:ctrlPr>
                          <a:rPr lang="en-IE" sz="1700" i="1" dirty="0" smtClean="0">
                            <a:latin typeface="Cambria Math" panose="02040503050406030204" pitchFamily="18" charset="0"/>
                          </a:rPr>
                        </m:ctrlPr>
                      </m:radPr>
                      <m:deg/>
                      <m:e>
                        <m:r>
                          <a:rPr lang="en-IE" sz="1700" i="1" dirty="0">
                            <a:latin typeface="Cambria Math" panose="02040503050406030204" pitchFamily="18" charset="0"/>
                          </a:rPr>
                          <m:t>2</m:t>
                        </m:r>
                      </m:e>
                    </m:rad>
                  </m:oMath>
                </a14:m>
                <a:r>
                  <a:rPr lang="en-IE" sz="1700" dirty="0"/>
                  <a:t> and </a:t>
                </a:r>
                <a14:m>
                  <m:oMath xmlns:m="http://schemas.openxmlformats.org/officeDocument/2006/math">
                    <m:rad>
                      <m:radPr>
                        <m:degHide m:val="on"/>
                        <m:ctrlPr>
                          <a:rPr lang="en-IE" sz="1700" i="1" dirty="0">
                            <a:latin typeface="Cambria Math" panose="02040503050406030204" pitchFamily="18" charset="0"/>
                          </a:rPr>
                        </m:ctrlPr>
                      </m:radPr>
                      <m:deg/>
                      <m:e>
                        <m:r>
                          <a:rPr lang="en-IE" sz="1700" b="0" i="1" dirty="0" smtClean="0">
                            <a:latin typeface="Cambria Math" panose="02040503050406030204" pitchFamily="18" charset="0"/>
                          </a:rPr>
                          <m:t>3</m:t>
                        </m:r>
                      </m:e>
                    </m:rad>
                  </m:oMath>
                </a14:m>
                <a:r>
                  <a:rPr lang="en-IE" sz="1700" dirty="0"/>
                  <a:t> are examples of surds. </a:t>
                </a:r>
              </a:p>
            </p:txBody>
          </p:sp>
        </mc:Choice>
        <mc:Fallback xmlns="">
          <p:sp>
            <p:nvSpPr>
              <p:cNvPr id="4" name="Rectangle 3"/>
              <p:cNvSpPr>
                <a:spLocks noRot="1" noChangeAspect="1" noMove="1" noResize="1" noEditPoints="1" noAdjustHandles="1" noChangeArrowheads="1" noChangeShapeType="1" noTextEdit="1"/>
              </p:cNvSpPr>
              <p:nvPr/>
            </p:nvSpPr>
            <p:spPr>
              <a:xfrm>
                <a:off x="2814953" y="1477754"/>
                <a:ext cx="3514095" cy="379399"/>
              </a:xfrm>
              <a:prstGeom prst="rect">
                <a:avLst/>
              </a:prstGeom>
              <a:blipFill rotWithShape="0">
                <a:blip r:embed="rId3"/>
                <a:stretch>
                  <a:fillRect b="-20635"/>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840870" y="2484020"/>
                <a:ext cx="6327044" cy="381258"/>
              </a:xfrm>
              <a:prstGeom prst="rect">
                <a:avLst/>
              </a:prstGeom>
            </p:spPr>
            <p:txBody>
              <a:bodyPr wrap="square">
                <a:spAutoFit/>
              </a:bodyPr>
              <a:lstStyle/>
              <a:p>
                <a:r>
                  <a:rPr lang="en-IE" sz="1700" b="1" dirty="0">
                    <a:solidFill>
                      <a:srgbClr val="00B050"/>
                    </a:solidFill>
                    <a:ea typeface="MS PGothic" panose="020B0600070205080204" pitchFamily="34" charset="-128"/>
                  </a:rPr>
                  <a:t>Which of the numbers </a:t>
                </a:r>
                <a14:m>
                  <m:oMath xmlns:m="http://schemas.openxmlformats.org/officeDocument/2006/math">
                    <m:rad>
                      <m:radPr>
                        <m:degHide m:val="on"/>
                        <m:ctrlPr>
                          <a:rPr lang="en-IE" sz="1700" b="1" i="1">
                            <a:solidFill>
                              <a:srgbClr val="00B050"/>
                            </a:solidFill>
                            <a:latin typeface="Cambria Math" panose="02040503050406030204" pitchFamily="18" charset="0"/>
                            <a:ea typeface="MS PGothic" panose="020B0600070205080204" pitchFamily="34" charset="-128"/>
                          </a:rPr>
                        </m:ctrlPr>
                      </m:radPr>
                      <m:deg/>
                      <m:e>
                        <m:r>
                          <a:rPr lang="en-IE" sz="1700" b="1">
                            <a:solidFill>
                              <a:srgbClr val="00B050"/>
                            </a:solidFill>
                            <a:latin typeface="Cambria Math" panose="02040503050406030204" pitchFamily="18" charset="0"/>
                            <a:ea typeface="MS PGothic" panose="020B0600070205080204" pitchFamily="34" charset="-128"/>
                          </a:rPr>
                          <m:t>9</m:t>
                        </m:r>
                      </m:e>
                    </m:rad>
                    <m:r>
                      <a:rPr lang="en-GB" sz="1700" b="1" i="0" smtClean="0">
                        <a:solidFill>
                          <a:srgbClr val="00B050"/>
                        </a:solidFill>
                        <a:latin typeface="Cambria Math" panose="02040503050406030204" pitchFamily="18" charset="0"/>
                        <a:ea typeface="MS PGothic" panose="020B0600070205080204" pitchFamily="34" charset="-128"/>
                      </a:rPr>
                      <m:t>, </m:t>
                    </m:r>
                    <m:r>
                      <a:rPr lang="en-IE" sz="1700" b="1">
                        <a:solidFill>
                          <a:srgbClr val="00B050"/>
                        </a:solidFill>
                        <a:latin typeface="Cambria Math" panose="02040503050406030204" pitchFamily="18" charset="0"/>
                        <a:ea typeface="MS PGothic" panose="020B0600070205080204" pitchFamily="34" charset="-128"/>
                      </a:rPr>
                      <m:t>𝜋</m:t>
                    </m:r>
                    <m:r>
                      <a:rPr lang="en-IE" sz="1700" b="1">
                        <a:solidFill>
                          <a:srgbClr val="00B050"/>
                        </a:solidFill>
                        <a:latin typeface="Cambria Math" panose="02040503050406030204" pitchFamily="18" charset="0"/>
                        <a:ea typeface="MS PGothic" panose="020B0600070205080204" pitchFamily="34" charset="-128"/>
                      </a:rPr>
                      <m:t>,  </m:t>
                    </m:r>
                    <m:rad>
                      <m:radPr>
                        <m:ctrlPr>
                          <a:rPr lang="en-IE" sz="1700" b="1" i="1">
                            <a:solidFill>
                              <a:srgbClr val="00B050"/>
                            </a:solidFill>
                            <a:latin typeface="Cambria Math" panose="02040503050406030204" pitchFamily="18" charset="0"/>
                            <a:ea typeface="MS PGothic" panose="020B0600070205080204" pitchFamily="34" charset="-128"/>
                          </a:rPr>
                        </m:ctrlPr>
                      </m:radPr>
                      <m:deg>
                        <m:r>
                          <m:rPr>
                            <m:brk m:alnAt="7"/>
                          </m:rPr>
                          <a:rPr lang="en-IE" sz="1700" b="1">
                            <a:solidFill>
                              <a:srgbClr val="00B050"/>
                            </a:solidFill>
                            <a:latin typeface="Cambria Math" panose="02040503050406030204" pitchFamily="18" charset="0"/>
                            <a:ea typeface="MS PGothic" panose="020B0600070205080204" pitchFamily="34" charset="-128"/>
                          </a:rPr>
                          <m:t>3</m:t>
                        </m:r>
                      </m:deg>
                      <m:e>
                        <m:r>
                          <a:rPr lang="en-IE" sz="1700" b="1">
                            <a:solidFill>
                              <a:srgbClr val="00B050"/>
                            </a:solidFill>
                            <a:latin typeface="Cambria Math" panose="02040503050406030204" pitchFamily="18" charset="0"/>
                            <a:ea typeface="MS PGothic" panose="020B0600070205080204" pitchFamily="34" charset="-128"/>
                          </a:rPr>
                          <m:t>8</m:t>
                        </m:r>
                      </m:e>
                    </m:rad>
                    <m:r>
                      <a:rPr lang="en-IE" sz="1700" b="1">
                        <a:solidFill>
                          <a:srgbClr val="00B050"/>
                        </a:solidFill>
                        <a:latin typeface="Cambria Math" panose="02040503050406030204" pitchFamily="18" charset="0"/>
                        <a:ea typeface="MS PGothic" panose="020B0600070205080204" pitchFamily="34" charset="-128"/>
                      </a:rPr>
                      <m:t>, </m:t>
                    </m:r>
                    <m:rad>
                      <m:radPr>
                        <m:degHide m:val="on"/>
                        <m:ctrlPr>
                          <a:rPr lang="en-IE" sz="1700" b="1" i="1">
                            <a:solidFill>
                              <a:srgbClr val="00B050"/>
                            </a:solidFill>
                            <a:latin typeface="Cambria Math" panose="02040503050406030204" pitchFamily="18" charset="0"/>
                            <a:ea typeface="MS PGothic" panose="020B0600070205080204" pitchFamily="34" charset="-128"/>
                          </a:rPr>
                        </m:ctrlPr>
                      </m:radPr>
                      <m:deg/>
                      <m:e>
                        <m:r>
                          <a:rPr lang="en-IE" sz="1700" b="1">
                            <a:solidFill>
                              <a:srgbClr val="00B050"/>
                            </a:solidFill>
                            <a:latin typeface="Cambria Math" panose="02040503050406030204" pitchFamily="18" charset="0"/>
                            <a:ea typeface="MS PGothic" panose="020B0600070205080204" pitchFamily="34" charset="-128"/>
                          </a:rPr>
                          <m:t>5</m:t>
                        </m:r>
                      </m:e>
                    </m:rad>
                  </m:oMath>
                </a14:m>
                <a:r>
                  <a:rPr lang="en-IE" sz="1700" b="1" dirty="0">
                    <a:solidFill>
                      <a:srgbClr val="00B050"/>
                    </a:solidFill>
                    <a:ea typeface="MS PGothic" panose="020B0600070205080204" pitchFamily="34" charset="-128"/>
                  </a:rPr>
                  <a:t> are surds? </a:t>
                </a:r>
              </a:p>
            </p:txBody>
          </p:sp>
        </mc:Choice>
        <mc:Fallback xmlns="">
          <p:sp>
            <p:nvSpPr>
              <p:cNvPr id="5" name="Rectangle 4"/>
              <p:cNvSpPr>
                <a:spLocks noRot="1" noChangeAspect="1" noMove="1" noResize="1" noEditPoints="1" noAdjustHandles="1" noChangeArrowheads="1" noChangeShapeType="1" noTextEdit="1"/>
              </p:cNvSpPr>
              <p:nvPr/>
            </p:nvSpPr>
            <p:spPr>
              <a:xfrm>
                <a:off x="840870" y="2484020"/>
                <a:ext cx="6327044" cy="381258"/>
              </a:xfrm>
              <a:prstGeom prst="rect">
                <a:avLst/>
              </a:prstGeom>
              <a:blipFill>
                <a:blip r:embed="rId4"/>
                <a:stretch>
                  <a:fillRect l="-674" b="-2063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840870" y="4969068"/>
                <a:ext cx="8638828" cy="381258"/>
              </a:xfrm>
              <a:prstGeom prst="rect">
                <a:avLst/>
              </a:prstGeom>
            </p:spPr>
            <p:txBody>
              <a:bodyPr wrap="square">
                <a:spAutoFit/>
              </a:bodyPr>
              <a:lstStyle/>
              <a:p>
                <a14:m>
                  <m:oMath xmlns:m="http://schemas.openxmlformats.org/officeDocument/2006/math">
                    <m:rad>
                      <m:radPr>
                        <m:degHide m:val="on"/>
                        <m:ctrlPr>
                          <a:rPr lang="en-IE" sz="1700" i="1">
                            <a:latin typeface="Cambria Math" panose="02040503050406030204" pitchFamily="18" charset="0"/>
                          </a:rPr>
                        </m:ctrlPr>
                      </m:radPr>
                      <m:deg/>
                      <m:e>
                        <m:r>
                          <a:rPr lang="en-IE" sz="1700">
                            <a:latin typeface="Cambria Math" panose="02040503050406030204" pitchFamily="18" charset="0"/>
                          </a:rPr>
                          <m:t>5</m:t>
                        </m:r>
                      </m:e>
                    </m:rad>
                  </m:oMath>
                </a14:m>
                <a:r>
                  <a:rPr lang="en-IE" sz="1700" dirty="0"/>
                  <a:t> is a surd as it is both irrational and can be written as the root of a rational number.</a:t>
                </a:r>
              </a:p>
            </p:txBody>
          </p:sp>
        </mc:Choice>
        <mc:Fallback xmlns="">
          <p:sp>
            <p:nvSpPr>
              <p:cNvPr id="6" name="Rectangle 5"/>
              <p:cNvSpPr>
                <a:spLocks noRot="1" noChangeAspect="1" noMove="1" noResize="1" noEditPoints="1" noAdjustHandles="1" noChangeArrowheads="1" noChangeShapeType="1" noTextEdit="1"/>
              </p:cNvSpPr>
              <p:nvPr/>
            </p:nvSpPr>
            <p:spPr>
              <a:xfrm>
                <a:off x="840870" y="4969068"/>
                <a:ext cx="8638828" cy="381258"/>
              </a:xfrm>
              <a:prstGeom prst="rect">
                <a:avLst/>
              </a:prstGeom>
              <a:blipFill rotWithShape="0">
                <a:blip r:embed="rId5"/>
                <a:stretch>
                  <a:fillRect b="-20635"/>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840870" y="3057253"/>
                <a:ext cx="4128438" cy="378565"/>
              </a:xfrm>
              <a:prstGeom prst="rect">
                <a:avLst/>
              </a:prstGeom>
            </p:spPr>
            <p:txBody>
              <a:bodyPr wrap="none">
                <a:spAutoFit/>
              </a:bodyPr>
              <a:lstStyle/>
              <a:p>
                <a14:m>
                  <m:oMath xmlns:m="http://schemas.openxmlformats.org/officeDocument/2006/math">
                    <m:rad>
                      <m:radPr>
                        <m:degHide m:val="on"/>
                        <m:ctrlPr>
                          <a:rPr lang="en-IE" sz="1700" i="1">
                            <a:latin typeface="Cambria Math" panose="02040503050406030204" pitchFamily="18" charset="0"/>
                          </a:rPr>
                        </m:ctrlPr>
                      </m:radPr>
                      <m:deg/>
                      <m:e>
                        <m:r>
                          <a:rPr lang="en-IE" sz="1700">
                            <a:latin typeface="Cambria Math" panose="02040503050406030204" pitchFamily="18" charset="0"/>
                          </a:rPr>
                          <m:t>9</m:t>
                        </m:r>
                      </m:e>
                    </m:rad>
                  </m:oMath>
                </a14:m>
                <a:r>
                  <a:rPr lang="en-IE" sz="1700" dirty="0"/>
                  <a:t> is not a surd as </a:t>
                </a:r>
                <a14:m>
                  <m:oMath xmlns:m="http://schemas.openxmlformats.org/officeDocument/2006/math">
                    <m:rad>
                      <m:radPr>
                        <m:degHide m:val="on"/>
                        <m:ctrlPr>
                          <a:rPr lang="en-IE" sz="1700" i="1">
                            <a:latin typeface="Cambria Math" panose="02040503050406030204" pitchFamily="18" charset="0"/>
                          </a:rPr>
                        </m:ctrlPr>
                      </m:radPr>
                      <m:deg/>
                      <m:e>
                        <m:r>
                          <a:rPr lang="en-IE" sz="1700">
                            <a:latin typeface="Cambria Math" panose="02040503050406030204" pitchFamily="18" charset="0"/>
                          </a:rPr>
                          <m:t>9</m:t>
                        </m:r>
                      </m:e>
                    </m:rad>
                    <m:r>
                      <a:rPr lang="en-IE" sz="1700" i="1">
                        <a:latin typeface="Cambria Math" panose="02040503050406030204" pitchFamily="18" charset="0"/>
                      </a:rPr>
                      <m:t>=3</m:t>
                    </m:r>
                  </m:oMath>
                </a14:m>
                <a:r>
                  <a:rPr lang="en-IE" sz="1700" dirty="0"/>
                  <a:t>, which is rational.</a:t>
                </a:r>
              </a:p>
            </p:txBody>
          </p:sp>
        </mc:Choice>
        <mc:Fallback xmlns="">
          <p:sp>
            <p:nvSpPr>
              <p:cNvPr id="7" name="Rectangle 6"/>
              <p:cNvSpPr>
                <a:spLocks noRot="1" noChangeAspect="1" noMove="1" noResize="1" noEditPoints="1" noAdjustHandles="1" noChangeArrowheads="1" noChangeShapeType="1" noTextEdit="1"/>
              </p:cNvSpPr>
              <p:nvPr/>
            </p:nvSpPr>
            <p:spPr>
              <a:xfrm>
                <a:off x="840870" y="3057253"/>
                <a:ext cx="4128438" cy="378565"/>
              </a:xfrm>
              <a:prstGeom prst="rect">
                <a:avLst/>
              </a:prstGeom>
              <a:blipFill rotWithShape="0">
                <a:blip r:embed="rId6"/>
                <a:stretch>
                  <a:fillRect b="-20968"/>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840870" y="3702733"/>
                <a:ext cx="7902346" cy="353943"/>
              </a:xfrm>
              <a:prstGeom prst="rect">
                <a:avLst/>
              </a:prstGeom>
            </p:spPr>
            <p:txBody>
              <a:bodyPr wrap="square">
                <a:spAutoFit/>
              </a:bodyPr>
              <a:lstStyle/>
              <a:p>
                <a14:m>
                  <m:oMath xmlns:m="http://schemas.openxmlformats.org/officeDocument/2006/math">
                    <m:r>
                      <a:rPr lang="en-IE" sz="1700" i="1">
                        <a:latin typeface="Cambria Math" panose="02040503050406030204" pitchFamily="18" charset="0"/>
                      </a:rPr>
                      <m:t>𝜋</m:t>
                    </m:r>
                    <m:r>
                      <a:rPr lang="en-IE" sz="1700" i="1">
                        <a:latin typeface="Cambria Math" panose="02040503050406030204" pitchFamily="18" charset="0"/>
                      </a:rPr>
                      <m:t> </m:t>
                    </m:r>
                  </m:oMath>
                </a14:m>
                <a:r>
                  <a:rPr lang="en-IE" sz="1700" dirty="0"/>
                  <a:t>is not a	surd as </a:t>
                </a:r>
                <a14:m>
                  <m:oMath xmlns:m="http://schemas.openxmlformats.org/officeDocument/2006/math">
                    <m:r>
                      <a:rPr lang="en-IE" sz="1700" i="1">
                        <a:latin typeface="Cambria Math" panose="02040503050406030204" pitchFamily="18" charset="0"/>
                      </a:rPr>
                      <m:t>𝜋</m:t>
                    </m:r>
                    <m:r>
                      <a:rPr lang="en-IE" sz="1700" i="1">
                        <a:latin typeface="Cambria Math" panose="02040503050406030204" pitchFamily="18" charset="0"/>
                      </a:rPr>
                      <m:t> </m:t>
                    </m:r>
                  </m:oMath>
                </a14:m>
                <a:r>
                  <a:rPr lang="en-IE" sz="1700" dirty="0"/>
                  <a:t>	cannot be written as the root of a rational number. </a:t>
                </a:r>
              </a:p>
            </p:txBody>
          </p:sp>
        </mc:Choice>
        <mc:Fallback xmlns="">
          <p:sp>
            <p:nvSpPr>
              <p:cNvPr id="8" name="Rectangle 7"/>
              <p:cNvSpPr>
                <a:spLocks noRot="1" noChangeAspect="1" noMove="1" noResize="1" noEditPoints="1" noAdjustHandles="1" noChangeArrowheads="1" noChangeShapeType="1" noTextEdit="1"/>
              </p:cNvSpPr>
              <p:nvPr/>
            </p:nvSpPr>
            <p:spPr>
              <a:xfrm>
                <a:off x="840870" y="3702733"/>
                <a:ext cx="7902346" cy="353943"/>
              </a:xfrm>
              <a:prstGeom prst="rect">
                <a:avLst/>
              </a:prstGeom>
              <a:blipFill rotWithShape="0">
                <a:blip r:embed="rId7"/>
                <a:stretch>
                  <a:fillRect t="-5172" b="-22414"/>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840870" y="4323591"/>
                <a:ext cx="9295304" cy="378565"/>
              </a:xfrm>
              <a:prstGeom prst="rect">
                <a:avLst/>
              </a:prstGeom>
            </p:spPr>
            <p:txBody>
              <a:bodyPr wrap="square">
                <a:spAutoFit/>
              </a:bodyPr>
              <a:lstStyle/>
              <a:p>
                <a14:m>
                  <m:oMath xmlns:m="http://schemas.openxmlformats.org/officeDocument/2006/math">
                    <m:rad>
                      <m:radPr>
                        <m:ctrlPr>
                          <a:rPr lang="en-IE" sz="1700" i="1" spc="-20">
                            <a:latin typeface="Cambria Math" panose="02040503050406030204" pitchFamily="18" charset="0"/>
                          </a:rPr>
                        </m:ctrlPr>
                      </m:radPr>
                      <m:deg>
                        <m:r>
                          <m:rPr>
                            <m:brk m:alnAt="7"/>
                          </m:rPr>
                          <a:rPr lang="en-IE" sz="1700" spc="-20">
                            <a:latin typeface="Cambria Math" panose="02040503050406030204" pitchFamily="18" charset="0"/>
                          </a:rPr>
                          <m:t>3</m:t>
                        </m:r>
                      </m:deg>
                      <m:e>
                        <m:r>
                          <a:rPr lang="en-IE" sz="1700" spc="-20">
                            <a:latin typeface="Cambria Math" panose="02040503050406030204" pitchFamily="18" charset="0"/>
                          </a:rPr>
                          <m:t>8</m:t>
                        </m:r>
                      </m:e>
                    </m:rad>
                  </m:oMath>
                </a14:m>
                <a:r>
                  <a:rPr lang="en-IE" sz="1700" spc="-20" dirty="0"/>
                  <a:t> is not a surd. Although </a:t>
                </a:r>
                <a14:m>
                  <m:oMath xmlns:m="http://schemas.openxmlformats.org/officeDocument/2006/math">
                    <m:rad>
                      <m:radPr>
                        <m:ctrlPr>
                          <a:rPr lang="en-IE" sz="1700" i="1" spc="-20">
                            <a:latin typeface="Cambria Math" panose="02040503050406030204" pitchFamily="18" charset="0"/>
                          </a:rPr>
                        </m:ctrlPr>
                      </m:radPr>
                      <m:deg>
                        <m:r>
                          <m:rPr>
                            <m:brk m:alnAt="7"/>
                          </m:rPr>
                          <a:rPr lang="en-IE" sz="1700" spc="-20">
                            <a:latin typeface="Cambria Math" panose="02040503050406030204" pitchFamily="18" charset="0"/>
                          </a:rPr>
                          <m:t>3</m:t>
                        </m:r>
                      </m:deg>
                      <m:e>
                        <m:r>
                          <a:rPr lang="en-IE" sz="1700" spc="-20">
                            <a:latin typeface="Cambria Math" panose="02040503050406030204" pitchFamily="18" charset="0"/>
                          </a:rPr>
                          <m:t>8</m:t>
                        </m:r>
                      </m:e>
                    </m:rad>
                  </m:oMath>
                </a14:m>
                <a:r>
                  <a:rPr lang="en-IE" sz="1700" spc="-20" dirty="0"/>
                  <a:t> is the cube root of a rational number, </a:t>
                </a:r>
                <a14:m>
                  <m:oMath xmlns:m="http://schemas.openxmlformats.org/officeDocument/2006/math">
                    <m:rad>
                      <m:radPr>
                        <m:ctrlPr>
                          <a:rPr lang="en-IE" sz="1700" i="1" spc="-20">
                            <a:latin typeface="Cambria Math" panose="02040503050406030204" pitchFamily="18" charset="0"/>
                          </a:rPr>
                        </m:ctrlPr>
                      </m:radPr>
                      <m:deg>
                        <m:r>
                          <m:rPr>
                            <m:brk m:alnAt="7"/>
                          </m:rPr>
                          <a:rPr lang="en-IE" sz="1700" spc="-20">
                            <a:latin typeface="Cambria Math" panose="02040503050406030204" pitchFamily="18" charset="0"/>
                          </a:rPr>
                          <m:t>3</m:t>
                        </m:r>
                      </m:deg>
                      <m:e>
                        <m:r>
                          <a:rPr lang="en-IE" sz="1700" spc="-20">
                            <a:latin typeface="Cambria Math" panose="02040503050406030204" pitchFamily="18" charset="0"/>
                          </a:rPr>
                          <m:t>8</m:t>
                        </m:r>
                      </m:e>
                    </m:rad>
                    <m:r>
                      <a:rPr lang="en-IE" sz="1700" i="1" spc="-20">
                        <a:latin typeface="Cambria Math" panose="02040503050406030204" pitchFamily="18" charset="0"/>
                      </a:rPr>
                      <m:t>=2</m:t>
                    </m:r>
                  </m:oMath>
                </a14:m>
                <a:r>
                  <a:rPr lang="en-IE" sz="1700" spc="-20" dirty="0"/>
                  <a:t> which is rational.</a:t>
                </a:r>
              </a:p>
            </p:txBody>
          </p:sp>
        </mc:Choice>
        <mc:Fallback xmlns="">
          <p:sp>
            <p:nvSpPr>
              <p:cNvPr id="9" name="Rectangle 8"/>
              <p:cNvSpPr>
                <a:spLocks noRot="1" noChangeAspect="1" noMove="1" noResize="1" noEditPoints="1" noAdjustHandles="1" noChangeArrowheads="1" noChangeShapeType="1" noTextEdit="1"/>
              </p:cNvSpPr>
              <p:nvPr/>
            </p:nvSpPr>
            <p:spPr>
              <a:xfrm>
                <a:off x="840870" y="4323591"/>
                <a:ext cx="9295304" cy="378565"/>
              </a:xfrm>
              <a:prstGeom prst="rect">
                <a:avLst/>
              </a:prstGeom>
              <a:blipFill rotWithShape="0">
                <a:blip r:embed="rId8"/>
                <a:stretch>
                  <a:fillRect b="-20968"/>
                </a:stretch>
              </a:blipFill>
            </p:spPr>
            <p:txBody>
              <a:bodyPr/>
              <a:lstStyle/>
              <a:p>
                <a:r>
                  <a:rPr lang="en-IE">
                    <a:noFill/>
                  </a:rPr>
                  <a:t> </a:t>
                </a:r>
              </a:p>
            </p:txBody>
          </p:sp>
        </mc:Fallback>
      </mc:AlternateContent>
    </p:spTree>
    <p:extLst>
      <p:ext uri="{BB962C8B-B14F-4D97-AF65-F5344CB8AC3E}">
        <p14:creationId xmlns:p14="http://schemas.microsoft.com/office/powerpoint/2010/main" val="380185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1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1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1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Laws of Surds</a:t>
            </a:r>
            <a:endParaRPr lang="en-US" dirty="0"/>
          </a:p>
          <a:p>
            <a:endParaRPr lang="en-US" dirty="0"/>
          </a:p>
        </p:txBody>
      </p:sp>
      <mc:AlternateContent xmlns:mc="http://schemas.openxmlformats.org/markup-compatibility/2006" xmlns:a14="http://schemas.microsoft.com/office/drawing/2010/main">
        <mc:Choice Requires="a14">
          <p:sp>
            <p:nvSpPr>
              <p:cNvPr id="3" name="TextBox 2"/>
              <p:cNvSpPr txBox="1"/>
              <p:nvPr/>
            </p:nvSpPr>
            <p:spPr>
              <a:xfrm>
                <a:off x="791403" y="747172"/>
                <a:ext cx="3462423" cy="381130"/>
              </a:xfrm>
              <a:prstGeom prst="rect">
                <a:avLst/>
              </a:prstGeom>
              <a:noFill/>
            </p:spPr>
            <p:txBody>
              <a:bodyPr wrap="none" rtlCol="0">
                <a:spAutoFit/>
              </a:bodyPr>
              <a:lstStyle/>
              <a:p>
                <a:r>
                  <a:rPr lang="en-IE" sz="1700" b="1" dirty="0">
                    <a:solidFill>
                      <a:srgbClr val="0070C0"/>
                    </a:solidFill>
                  </a:rPr>
                  <a:t>Law 1:  </a:t>
                </a:r>
                <a14:m>
                  <m:oMath xmlns:m="http://schemas.openxmlformats.org/officeDocument/2006/math">
                    <m:rad>
                      <m:radPr>
                        <m:degHide m:val="on"/>
                        <m:ctrlPr>
                          <a:rPr lang="en-IE" sz="1700" b="0" i="1" smtClean="0">
                            <a:latin typeface="Cambria Math" panose="02040503050406030204" pitchFamily="18" charset="0"/>
                            <a:ea typeface="Cambria Math"/>
                          </a:rPr>
                        </m:ctrlPr>
                      </m:radPr>
                      <m:deg/>
                      <m:e>
                        <m:r>
                          <a:rPr lang="en-IE" sz="1700" b="0" i="1" smtClean="0">
                            <a:latin typeface="Cambria Math"/>
                            <a:ea typeface="Cambria Math"/>
                          </a:rPr>
                          <m:t>𝑎</m:t>
                        </m:r>
                      </m:e>
                    </m:rad>
                    <m:rad>
                      <m:radPr>
                        <m:degHide m:val="on"/>
                        <m:ctrlPr>
                          <a:rPr lang="en-IE" sz="1700" b="0" i="1" smtClean="0">
                            <a:latin typeface="Cambria Math" panose="02040503050406030204" pitchFamily="18" charset="0"/>
                            <a:ea typeface="Cambria Math"/>
                          </a:rPr>
                        </m:ctrlPr>
                      </m:radPr>
                      <m:deg/>
                      <m:e>
                        <m:r>
                          <a:rPr lang="en-IE" sz="1700" b="0" i="1" smtClean="0">
                            <a:latin typeface="Cambria Math"/>
                            <a:ea typeface="Cambria Math"/>
                          </a:rPr>
                          <m:t>𝑏</m:t>
                        </m:r>
                      </m:e>
                    </m:rad>
                    <m:r>
                      <a:rPr lang="en-IE" sz="1700" b="0" i="1" smtClean="0">
                        <a:latin typeface="Cambria Math"/>
                        <a:ea typeface="Cambria Math"/>
                      </a:rPr>
                      <m:t>=</m:t>
                    </m:r>
                    <m:rad>
                      <m:radPr>
                        <m:degHide m:val="on"/>
                        <m:ctrlPr>
                          <a:rPr lang="en-IE" sz="1700" b="0" i="1" smtClean="0">
                            <a:latin typeface="Cambria Math" panose="02040503050406030204" pitchFamily="18" charset="0"/>
                            <a:ea typeface="Cambria Math"/>
                          </a:rPr>
                        </m:ctrlPr>
                      </m:radPr>
                      <m:deg/>
                      <m:e>
                        <m:r>
                          <a:rPr lang="en-IE" sz="1700" b="0" i="1" smtClean="0">
                            <a:latin typeface="Cambria Math"/>
                            <a:ea typeface="Cambria Math"/>
                          </a:rPr>
                          <m:t>𝑎𝑏</m:t>
                        </m:r>
                        <m:r>
                          <a:rPr lang="en-IE" sz="1700" b="0" i="1" smtClean="0">
                            <a:latin typeface="Cambria Math" panose="02040503050406030204" pitchFamily="18" charset="0"/>
                            <a:ea typeface="Cambria Math"/>
                          </a:rPr>
                          <m:t> </m:t>
                        </m:r>
                      </m:e>
                    </m:rad>
                    <m:r>
                      <a:rPr lang="en-IE" sz="1700" b="0" i="1" smtClean="0">
                        <a:latin typeface="Cambria Math" panose="02040503050406030204" pitchFamily="18" charset="0"/>
                        <a:ea typeface="Cambria Math"/>
                      </a:rPr>
                      <m:t>,  </m:t>
                    </m:r>
                    <m:r>
                      <a:rPr lang="en-IE" sz="1700" b="0" i="1" smtClean="0">
                        <a:latin typeface="Cambria Math" panose="02040503050406030204" pitchFamily="18" charset="0"/>
                        <a:ea typeface="Cambria Math"/>
                      </a:rPr>
                      <m:t>𝑎</m:t>
                    </m:r>
                    <m:r>
                      <a:rPr lang="en-IE" sz="1700" b="0" i="1" smtClean="0">
                        <a:latin typeface="Cambria Math" panose="02040503050406030204" pitchFamily="18" charset="0"/>
                        <a:ea typeface="Cambria Math" panose="02040503050406030204" pitchFamily="18" charset="0"/>
                      </a:rPr>
                      <m:t>≥0, </m:t>
                    </m:r>
                    <m:r>
                      <a:rPr lang="en-IE" sz="1700" b="0" i="1" smtClean="0">
                        <a:latin typeface="Cambria Math" panose="02040503050406030204" pitchFamily="18" charset="0"/>
                        <a:ea typeface="Cambria Math" panose="02040503050406030204" pitchFamily="18" charset="0"/>
                      </a:rPr>
                      <m:t>𝑏</m:t>
                    </m:r>
                    <m:r>
                      <a:rPr lang="en-IE" sz="1700" b="0" i="1" smtClean="0">
                        <a:latin typeface="Cambria Math" panose="02040503050406030204" pitchFamily="18" charset="0"/>
                        <a:ea typeface="Cambria Math" panose="02040503050406030204" pitchFamily="18" charset="0"/>
                      </a:rPr>
                      <m:t>≥0 </m:t>
                    </m:r>
                  </m:oMath>
                </a14:m>
                <a:endParaRPr lang="en-IE" sz="1700" dirty="0"/>
              </a:p>
            </p:txBody>
          </p:sp>
        </mc:Choice>
        <mc:Fallback xmlns="">
          <p:sp>
            <p:nvSpPr>
              <p:cNvPr id="3" name="TextBox 2"/>
              <p:cNvSpPr txBox="1">
                <a:spLocks noRot="1" noChangeAspect="1" noMove="1" noResize="1" noEditPoints="1" noAdjustHandles="1" noChangeArrowheads="1" noChangeShapeType="1" noTextEdit="1"/>
              </p:cNvSpPr>
              <p:nvPr/>
            </p:nvSpPr>
            <p:spPr>
              <a:xfrm>
                <a:off x="791403" y="747172"/>
                <a:ext cx="3462423" cy="381130"/>
              </a:xfrm>
              <a:prstGeom prst="rect">
                <a:avLst/>
              </a:prstGeom>
              <a:blipFill rotWithShape="0">
                <a:blip r:embed="rId3"/>
                <a:stretch>
                  <a:fillRect l="-1232" b="-22581"/>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4" name="TextBox 3"/>
              <p:cNvSpPr txBox="1"/>
              <p:nvPr/>
            </p:nvSpPr>
            <p:spPr>
              <a:xfrm>
                <a:off x="791403" y="1354356"/>
                <a:ext cx="3007170" cy="624723"/>
              </a:xfrm>
              <a:prstGeom prst="rect">
                <a:avLst/>
              </a:prstGeom>
              <a:noFill/>
            </p:spPr>
            <p:txBody>
              <a:bodyPr wrap="none" rtlCol="0">
                <a:spAutoFit/>
              </a:bodyPr>
              <a:lstStyle/>
              <a:p>
                <a:r>
                  <a:rPr lang="en-IE" sz="1700" b="1" dirty="0">
                    <a:solidFill>
                      <a:srgbClr val="0070C0"/>
                    </a:solidFill>
                  </a:rPr>
                  <a:t>Law 2:  </a:t>
                </a:r>
                <a14:m>
                  <m:oMath xmlns:m="http://schemas.openxmlformats.org/officeDocument/2006/math">
                    <m:f>
                      <m:fPr>
                        <m:ctrlPr>
                          <a:rPr lang="en-IE" sz="1700" b="1" i="1" smtClean="0">
                            <a:solidFill>
                              <a:schemeClr val="tx1"/>
                            </a:solidFill>
                            <a:latin typeface="Cambria Math" panose="02040503050406030204" pitchFamily="18" charset="0"/>
                          </a:rPr>
                        </m:ctrlPr>
                      </m:fPr>
                      <m:num>
                        <m:rad>
                          <m:radPr>
                            <m:degHide m:val="on"/>
                            <m:ctrlPr>
                              <a:rPr lang="en-IE" sz="1700" b="1" i="1" smtClean="0">
                                <a:solidFill>
                                  <a:schemeClr val="tx1"/>
                                </a:solidFill>
                                <a:latin typeface="Cambria Math" panose="02040503050406030204" pitchFamily="18" charset="0"/>
                              </a:rPr>
                            </m:ctrlPr>
                          </m:radPr>
                          <m:deg/>
                          <m:e>
                            <m:r>
                              <a:rPr lang="en-IE" sz="1700" b="1" i="1" smtClean="0">
                                <a:solidFill>
                                  <a:schemeClr val="tx1"/>
                                </a:solidFill>
                                <a:latin typeface="Cambria Math"/>
                              </a:rPr>
                              <m:t>𝒂</m:t>
                            </m:r>
                          </m:e>
                        </m:rad>
                      </m:num>
                      <m:den>
                        <m:rad>
                          <m:radPr>
                            <m:degHide m:val="on"/>
                            <m:ctrlPr>
                              <a:rPr lang="en-IE" sz="1700" b="1" i="1" smtClean="0">
                                <a:solidFill>
                                  <a:schemeClr val="tx1"/>
                                </a:solidFill>
                                <a:latin typeface="Cambria Math" panose="02040503050406030204" pitchFamily="18" charset="0"/>
                              </a:rPr>
                            </m:ctrlPr>
                          </m:radPr>
                          <m:deg/>
                          <m:e>
                            <m:r>
                              <a:rPr lang="en-IE" sz="1700" b="1" i="1" smtClean="0">
                                <a:solidFill>
                                  <a:schemeClr val="tx1"/>
                                </a:solidFill>
                                <a:latin typeface="Cambria Math"/>
                              </a:rPr>
                              <m:t>𝒃</m:t>
                            </m:r>
                          </m:e>
                        </m:rad>
                      </m:den>
                    </m:f>
                    <m:r>
                      <a:rPr lang="en-IE" sz="1700" b="1" i="1" smtClean="0">
                        <a:solidFill>
                          <a:schemeClr val="tx1"/>
                        </a:solidFill>
                        <a:latin typeface="Cambria Math"/>
                      </a:rPr>
                      <m:t>=</m:t>
                    </m:r>
                    <m:rad>
                      <m:radPr>
                        <m:degHide m:val="on"/>
                        <m:ctrlPr>
                          <a:rPr lang="en-IE" sz="1700" b="1" i="1" smtClean="0">
                            <a:solidFill>
                              <a:schemeClr val="tx1"/>
                            </a:solidFill>
                            <a:latin typeface="Cambria Math" panose="02040503050406030204" pitchFamily="18" charset="0"/>
                          </a:rPr>
                        </m:ctrlPr>
                      </m:radPr>
                      <m:deg/>
                      <m:e>
                        <m:f>
                          <m:fPr>
                            <m:ctrlPr>
                              <a:rPr lang="en-IE" sz="1700" b="1" i="1" smtClean="0">
                                <a:solidFill>
                                  <a:schemeClr val="tx1"/>
                                </a:solidFill>
                                <a:latin typeface="Cambria Math" panose="02040503050406030204" pitchFamily="18" charset="0"/>
                              </a:rPr>
                            </m:ctrlPr>
                          </m:fPr>
                          <m:num>
                            <m:r>
                              <a:rPr lang="en-IE" sz="1700" b="1" i="1" smtClean="0">
                                <a:solidFill>
                                  <a:schemeClr val="tx1"/>
                                </a:solidFill>
                                <a:latin typeface="Cambria Math"/>
                              </a:rPr>
                              <m:t>𝒂</m:t>
                            </m:r>
                          </m:num>
                          <m:den>
                            <m:r>
                              <a:rPr lang="en-IE" sz="1700" b="1" i="1" smtClean="0">
                                <a:solidFill>
                                  <a:schemeClr val="tx1"/>
                                </a:solidFill>
                                <a:latin typeface="Cambria Math"/>
                              </a:rPr>
                              <m:t>𝒃</m:t>
                            </m:r>
                          </m:den>
                        </m:f>
                        <m:r>
                          <a:rPr lang="en-IE" sz="1700" b="1" i="1" smtClean="0">
                            <a:solidFill>
                              <a:schemeClr val="tx1"/>
                            </a:solidFill>
                            <a:latin typeface="Cambria Math" panose="02040503050406030204" pitchFamily="18" charset="0"/>
                          </a:rPr>
                          <m:t> </m:t>
                        </m:r>
                      </m:e>
                    </m:rad>
                    <m:r>
                      <a:rPr lang="en-IE" sz="1700" b="1" i="1" smtClean="0">
                        <a:solidFill>
                          <a:schemeClr val="tx1"/>
                        </a:solidFill>
                        <a:latin typeface="Cambria Math" panose="02040503050406030204" pitchFamily="18" charset="0"/>
                      </a:rPr>
                      <m:t>,</m:t>
                    </m:r>
                    <m:r>
                      <a:rPr lang="en-GB" sz="1700" b="0" i="1" smtClean="0">
                        <a:solidFill>
                          <a:schemeClr val="tx1"/>
                        </a:solidFill>
                        <a:latin typeface="Cambria Math" panose="02040503050406030204" pitchFamily="18" charset="0"/>
                      </a:rPr>
                      <m:t>  </m:t>
                    </m:r>
                    <m:r>
                      <a:rPr lang="en-IE" sz="1700" i="1">
                        <a:latin typeface="Cambria Math" panose="02040503050406030204" pitchFamily="18" charset="0"/>
                        <a:ea typeface="Cambria Math"/>
                      </a:rPr>
                      <m:t>𝑎</m:t>
                    </m:r>
                    <m:r>
                      <a:rPr lang="en-IE" sz="1700" i="1">
                        <a:latin typeface="Cambria Math" panose="02040503050406030204" pitchFamily="18" charset="0"/>
                        <a:ea typeface="Cambria Math" panose="02040503050406030204" pitchFamily="18" charset="0"/>
                      </a:rPr>
                      <m:t>≥0, </m:t>
                    </m:r>
                    <m:r>
                      <a:rPr lang="en-IE" sz="1700" i="1">
                        <a:latin typeface="Cambria Math" panose="02040503050406030204" pitchFamily="18" charset="0"/>
                        <a:ea typeface="Cambria Math" panose="02040503050406030204" pitchFamily="18" charset="0"/>
                      </a:rPr>
                      <m:t>𝑏</m:t>
                    </m:r>
                    <m:r>
                      <a:rPr lang="en-IE" sz="1700" i="1">
                        <a:latin typeface="Cambria Math" panose="02040503050406030204" pitchFamily="18" charset="0"/>
                        <a:ea typeface="Cambria Math" panose="02040503050406030204" pitchFamily="18" charset="0"/>
                      </a:rPr>
                      <m:t>≥0 </m:t>
                    </m:r>
                  </m:oMath>
                </a14:m>
                <a:endParaRPr lang="en-IE" sz="1700" dirty="0"/>
              </a:p>
            </p:txBody>
          </p:sp>
        </mc:Choice>
        <mc:Fallback xmlns="">
          <p:sp>
            <p:nvSpPr>
              <p:cNvPr id="4" name="TextBox 3"/>
              <p:cNvSpPr txBox="1">
                <a:spLocks noRot="1" noChangeAspect="1" noMove="1" noResize="1" noEditPoints="1" noAdjustHandles="1" noChangeArrowheads="1" noChangeShapeType="1" noTextEdit="1"/>
              </p:cNvSpPr>
              <p:nvPr/>
            </p:nvSpPr>
            <p:spPr>
              <a:xfrm>
                <a:off x="791403" y="1354356"/>
                <a:ext cx="3007170" cy="624723"/>
              </a:xfrm>
              <a:prstGeom prst="rect">
                <a:avLst/>
              </a:prstGeom>
              <a:blipFill rotWithShape="0">
                <a:blip r:embed="rId4"/>
                <a:stretch>
                  <a:fillRect l="-1420"/>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791403" y="2205133"/>
                <a:ext cx="2504019" cy="356829"/>
              </a:xfrm>
              <a:prstGeom prst="rect">
                <a:avLst/>
              </a:prstGeom>
              <a:noFill/>
            </p:spPr>
            <p:txBody>
              <a:bodyPr wrap="none" rtlCol="0">
                <a:spAutoFit/>
              </a:bodyPr>
              <a:lstStyle/>
              <a:p>
                <a:r>
                  <a:rPr lang="en-IE" sz="1700" b="1" dirty="0">
                    <a:solidFill>
                      <a:srgbClr val="0070C0"/>
                    </a:solidFill>
                  </a:rPr>
                  <a:t>Law 3:  </a:t>
                </a:r>
                <a14:m>
                  <m:oMath xmlns:m="http://schemas.openxmlformats.org/officeDocument/2006/math">
                    <m:rad>
                      <m:radPr>
                        <m:degHide m:val="on"/>
                        <m:ctrlPr>
                          <a:rPr lang="en-IE" sz="1700" b="0" i="1" smtClean="0">
                            <a:latin typeface="Cambria Math" panose="02040503050406030204" pitchFamily="18" charset="0"/>
                            <a:ea typeface="Cambria Math"/>
                          </a:rPr>
                        </m:ctrlPr>
                      </m:radPr>
                      <m:deg/>
                      <m:e>
                        <m:r>
                          <a:rPr lang="en-IE" sz="1700" b="0" i="1" smtClean="0">
                            <a:latin typeface="Cambria Math"/>
                            <a:ea typeface="Cambria Math"/>
                          </a:rPr>
                          <m:t>𝑎</m:t>
                        </m:r>
                      </m:e>
                    </m:rad>
                    <m:rad>
                      <m:radPr>
                        <m:degHide m:val="on"/>
                        <m:ctrlPr>
                          <a:rPr lang="en-IE" sz="1700" b="0" i="1" smtClean="0">
                            <a:latin typeface="Cambria Math" panose="02040503050406030204" pitchFamily="18" charset="0"/>
                            <a:ea typeface="Cambria Math"/>
                          </a:rPr>
                        </m:ctrlPr>
                      </m:radPr>
                      <m:deg/>
                      <m:e>
                        <m:r>
                          <a:rPr lang="en-IE" sz="1700" b="0" i="1" smtClean="0">
                            <a:latin typeface="Cambria Math" panose="02040503050406030204" pitchFamily="18" charset="0"/>
                            <a:ea typeface="Cambria Math"/>
                          </a:rPr>
                          <m:t>𝑎</m:t>
                        </m:r>
                      </m:e>
                    </m:rad>
                    <m:r>
                      <a:rPr lang="en-IE" sz="1700" b="0" i="1" smtClean="0">
                        <a:latin typeface="Cambria Math" panose="02040503050406030204" pitchFamily="18" charset="0"/>
                        <a:ea typeface="Cambria Math"/>
                      </a:rPr>
                      <m:t>=</m:t>
                    </m:r>
                    <m:r>
                      <a:rPr lang="en-IE" sz="1700" b="0" i="1" smtClean="0">
                        <a:latin typeface="Cambria Math" panose="02040503050406030204" pitchFamily="18" charset="0"/>
                        <a:ea typeface="Cambria Math"/>
                      </a:rPr>
                      <m:t>𝑎</m:t>
                    </m:r>
                    <m:r>
                      <a:rPr lang="en-IE" sz="1700" b="0" i="1" smtClean="0">
                        <a:latin typeface="Cambria Math" panose="02040503050406030204" pitchFamily="18" charset="0"/>
                        <a:ea typeface="Cambria Math"/>
                      </a:rPr>
                      <m:t>,  </m:t>
                    </m:r>
                    <m:r>
                      <a:rPr lang="en-IE" sz="1700" b="0" i="1" smtClean="0">
                        <a:latin typeface="Cambria Math" panose="02040503050406030204" pitchFamily="18" charset="0"/>
                        <a:ea typeface="Cambria Math"/>
                      </a:rPr>
                      <m:t>𝑎</m:t>
                    </m:r>
                    <m:r>
                      <a:rPr lang="en-IE" sz="1700" b="0" i="1" smtClean="0">
                        <a:latin typeface="Cambria Math" panose="02040503050406030204" pitchFamily="18" charset="0"/>
                        <a:ea typeface="Cambria Math" panose="02040503050406030204" pitchFamily="18" charset="0"/>
                      </a:rPr>
                      <m:t>≥0</m:t>
                    </m:r>
                  </m:oMath>
                </a14:m>
                <a:endParaRPr lang="en-IE" sz="1700" dirty="0"/>
              </a:p>
            </p:txBody>
          </p:sp>
        </mc:Choice>
        <mc:Fallback xmlns="">
          <p:sp>
            <p:nvSpPr>
              <p:cNvPr id="5" name="TextBox 4"/>
              <p:cNvSpPr txBox="1">
                <a:spLocks noRot="1" noChangeAspect="1" noMove="1" noResize="1" noEditPoints="1" noAdjustHandles="1" noChangeArrowheads="1" noChangeShapeType="1" noTextEdit="1"/>
              </p:cNvSpPr>
              <p:nvPr/>
            </p:nvSpPr>
            <p:spPr>
              <a:xfrm>
                <a:off x="791403" y="2205133"/>
                <a:ext cx="2504019" cy="356829"/>
              </a:xfrm>
              <a:prstGeom prst="rect">
                <a:avLst/>
              </a:prstGeom>
              <a:blipFill rotWithShape="0">
                <a:blip r:embed="rId5"/>
                <a:stretch>
                  <a:fillRect l="-1703" t="-5172" b="-24138"/>
                </a:stretch>
              </a:blipFill>
            </p:spPr>
            <p:txBody>
              <a:bodyPr/>
              <a:lstStyle/>
              <a:p>
                <a:r>
                  <a:rPr lang="en-IE">
                    <a:noFill/>
                  </a:rPr>
                  <a:t> </a:t>
                </a:r>
              </a:p>
            </p:txBody>
          </p:sp>
        </mc:Fallback>
      </mc:AlternateContent>
      <p:grpSp>
        <p:nvGrpSpPr>
          <p:cNvPr id="6" name="Group 5"/>
          <p:cNvGrpSpPr/>
          <p:nvPr/>
        </p:nvGrpSpPr>
        <p:grpSpPr>
          <a:xfrm>
            <a:off x="1101698" y="3015175"/>
            <a:ext cx="4887813" cy="1679480"/>
            <a:chOff x="282997" y="2514972"/>
            <a:chExt cx="4887813" cy="1679480"/>
          </a:xfrm>
        </p:grpSpPr>
        <mc:AlternateContent xmlns:mc="http://schemas.openxmlformats.org/markup-compatibility/2006" xmlns:a14="http://schemas.microsoft.com/office/drawing/2010/main">
          <mc:Choice Requires="a14">
            <p:sp>
              <p:nvSpPr>
                <p:cNvPr id="7" name="TextBox 6"/>
                <p:cNvSpPr txBox="1"/>
                <p:nvPr/>
              </p:nvSpPr>
              <p:spPr>
                <a:xfrm>
                  <a:off x="282997" y="2514972"/>
                  <a:ext cx="4887813" cy="381258"/>
                </a:xfrm>
                <a:prstGeom prst="rect">
                  <a:avLst/>
                </a:prstGeom>
                <a:noFill/>
              </p:spPr>
              <p:txBody>
                <a:bodyPr wrap="none" rtlCol="0">
                  <a:spAutoFit/>
                </a:bodyPr>
                <a:lstStyle/>
                <a:p>
                  <a:r>
                    <a:rPr lang="en-IE" sz="1700" b="1" dirty="0">
                      <a:solidFill>
                        <a:srgbClr val="54A54D"/>
                      </a:solidFill>
                    </a:rPr>
                    <a:t>(a)   Show that  </a:t>
                  </a:r>
                  <a14:m>
                    <m:oMath xmlns:m="http://schemas.openxmlformats.org/officeDocument/2006/math">
                      <m:rad>
                        <m:radPr>
                          <m:degHide m:val="on"/>
                          <m:ctrlPr>
                            <a:rPr lang="en-IE" sz="1700" b="1" i="1" smtClean="0">
                              <a:solidFill>
                                <a:srgbClr val="54A54D"/>
                              </a:solidFill>
                              <a:latin typeface="Cambria Math" panose="02040503050406030204" pitchFamily="18" charset="0"/>
                              <a:ea typeface="Cambria Math"/>
                            </a:rPr>
                          </m:ctrlPr>
                        </m:radPr>
                        <m:deg/>
                        <m:e>
                          <m:r>
                            <a:rPr lang="en-IE" sz="1700" b="1" i="1" smtClean="0">
                              <a:solidFill>
                                <a:srgbClr val="54A54D"/>
                              </a:solidFill>
                              <a:latin typeface="Cambria Math"/>
                              <a:ea typeface="Cambria Math"/>
                            </a:rPr>
                            <m:t>𝒂</m:t>
                          </m:r>
                        </m:e>
                      </m:rad>
                      <m:rad>
                        <m:radPr>
                          <m:degHide m:val="on"/>
                          <m:ctrlPr>
                            <a:rPr lang="en-IE" sz="1700" b="1" i="1" smtClean="0">
                              <a:solidFill>
                                <a:srgbClr val="54A54D"/>
                              </a:solidFill>
                              <a:latin typeface="Cambria Math" panose="02040503050406030204" pitchFamily="18" charset="0"/>
                              <a:ea typeface="Cambria Math"/>
                            </a:rPr>
                          </m:ctrlPr>
                        </m:radPr>
                        <m:deg/>
                        <m:e>
                          <m:r>
                            <a:rPr lang="en-IE" sz="1700" b="1" i="1" smtClean="0">
                              <a:solidFill>
                                <a:srgbClr val="54A54D"/>
                              </a:solidFill>
                              <a:latin typeface="Cambria Math" panose="02040503050406030204" pitchFamily="18" charset="0"/>
                              <a:ea typeface="Cambria Math"/>
                            </a:rPr>
                            <m:t>𝒃</m:t>
                          </m:r>
                        </m:e>
                      </m:rad>
                      <m:r>
                        <a:rPr lang="en-IE" sz="1700" b="1" i="1" smtClean="0">
                          <a:solidFill>
                            <a:srgbClr val="54A54D"/>
                          </a:solidFill>
                          <a:latin typeface="Cambria Math" panose="02040503050406030204" pitchFamily="18" charset="0"/>
                          <a:ea typeface="Cambria Math"/>
                        </a:rPr>
                        <m:t>=</m:t>
                      </m:r>
                      <m:rad>
                        <m:radPr>
                          <m:degHide m:val="on"/>
                          <m:ctrlPr>
                            <a:rPr lang="en-IE" sz="1700" b="1" i="1">
                              <a:solidFill>
                                <a:srgbClr val="54A54D"/>
                              </a:solidFill>
                              <a:latin typeface="Cambria Math" panose="02040503050406030204" pitchFamily="18" charset="0"/>
                              <a:ea typeface="Cambria Math"/>
                            </a:rPr>
                          </m:ctrlPr>
                        </m:radPr>
                        <m:deg/>
                        <m:e>
                          <m:r>
                            <a:rPr lang="en-IE" sz="1700" b="1" i="1">
                              <a:solidFill>
                                <a:srgbClr val="54A54D"/>
                              </a:solidFill>
                              <a:latin typeface="Cambria Math"/>
                              <a:ea typeface="Cambria Math"/>
                            </a:rPr>
                            <m:t>𝒂𝒃</m:t>
                          </m:r>
                          <m:r>
                            <a:rPr lang="en-IE" sz="1700" b="1" i="1">
                              <a:solidFill>
                                <a:srgbClr val="54A54D"/>
                              </a:solidFill>
                              <a:latin typeface="Cambria Math" panose="02040503050406030204" pitchFamily="18" charset="0"/>
                              <a:ea typeface="Cambria Math"/>
                            </a:rPr>
                            <m:t> </m:t>
                          </m:r>
                        </m:e>
                      </m:rad>
                      <m:r>
                        <a:rPr lang="en-IE" sz="1700" b="1" i="1" smtClean="0">
                          <a:solidFill>
                            <a:srgbClr val="54A54D"/>
                          </a:solidFill>
                          <a:latin typeface="Cambria Math" panose="02040503050406030204" pitchFamily="18" charset="0"/>
                          <a:ea typeface="Cambria Math"/>
                        </a:rPr>
                        <m:t>,  </m:t>
                      </m:r>
                    </m:oMath>
                  </a14:m>
                  <a:r>
                    <a:rPr lang="en-IE" sz="1700" b="1" dirty="0">
                      <a:solidFill>
                        <a:srgbClr val="54A54D"/>
                      </a:solidFill>
                    </a:rPr>
                    <a:t>if </a:t>
                  </a:r>
                  <a14:m>
                    <m:oMath xmlns:m="http://schemas.openxmlformats.org/officeDocument/2006/math">
                      <m:r>
                        <a:rPr lang="en-IE" sz="1700" b="1" i="1" dirty="0" smtClean="0">
                          <a:solidFill>
                            <a:srgbClr val="54A54D"/>
                          </a:solidFill>
                          <a:latin typeface="Cambria Math" panose="02040503050406030204" pitchFamily="18" charset="0"/>
                        </a:rPr>
                        <m:t>𝒂</m:t>
                      </m:r>
                      <m:r>
                        <a:rPr lang="en-IE" sz="1700" b="1" i="1" dirty="0" smtClean="0">
                          <a:solidFill>
                            <a:srgbClr val="54A54D"/>
                          </a:solidFill>
                          <a:latin typeface="Cambria Math" panose="02040503050406030204" pitchFamily="18" charset="0"/>
                        </a:rPr>
                        <m:t> =</m:t>
                      </m:r>
                      <m:r>
                        <a:rPr lang="en-IE" sz="1700" b="1" i="1" dirty="0" smtClean="0">
                          <a:solidFill>
                            <a:srgbClr val="54A54D"/>
                          </a:solidFill>
                          <a:latin typeface="Cambria Math" panose="02040503050406030204" pitchFamily="18" charset="0"/>
                        </a:rPr>
                        <m:t>𝟗</m:t>
                      </m:r>
                    </m:oMath>
                  </a14:m>
                  <a:r>
                    <a:rPr lang="en-IE" sz="1700" b="1" dirty="0">
                      <a:solidFill>
                        <a:srgbClr val="54A54D"/>
                      </a:solidFill>
                    </a:rPr>
                    <a:t> and </a:t>
                  </a:r>
                  <a14:m>
                    <m:oMath xmlns:m="http://schemas.openxmlformats.org/officeDocument/2006/math">
                      <m:r>
                        <a:rPr lang="en-IE" sz="1700" b="1" i="1" dirty="0" smtClean="0">
                          <a:solidFill>
                            <a:srgbClr val="54A54D"/>
                          </a:solidFill>
                          <a:latin typeface="Cambria Math" panose="02040503050406030204" pitchFamily="18" charset="0"/>
                        </a:rPr>
                        <m:t>𝒃</m:t>
                      </m:r>
                      <m:r>
                        <a:rPr lang="en-IE" sz="1700" b="1" i="1" dirty="0" smtClean="0">
                          <a:solidFill>
                            <a:srgbClr val="54A54D"/>
                          </a:solidFill>
                          <a:latin typeface="Cambria Math" panose="02040503050406030204" pitchFamily="18" charset="0"/>
                        </a:rPr>
                        <m:t> = </m:t>
                      </m:r>
                      <m:r>
                        <a:rPr lang="en-IE" sz="1700" b="1" i="1" dirty="0" smtClean="0">
                          <a:solidFill>
                            <a:srgbClr val="54A54D"/>
                          </a:solidFill>
                          <a:latin typeface="Cambria Math" panose="02040503050406030204" pitchFamily="18" charset="0"/>
                        </a:rPr>
                        <m:t>𝟒</m:t>
                      </m:r>
                    </m:oMath>
                  </a14:m>
                  <a:endParaRPr lang="en-IE" sz="1700" b="1" dirty="0">
                    <a:solidFill>
                      <a:srgbClr val="54A54D"/>
                    </a:solidFill>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282997" y="2514972"/>
                  <a:ext cx="4887813" cy="381258"/>
                </a:xfrm>
                <a:prstGeom prst="rect">
                  <a:avLst/>
                </a:prstGeom>
                <a:blipFill rotWithShape="0">
                  <a:blip r:embed="rId6"/>
                  <a:stretch>
                    <a:fillRect l="-873" b="-22581"/>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282997" y="3024488"/>
                  <a:ext cx="4563429" cy="624723"/>
                </a:xfrm>
                <a:prstGeom prst="rect">
                  <a:avLst/>
                </a:prstGeom>
                <a:noFill/>
              </p:spPr>
              <p:txBody>
                <a:bodyPr wrap="none" rtlCol="0">
                  <a:spAutoFit/>
                </a:bodyPr>
                <a:lstStyle>
                  <a:defPPr>
                    <a:defRPr lang="en-US"/>
                  </a:defPPr>
                  <a:lvl1pPr>
                    <a:defRPr sz="2000" b="1">
                      <a:solidFill>
                        <a:srgbClr val="54A54D"/>
                      </a:solidFill>
                    </a:defRPr>
                  </a:lvl1pPr>
                </a:lstStyle>
                <a:p>
                  <a:r>
                    <a:rPr lang="en-IE" sz="1700" dirty="0"/>
                    <a:t>(b)  Show that </a:t>
                  </a:r>
                  <a14:m>
                    <m:oMath xmlns:m="http://schemas.openxmlformats.org/officeDocument/2006/math">
                      <m:f>
                        <m:fPr>
                          <m:ctrlPr>
                            <a:rPr lang="en-IE" sz="1700" i="1">
                              <a:latin typeface="Cambria Math" panose="02040503050406030204" pitchFamily="18" charset="0"/>
                            </a:rPr>
                          </m:ctrlPr>
                        </m:fPr>
                        <m:num>
                          <m:rad>
                            <m:radPr>
                              <m:degHide m:val="on"/>
                              <m:ctrlPr>
                                <a:rPr lang="en-IE" sz="1700" i="1">
                                  <a:latin typeface="Cambria Math" panose="02040503050406030204" pitchFamily="18" charset="0"/>
                                </a:rPr>
                              </m:ctrlPr>
                            </m:radPr>
                            <m:deg/>
                            <m:e>
                              <m:r>
                                <a:rPr lang="en-IE" sz="1700">
                                  <a:latin typeface="Cambria Math" panose="02040503050406030204" pitchFamily="18" charset="0"/>
                                </a:rPr>
                                <m:t>𝒄</m:t>
                              </m:r>
                            </m:e>
                          </m:rad>
                        </m:num>
                        <m:den>
                          <m:rad>
                            <m:radPr>
                              <m:degHide m:val="on"/>
                              <m:ctrlPr>
                                <a:rPr lang="en-IE" sz="1700" i="1">
                                  <a:latin typeface="Cambria Math" panose="02040503050406030204" pitchFamily="18" charset="0"/>
                                </a:rPr>
                              </m:ctrlPr>
                            </m:radPr>
                            <m:deg/>
                            <m:e>
                              <m:r>
                                <a:rPr lang="en-IE" sz="1700">
                                  <a:latin typeface="Cambria Math" panose="02040503050406030204" pitchFamily="18" charset="0"/>
                                </a:rPr>
                                <m:t>𝒅</m:t>
                              </m:r>
                            </m:e>
                          </m:rad>
                        </m:den>
                      </m:f>
                      <m:r>
                        <a:rPr lang="en-IE" sz="1700">
                          <a:latin typeface="Cambria Math" panose="02040503050406030204" pitchFamily="18" charset="0"/>
                        </a:rPr>
                        <m:t>=</m:t>
                      </m:r>
                      <m:rad>
                        <m:radPr>
                          <m:degHide m:val="on"/>
                          <m:ctrlPr>
                            <a:rPr lang="en-IE" sz="1700" i="1">
                              <a:latin typeface="Cambria Math" panose="02040503050406030204" pitchFamily="18" charset="0"/>
                            </a:rPr>
                          </m:ctrlPr>
                        </m:radPr>
                        <m:deg/>
                        <m:e>
                          <m:f>
                            <m:fPr>
                              <m:ctrlPr>
                                <a:rPr lang="en-IE" sz="1700" i="1">
                                  <a:latin typeface="Cambria Math" panose="02040503050406030204" pitchFamily="18" charset="0"/>
                                </a:rPr>
                              </m:ctrlPr>
                            </m:fPr>
                            <m:num>
                              <m:r>
                                <a:rPr lang="en-IE" sz="1700">
                                  <a:latin typeface="Cambria Math" panose="02040503050406030204" pitchFamily="18" charset="0"/>
                                </a:rPr>
                                <m:t>𝒄</m:t>
                              </m:r>
                            </m:num>
                            <m:den>
                              <m:r>
                                <a:rPr lang="en-IE" sz="1700">
                                  <a:latin typeface="Cambria Math" panose="02040503050406030204" pitchFamily="18" charset="0"/>
                                </a:rPr>
                                <m:t>𝒅</m:t>
                              </m:r>
                            </m:den>
                          </m:f>
                          <m:r>
                            <a:rPr lang="en-IE" sz="1700">
                              <a:latin typeface="Cambria Math" panose="02040503050406030204" pitchFamily="18" charset="0"/>
                            </a:rPr>
                            <m:t> </m:t>
                          </m:r>
                        </m:e>
                      </m:rad>
                      <m:r>
                        <a:rPr lang="en-IE" sz="1700">
                          <a:latin typeface="Cambria Math" panose="02040503050406030204" pitchFamily="18" charset="0"/>
                        </a:rPr>
                        <m:t>,</m:t>
                      </m:r>
                      <m:r>
                        <m:rPr>
                          <m:nor/>
                        </m:rPr>
                        <a:rPr lang="en-IE" sz="1700"/>
                        <m:t> </m:t>
                      </m:r>
                      <m:r>
                        <m:rPr>
                          <m:nor/>
                        </m:rPr>
                        <a:rPr lang="en-IE" sz="1700" dirty="0"/>
                        <m:t>if</m:t>
                      </m:r>
                      <m:r>
                        <m:rPr>
                          <m:nor/>
                        </m:rPr>
                        <a:rPr lang="en-IE" sz="1700" dirty="0"/>
                        <m:t> </m:t>
                      </m:r>
                      <m:r>
                        <a:rPr lang="en-IE" sz="1700" dirty="0">
                          <a:latin typeface="Cambria Math" panose="02040503050406030204" pitchFamily="18" charset="0"/>
                        </a:rPr>
                        <m:t>𝑐</m:t>
                      </m:r>
                      <m:r>
                        <a:rPr lang="en-IE" sz="1700" dirty="0">
                          <a:latin typeface="Cambria Math" panose="02040503050406030204" pitchFamily="18" charset="0"/>
                        </a:rPr>
                        <m:t> =100</m:t>
                      </m:r>
                      <m:r>
                        <m:rPr>
                          <m:nor/>
                        </m:rPr>
                        <a:rPr lang="en-IE" sz="1700" dirty="0"/>
                        <m:t> </m:t>
                      </m:r>
                      <m:r>
                        <m:rPr>
                          <m:nor/>
                        </m:rPr>
                        <a:rPr lang="en-IE" sz="1700" dirty="0"/>
                        <m:t>and</m:t>
                      </m:r>
                      <m:r>
                        <m:rPr>
                          <m:nor/>
                        </m:rPr>
                        <a:rPr lang="en-IE" sz="1700" dirty="0"/>
                        <m:t> </m:t>
                      </m:r>
                      <m:r>
                        <a:rPr lang="en-IE" sz="1700" dirty="0">
                          <a:latin typeface="Cambria Math" panose="02040503050406030204" pitchFamily="18" charset="0"/>
                        </a:rPr>
                        <m:t>𝑑</m:t>
                      </m:r>
                      <m:r>
                        <a:rPr lang="en-IE" sz="1700" dirty="0">
                          <a:latin typeface="Cambria Math" panose="02040503050406030204" pitchFamily="18" charset="0"/>
                        </a:rPr>
                        <m:t> =25</m:t>
                      </m:r>
                    </m:oMath>
                  </a14:m>
                  <a:endParaRPr lang="en-IE" sz="1700" dirty="0"/>
                </a:p>
              </p:txBody>
            </p:sp>
          </mc:Choice>
          <mc:Fallback xmlns="">
            <p:sp>
              <p:nvSpPr>
                <p:cNvPr id="8" name="TextBox 7"/>
                <p:cNvSpPr txBox="1">
                  <a:spLocks noRot="1" noChangeAspect="1" noMove="1" noResize="1" noEditPoints="1" noAdjustHandles="1" noChangeArrowheads="1" noChangeShapeType="1" noTextEdit="1"/>
                </p:cNvSpPr>
                <p:nvPr/>
              </p:nvSpPr>
              <p:spPr>
                <a:xfrm>
                  <a:off x="282997" y="3024488"/>
                  <a:ext cx="4563429" cy="624723"/>
                </a:xfrm>
                <a:prstGeom prst="rect">
                  <a:avLst/>
                </a:prstGeom>
                <a:blipFill rotWithShape="0">
                  <a:blip r:embed="rId7"/>
                  <a:stretch>
                    <a:fillRect l="-936"/>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282997" y="3833071"/>
                  <a:ext cx="3375476" cy="361381"/>
                </a:xfrm>
                <a:prstGeom prst="rect">
                  <a:avLst/>
                </a:prstGeom>
                <a:noFill/>
              </p:spPr>
              <p:txBody>
                <a:bodyPr wrap="none" rtlCol="0">
                  <a:spAutoFit/>
                </a:bodyPr>
                <a:lstStyle>
                  <a:defPPr>
                    <a:defRPr lang="en-US"/>
                  </a:defPPr>
                  <a:lvl1pPr>
                    <a:defRPr sz="2000" b="1">
                      <a:solidFill>
                        <a:srgbClr val="54A54D"/>
                      </a:solidFill>
                    </a:defRPr>
                  </a:lvl1pPr>
                </a:lstStyle>
                <a:p>
                  <a:r>
                    <a:rPr lang="en-IE" sz="1700" dirty="0"/>
                    <a:t>(c)  Show that </a:t>
                  </a:r>
                  <a14:m>
                    <m:oMath xmlns:m="http://schemas.openxmlformats.org/officeDocument/2006/math">
                      <m:rad>
                        <m:radPr>
                          <m:degHide m:val="on"/>
                          <m:ctrlPr>
                            <a:rPr lang="en-IE" sz="1700" i="1">
                              <a:latin typeface="Cambria Math" panose="02040503050406030204" pitchFamily="18" charset="0"/>
                            </a:rPr>
                          </m:ctrlPr>
                        </m:radPr>
                        <m:deg/>
                        <m:e>
                          <m:r>
                            <a:rPr lang="en-IE" sz="1700">
                              <a:latin typeface="Cambria Math" panose="02040503050406030204" pitchFamily="18" charset="0"/>
                            </a:rPr>
                            <m:t>𝑝</m:t>
                          </m:r>
                        </m:e>
                      </m:rad>
                      <m:rad>
                        <m:radPr>
                          <m:degHide m:val="on"/>
                          <m:ctrlPr>
                            <a:rPr lang="en-IE" sz="1700" i="1">
                              <a:latin typeface="Cambria Math" panose="02040503050406030204" pitchFamily="18" charset="0"/>
                            </a:rPr>
                          </m:ctrlPr>
                        </m:radPr>
                        <m:deg/>
                        <m:e>
                          <m:r>
                            <a:rPr lang="en-IE" sz="1700">
                              <a:latin typeface="Cambria Math" panose="02040503050406030204" pitchFamily="18" charset="0"/>
                            </a:rPr>
                            <m:t>𝑝</m:t>
                          </m:r>
                        </m:e>
                      </m:rad>
                      <m:r>
                        <a:rPr lang="en-IE" sz="1700">
                          <a:latin typeface="Cambria Math" panose="02040503050406030204" pitchFamily="18" charset="0"/>
                        </a:rPr>
                        <m:t>=</m:t>
                      </m:r>
                      <m:r>
                        <a:rPr lang="en-IE" sz="1700">
                          <a:latin typeface="Cambria Math" panose="02040503050406030204" pitchFamily="18" charset="0"/>
                        </a:rPr>
                        <m:t>𝑝</m:t>
                      </m:r>
                      <m:r>
                        <a:rPr lang="en-IE" sz="1700">
                          <a:latin typeface="Cambria Math" panose="02040503050406030204" pitchFamily="18" charset="0"/>
                        </a:rPr>
                        <m:t>,</m:t>
                      </m:r>
                      <m:r>
                        <m:rPr>
                          <m:nor/>
                        </m:rPr>
                        <a:rPr lang="en-IE" sz="1700" dirty="0"/>
                        <m:t>if</m:t>
                      </m:r>
                      <m:r>
                        <m:rPr>
                          <m:nor/>
                        </m:rPr>
                        <a:rPr lang="en-IE" sz="1700" dirty="0"/>
                        <m:t> </m:t>
                      </m:r>
                      <m:r>
                        <a:rPr lang="en-IE" sz="1700" dirty="0">
                          <a:latin typeface="Cambria Math" panose="02040503050406030204" pitchFamily="18" charset="0"/>
                        </a:rPr>
                        <m:t>𝑝</m:t>
                      </m:r>
                      <m:r>
                        <a:rPr lang="en-IE" sz="1700" dirty="0">
                          <a:latin typeface="Cambria Math" panose="02040503050406030204" pitchFamily="18" charset="0"/>
                        </a:rPr>
                        <m:t> =16</m:t>
                      </m:r>
                    </m:oMath>
                  </a14:m>
                  <a:endParaRPr lang="en-IE" sz="1700" dirty="0"/>
                </a:p>
              </p:txBody>
            </p:sp>
          </mc:Choice>
          <mc:Fallback xmlns="">
            <p:sp>
              <p:nvSpPr>
                <p:cNvPr id="9" name="TextBox 8"/>
                <p:cNvSpPr txBox="1">
                  <a:spLocks noRot="1" noChangeAspect="1" noMove="1" noResize="1" noEditPoints="1" noAdjustHandles="1" noChangeArrowheads="1" noChangeShapeType="1" noTextEdit="1"/>
                </p:cNvSpPr>
                <p:nvPr/>
              </p:nvSpPr>
              <p:spPr>
                <a:xfrm>
                  <a:off x="282997" y="3833071"/>
                  <a:ext cx="3375476" cy="361381"/>
                </a:xfrm>
                <a:prstGeom prst="rect">
                  <a:avLst/>
                </a:prstGeom>
                <a:blipFill>
                  <a:blip r:embed="rId8"/>
                  <a:stretch>
                    <a:fillRect l="-1266" t="-5085" b="-22034"/>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10" name="TextBox 9"/>
              <p:cNvSpPr txBox="1"/>
              <p:nvPr/>
            </p:nvSpPr>
            <p:spPr>
              <a:xfrm>
                <a:off x="1307926" y="5139591"/>
                <a:ext cx="2362122" cy="957378"/>
              </a:xfrm>
              <a:prstGeom prst="rect">
                <a:avLst/>
              </a:prstGeom>
              <a:noFill/>
            </p:spPr>
            <p:txBody>
              <a:bodyPr wrap="none" rtlCol="0">
                <a:spAutoFit/>
              </a:bodyPr>
              <a:lstStyle/>
              <a:p>
                <a:r>
                  <a:rPr lang="en-IE" sz="1700" dirty="0">
                    <a:solidFill>
                      <a:schemeClr val="tx1"/>
                    </a:solidFill>
                  </a:rPr>
                  <a:t>(</a:t>
                </a:r>
                <a:r>
                  <a:rPr lang="en-IE" sz="1700" dirty="0" err="1"/>
                  <a:t>a</a:t>
                </a:r>
                <a:r>
                  <a:rPr lang="en-IE" sz="1700" dirty="0">
                    <a:solidFill>
                      <a:schemeClr val="tx1"/>
                    </a:solidFill>
                  </a:rPr>
                  <a:t>) </a:t>
                </a:r>
                <a14:m>
                  <m:oMath xmlns:m="http://schemas.openxmlformats.org/officeDocument/2006/math">
                    <m:r>
                      <a:rPr lang="en-IE" sz="1700" b="0" i="0" smtClean="0">
                        <a:solidFill>
                          <a:schemeClr val="tx1"/>
                        </a:solidFill>
                        <a:latin typeface="Cambria Math" panose="02040503050406030204" pitchFamily="18" charset="0"/>
                        <a:ea typeface="Cambria Math"/>
                      </a:rPr>
                      <m:t> </m:t>
                    </m:r>
                    <m:rad>
                      <m:radPr>
                        <m:degHide m:val="on"/>
                        <m:ctrlPr>
                          <a:rPr lang="en-IE" sz="1700" i="1" smtClean="0">
                            <a:solidFill>
                              <a:schemeClr val="tx1"/>
                            </a:solidFill>
                            <a:latin typeface="Cambria Math" panose="02040503050406030204" pitchFamily="18" charset="0"/>
                            <a:ea typeface="Cambria Math"/>
                          </a:rPr>
                        </m:ctrlPr>
                      </m:radPr>
                      <m:deg/>
                      <m:e>
                        <m:r>
                          <a:rPr lang="en-IE" sz="1700" b="0" i="1" smtClean="0">
                            <a:solidFill>
                              <a:schemeClr val="tx1"/>
                            </a:solidFill>
                            <a:latin typeface="Cambria Math" panose="02040503050406030204" pitchFamily="18" charset="0"/>
                            <a:ea typeface="Cambria Math"/>
                          </a:rPr>
                          <m:t>9</m:t>
                        </m:r>
                      </m:e>
                    </m:rad>
                    <m:rad>
                      <m:radPr>
                        <m:degHide m:val="on"/>
                        <m:ctrlPr>
                          <a:rPr lang="en-IE" sz="1700" i="1" smtClean="0">
                            <a:solidFill>
                              <a:schemeClr val="tx1"/>
                            </a:solidFill>
                            <a:latin typeface="Cambria Math" panose="02040503050406030204" pitchFamily="18" charset="0"/>
                            <a:ea typeface="Cambria Math"/>
                          </a:rPr>
                        </m:ctrlPr>
                      </m:radPr>
                      <m:deg/>
                      <m:e>
                        <m:r>
                          <a:rPr lang="en-IE" sz="1700" b="0" i="1" smtClean="0">
                            <a:solidFill>
                              <a:schemeClr val="tx1"/>
                            </a:solidFill>
                            <a:latin typeface="Cambria Math" panose="02040503050406030204" pitchFamily="18" charset="0"/>
                            <a:ea typeface="Cambria Math"/>
                          </a:rPr>
                          <m:t>4</m:t>
                        </m:r>
                      </m:e>
                    </m:rad>
                    <m:r>
                      <a:rPr lang="en-IE" sz="1700" b="0" i="1" smtClean="0">
                        <a:solidFill>
                          <a:schemeClr val="tx1"/>
                        </a:solidFill>
                        <a:latin typeface="Cambria Math" panose="02040503050406030204" pitchFamily="18" charset="0"/>
                        <a:ea typeface="Cambria Math"/>
                      </a:rPr>
                      <m:t>=</m:t>
                    </m:r>
                    <m:d>
                      <m:dPr>
                        <m:ctrlPr>
                          <a:rPr lang="en-IE" sz="1700" b="0" i="1" smtClean="0">
                            <a:solidFill>
                              <a:schemeClr val="tx1"/>
                            </a:solidFill>
                            <a:latin typeface="Cambria Math" panose="02040503050406030204" pitchFamily="18" charset="0"/>
                            <a:ea typeface="Cambria Math"/>
                          </a:rPr>
                        </m:ctrlPr>
                      </m:dPr>
                      <m:e>
                        <m:r>
                          <a:rPr lang="en-IE" sz="1700" b="0" i="1" smtClean="0">
                            <a:solidFill>
                              <a:schemeClr val="tx1"/>
                            </a:solidFill>
                            <a:latin typeface="Cambria Math" panose="02040503050406030204" pitchFamily="18" charset="0"/>
                            <a:ea typeface="Cambria Math"/>
                          </a:rPr>
                          <m:t>3</m:t>
                        </m:r>
                      </m:e>
                    </m:d>
                    <m:d>
                      <m:dPr>
                        <m:ctrlPr>
                          <a:rPr lang="en-IE" sz="1700" b="0" i="1" smtClean="0">
                            <a:solidFill>
                              <a:schemeClr val="tx1"/>
                            </a:solidFill>
                            <a:latin typeface="Cambria Math" panose="02040503050406030204" pitchFamily="18" charset="0"/>
                            <a:ea typeface="Cambria Math"/>
                          </a:rPr>
                        </m:ctrlPr>
                      </m:dPr>
                      <m:e>
                        <m:r>
                          <a:rPr lang="en-IE" sz="1700" b="0" i="1" smtClean="0">
                            <a:solidFill>
                              <a:schemeClr val="tx1"/>
                            </a:solidFill>
                            <a:latin typeface="Cambria Math" panose="02040503050406030204" pitchFamily="18" charset="0"/>
                            <a:ea typeface="Cambria Math"/>
                          </a:rPr>
                          <m:t>2</m:t>
                        </m:r>
                      </m:e>
                    </m:d>
                    <m:r>
                      <a:rPr lang="en-IE" sz="1700" b="0" i="1" smtClean="0">
                        <a:solidFill>
                          <a:schemeClr val="tx1"/>
                        </a:solidFill>
                        <a:latin typeface="Cambria Math" panose="02040503050406030204" pitchFamily="18" charset="0"/>
                        <a:ea typeface="Cambria Math"/>
                      </a:rPr>
                      <m:t>=6</m:t>
                    </m:r>
                  </m:oMath>
                </a14:m>
                <a:br>
                  <a:rPr lang="en-IE" sz="1700" b="0" dirty="0">
                    <a:solidFill>
                      <a:schemeClr val="tx1"/>
                    </a:solidFill>
                    <a:ea typeface="Cambria Math"/>
                  </a:rPr>
                </a:br>
                <a:endParaRPr lang="en-IE" sz="1700" b="0" dirty="0">
                  <a:solidFill>
                    <a:schemeClr val="tx1"/>
                  </a:solidFill>
                  <a:ea typeface="Cambria Math"/>
                </a:endParaRPr>
              </a:p>
              <a:p>
                <a:r>
                  <a:rPr lang="en-IE" sz="1700" dirty="0">
                    <a:ea typeface="Cambria Math"/>
                  </a:rPr>
                  <a:t>    </a:t>
                </a:r>
                <a14:m>
                  <m:oMath xmlns:m="http://schemas.openxmlformats.org/officeDocument/2006/math">
                    <m:r>
                      <a:rPr lang="en-IE" sz="1700" b="0" i="0" smtClean="0">
                        <a:latin typeface="Cambria Math" panose="02040503050406030204" pitchFamily="18" charset="0"/>
                        <a:ea typeface="Cambria Math"/>
                      </a:rPr>
                      <m:t> </m:t>
                    </m:r>
                    <m:rad>
                      <m:radPr>
                        <m:degHide m:val="on"/>
                        <m:ctrlPr>
                          <a:rPr lang="en-IE" sz="1700" i="1">
                            <a:latin typeface="Cambria Math" panose="02040503050406030204" pitchFamily="18" charset="0"/>
                            <a:ea typeface="Cambria Math"/>
                          </a:rPr>
                        </m:ctrlPr>
                      </m:radPr>
                      <m:deg/>
                      <m:e>
                        <m:r>
                          <a:rPr lang="en-IE" sz="1700" b="0" i="1" smtClean="0">
                            <a:latin typeface="Cambria Math" panose="02040503050406030204" pitchFamily="18" charset="0"/>
                            <a:ea typeface="Cambria Math"/>
                          </a:rPr>
                          <m:t>(9)(4)</m:t>
                        </m:r>
                      </m:e>
                    </m:rad>
                    <m:r>
                      <a:rPr lang="en-IE" sz="1700" b="0" i="1" smtClean="0">
                        <a:latin typeface="Cambria Math" panose="02040503050406030204" pitchFamily="18" charset="0"/>
                        <a:ea typeface="Cambria Math"/>
                      </a:rPr>
                      <m:t>=</m:t>
                    </m:r>
                    <m:rad>
                      <m:radPr>
                        <m:degHide m:val="on"/>
                        <m:ctrlPr>
                          <a:rPr lang="en-IE" sz="1700" i="1">
                            <a:latin typeface="Cambria Math" panose="02040503050406030204" pitchFamily="18" charset="0"/>
                            <a:ea typeface="Cambria Math"/>
                          </a:rPr>
                        </m:ctrlPr>
                      </m:radPr>
                      <m:deg/>
                      <m:e>
                        <m:r>
                          <a:rPr lang="en-IE" sz="1700" b="0" i="1" smtClean="0">
                            <a:latin typeface="Cambria Math" panose="02040503050406030204" pitchFamily="18" charset="0"/>
                            <a:ea typeface="Cambria Math"/>
                          </a:rPr>
                          <m:t>36</m:t>
                        </m:r>
                      </m:e>
                    </m:rad>
                    <m:r>
                      <a:rPr lang="en-IE" sz="1700" i="1">
                        <a:latin typeface="Cambria Math" panose="02040503050406030204" pitchFamily="18" charset="0"/>
                        <a:ea typeface="Cambria Math"/>
                      </a:rPr>
                      <m:t>=6</m:t>
                    </m:r>
                    <m:r>
                      <a:rPr lang="en-IE" sz="1700" b="0" i="1" smtClean="0">
                        <a:solidFill>
                          <a:schemeClr val="tx1"/>
                        </a:solidFill>
                        <a:latin typeface="Cambria Math" panose="02040503050406030204" pitchFamily="18" charset="0"/>
                        <a:ea typeface="Cambria Math"/>
                      </a:rPr>
                      <m:t>  </m:t>
                    </m:r>
                  </m:oMath>
                </a14:m>
                <a:endParaRPr lang="en-IE" sz="1700" dirty="0">
                  <a:solidFill>
                    <a:schemeClr val="tx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1307926" y="5139591"/>
                <a:ext cx="2362122" cy="957378"/>
              </a:xfrm>
              <a:prstGeom prst="rect">
                <a:avLst/>
              </a:prstGeom>
              <a:blipFill rotWithShape="0">
                <a:blip r:embed="rId9"/>
                <a:stretch>
                  <a:fillRect l="-1809" b="-3185"/>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015981" y="5056783"/>
                <a:ext cx="1879425" cy="1317220"/>
              </a:xfrm>
              <a:prstGeom prst="rect">
                <a:avLst/>
              </a:prstGeom>
              <a:noFill/>
            </p:spPr>
            <p:txBody>
              <a:bodyPr wrap="none" rtlCol="0">
                <a:spAutoFit/>
              </a:bodyPr>
              <a:lstStyle>
                <a:defPPr>
                  <a:defRPr lang="en-US"/>
                </a:defPPr>
                <a:lvl1pPr>
                  <a:defRPr sz="2000" b="1">
                    <a:solidFill>
                      <a:srgbClr val="54A54D"/>
                    </a:solidFill>
                  </a:defRPr>
                </a:lvl1pPr>
              </a:lstStyle>
              <a:p>
                <a:r>
                  <a:rPr lang="en-IE" sz="1700" b="0" dirty="0">
                    <a:solidFill>
                      <a:schemeClr val="tx1"/>
                    </a:solidFill>
                  </a:rPr>
                  <a:t>(b)    </a:t>
                </a:r>
                <a14:m>
                  <m:oMath xmlns:m="http://schemas.openxmlformats.org/officeDocument/2006/math">
                    <m:f>
                      <m:fPr>
                        <m:ctrlPr>
                          <a:rPr lang="en-IE" sz="1700" b="0" i="1">
                            <a:solidFill>
                              <a:schemeClr val="tx1"/>
                            </a:solidFill>
                            <a:latin typeface="Cambria Math" panose="02040503050406030204" pitchFamily="18" charset="0"/>
                          </a:rPr>
                        </m:ctrlPr>
                      </m:fPr>
                      <m:num>
                        <m:rad>
                          <m:radPr>
                            <m:degHide m:val="on"/>
                            <m:ctrlPr>
                              <a:rPr lang="en-IE" sz="1700" b="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100</m:t>
                            </m:r>
                          </m:e>
                        </m:rad>
                      </m:num>
                      <m:den>
                        <m:rad>
                          <m:radPr>
                            <m:degHide m:val="on"/>
                            <m:ctrlPr>
                              <a:rPr lang="en-IE" sz="1700" b="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25</m:t>
                            </m:r>
                          </m:e>
                        </m:rad>
                      </m:den>
                    </m:f>
                    <m:r>
                      <a:rPr lang="en-IE" sz="1700" b="0">
                        <a:solidFill>
                          <a:schemeClr val="tx1"/>
                        </a:solidFill>
                        <a:latin typeface="Cambria Math" panose="02040503050406030204" pitchFamily="18" charset="0"/>
                      </a:rPr>
                      <m:t>=</m:t>
                    </m:r>
                    <m:f>
                      <m:fPr>
                        <m:ctrlPr>
                          <a:rPr lang="en-IE" sz="1700" b="0" i="1" smtClean="0">
                            <a:solidFill>
                              <a:schemeClr val="tx1"/>
                            </a:solidFill>
                            <a:latin typeface="Cambria Math" panose="02040503050406030204" pitchFamily="18" charset="0"/>
                          </a:rPr>
                        </m:ctrlPr>
                      </m:fPr>
                      <m:num>
                        <m:r>
                          <a:rPr lang="en-IE" sz="1700" b="0" i="1" smtClean="0">
                            <a:solidFill>
                              <a:schemeClr val="tx1"/>
                            </a:solidFill>
                            <a:latin typeface="Cambria Math" panose="02040503050406030204" pitchFamily="18" charset="0"/>
                          </a:rPr>
                          <m:t>10</m:t>
                        </m:r>
                      </m:num>
                      <m:den>
                        <m:r>
                          <a:rPr lang="en-IE" sz="1700" b="0" i="1" smtClean="0">
                            <a:solidFill>
                              <a:schemeClr val="tx1"/>
                            </a:solidFill>
                            <a:latin typeface="Cambria Math" panose="02040503050406030204" pitchFamily="18" charset="0"/>
                          </a:rPr>
                          <m:t>5</m:t>
                        </m:r>
                      </m:den>
                    </m:f>
                    <m:r>
                      <a:rPr lang="en-IE" sz="1700" b="0" i="1" smtClean="0">
                        <a:solidFill>
                          <a:schemeClr val="tx1"/>
                        </a:solidFill>
                        <a:latin typeface="Cambria Math" panose="02040503050406030204" pitchFamily="18" charset="0"/>
                      </a:rPr>
                      <m:t>=2</m:t>
                    </m:r>
                  </m:oMath>
                </a14:m>
                <a:br>
                  <a:rPr lang="en-IE" sz="1700" b="0" dirty="0">
                    <a:solidFill>
                      <a:schemeClr val="tx1"/>
                    </a:solidFill>
                  </a:rPr>
                </a:br>
                <a:endParaRPr lang="en-IE" sz="1700" b="0" i="1" dirty="0">
                  <a:solidFill>
                    <a:schemeClr val="tx1"/>
                  </a:solidFill>
                  <a:latin typeface="Cambria Math" panose="02040503050406030204" pitchFamily="18" charset="0"/>
                </a:endParaRPr>
              </a:p>
              <a:p>
                <a:r>
                  <a:rPr lang="en-IE" sz="1700" b="0" dirty="0">
                    <a:solidFill>
                      <a:schemeClr val="tx1"/>
                    </a:solidFill>
                  </a:rPr>
                  <a:t> </a:t>
                </a:r>
                <a14:m>
                  <m:oMath xmlns:m="http://schemas.openxmlformats.org/officeDocument/2006/math">
                    <m:r>
                      <a:rPr lang="en-IE" sz="1700" b="0" i="0" smtClean="0">
                        <a:solidFill>
                          <a:schemeClr val="tx1"/>
                        </a:solidFill>
                        <a:latin typeface="Cambria Math" panose="02040503050406030204" pitchFamily="18" charset="0"/>
                      </a:rPr>
                      <m:t>     </m:t>
                    </m:r>
                    <m:rad>
                      <m:radPr>
                        <m:degHide m:val="on"/>
                        <m:ctrlPr>
                          <a:rPr lang="en-IE" sz="1700" b="0" i="1">
                            <a:solidFill>
                              <a:schemeClr val="tx1"/>
                            </a:solidFill>
                            <a:latin typeface="Cambria Math" panose="02040503050406030204" pitchFamily="18" charset="0"/>
                          </a:rPr>
                        </m:ctrlPr>
                      </m:radPr>
                      <m:deg/>
                      <m:e>
                        <m:f>
                          <m:fPr>
                            <m:ctrlPr>
                              <a:rPr lang="en-IE" sz="1700" b="0" i="1">
                                <a:solidFill>
                                  <a:schemeClr val="tx1"/>
                                </a:solidFill>
                                <a:latin typeface="Cambria Math" panose="02040503050406030204" pitchFamily="18" charset="0"/>
                              </a:rPr>
                            </m:ctrlPr>
                          </m:fPr>
                          <m:num>
                            <m:r>
                              <a:rPr lang="en-IE" sz="1700" b="0" i="1" smtClean="0">
                                <a:solidFill>
                                  <a:schemeClr val="tx1"/>
                                </a:solidFill>
                                <a:latin typeface="Cambria Math" panose="02040503050406030204" pitchFamily="18" charset="0"/>
                              </a:rPr>
                              <m:t>100</m:t>
                            </m:r>
                          </m:num>
                          <m:den>
                            <m:r>
                              <a:rPr lang="en-IE" sz="1700" b="0" i="1" smtClean="0">
                                <a:solidFill>
                                  <a:schemeClr val="tx1"/>
                                </a:solidFill>
                                <a:latin typeface="Cambria Math" panose="02040503050406030204" pitchFamily="18" charset="0"/>
                              </a:rPr>
                              <m:t>25</m:t>
                            </m:r>
                          </m:den>
                        </m:f>
                      </m:e>
                    </m:rad>
                    <m:r>
                      <a:rPr lang="en-IE" sz="1700" b="0" i="0" smtClean="0">
                        <a:solidFill>
                          <a:schemeClr val="tx1"/>
                        </a:solidFill>
                        <a:latin typeface="Cambria Math" panose="02040503050406030204" pitchFamily="18" charset="0"/>
                      </a:rPr>
                      <m:t>=</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4</m:t>
                        </m:r>
                      </m:e>
                    </m:rad>
                    <m:r>
                      <a:rPr lang="en-IE" sz="1700" b="0" i="0" smtClean="0">
                        <a:solidFill>
                          <a:schemeClr val="tx1"/>
                        </a:solidFill>
                        <a:latin typeface="Cambria Math" panose="02040503050406030204" pitchFamily="18" charset="0"/>
                      </a:rPr>
                      <m:t>=2</m:t>
                    </m:r>
                  </m:oMath>
                </a14:m>
                <a:endParaRPr lang="en-IE" sz="1700" b="0" dirty="0">
                  <a:solidFill>
                    <a:schemeClr val="tx1"/>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015981" y="5056783"/>
                <a:ext cx="1879425" cy="1317220"/>
              </a:xfrm>
              <a:prstGeom prst="rect">
                <a:avLst/>
              </a:prstGeom>
              <a:blipFill rotWithShape="0">
                <a:blip r:embed="rId10"/>
                <a:stretch>
                  <a:fillRect l="-2273"/>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6241339" y="5139591"/>
                <a:ext cx="2637966" cy="378565"/>
              </a:xfrm>
              <a:prstGeom prst="rect">
                <a:avLst/>
              </a:prstGeom>
            </p:spPr>
            <p:txBody>
              <a:bodyPr wrap="none">
                <a:spAutoFit/>
              </a:bodyPr>
              <a:lstStyle/>
              <a:p>
                <a:r>
                  <a:rPr lang="en-IE" sz="1700" dirty="0"/>
                  <a:t>(c) </a:t>
                </a:r>
                <a14:m>
                  <m:oMath xmlns:m="http://schemas.openxmlformats.org/officeDocument/2006/math">
                    <m:rad>
                      <m:radPr>
                        <m:degHide m:val="on"/>
                        <m:ctrlPr>
                          <a:rPr lang="en-IE" sz="1700" i="1">
                            <a:latin typeface="Cambria Math" panose="02040503050406030204" pitchFamily="18" charset="0"/>
                          </a:rPr>
                        </m:ctrlPr>
                      </m:radPr>
                      <m:deg/>
                      <m:e>
                        <m:r>
                          <a:rPr lang="en-IE" sz="1700" b="0" i="0" smtClean="0">
                            <a:latin typeface="Cambria Math" panose="02040503050406030204" pitchFamily="18" charset="0"/>
                          </a:rPr>
                          <m:t>16</m:t>
                        </m:r>
                      </m:e>
                    </m:rad>
                    <m:rad>
                      <m:radPr>
                        <m:degHide m:val="on"/>
                        <m:ctrlPr>
                          <a:rPr lang="en-IE" sz="1700" i="1">
                            <a:latin typeface="Cambria Math" panose="02040503050406030204" pitchFamily="18" charset="0"/>
                          </a:rPr>
                        </m:ctrlPr>
                      </m:radPr>
                      <m:deg/>
                      <m:e>
                        <m:r>
                          <a:rPr lang="en-IE" sz="1700" b="0" i="0" smtClean="0">
                            <a:latin typeface="Cambria Math" panose="02040503050406030204" pitchFamily="18" charset="0"/>
                          </a:rPr>
                          <m:t>16</m:t>
                        </m:r>
                      </m:e>
                    </m:rad>
                    <m:r>
                      <a:rPr lang="en-IE" sz="1700">
                        <a:latin typeface="Cambria Math" panose="02040503050406030204" pitchFamily="18" charset="0"/>
                      </a:rPr>
                      <m:t>=</m:t>
                    </m:r>
                    <m:d>
                      <m:dPr>
                        <m:ctrlPr>
                          <a:rPr lang="en-IE" sz="1700" b="0" i="1" smtClean="0">
                            <a:latin typeface="Cambria Math" panose="02040503050406030204" pitchFamily="18" charset="0"/>
                          </a:rPr>
                        </m:ctrlPr>
                      </m:dPr>
                      <m:e>
                        <m:r>
                          <a:rPr lang="en-IE" sz="1700" b="0" i="0" smtClean="0">
                            <a:latin typeface="Cambria Math" panose="02040503050406030204" pitchFamily="18" charset="0"/>
                          </a:rPr>
                          <m:t>4</m:t>
                        </m:r>
                      </m:e>
                    </m:d>
                    <m:d>
                      <m:dPr>
                        <m:ctrlPr>
                          <a:rPr lang="en-IE" sz="1700" b="0" i="1" smtClean="0">
                            <a:latin typeface="Cambria Math" panose="02040503050406030204" pitchFamily="18" charset="0"/>
                          </a:rPr>
                        </m:ctrlPr>
                      </m:dPr>
                      <m:e>
                        <m:r>
                          <a:rPr lang="en-IE" sz="1700" b="0" i="0" smtClean="0">
                            <a:latin typeface="Cambria Math" panose="02040503050406030204" pitchFamily="18" charset="0"/>
                          </a:rPr>
                          <m:t>4</m:t>
                        </m:r>
                      </m:e>
                    </m:d>
                    <m:r>
                      <a:rPr lang="en-IE" sz="1700" b="0" i="0" smtClean="0">
                        <a:latin typeface="Cambria Math" panose="02040503050406030204" pitchFamily="18" charset="0"/>
                      </a:rPr>
                      <m:t>=16</m:t>
                    </m:r>
                  </m:oMath>
                </a14:m>
                <a:endParaRPr lang="en-IE" sz="1700" b="0" dirty="0"/>
              </a:p>
            </p:txBody>
          </p:sp>
        </mc:Choice>
        <mc:Fallback xmlns="">
          <p:sp>
            <p:nvSpPr>
              <p:cNvPr id="12" name="Rectangle 11"/>
              <p:cNvSpPr>
                <a:spLocks noRot="1" noChangeAspect="1" noMove="1" noResize="1" noEditPoints="1" noAdjustHandles="1" noChangeArrowheads="1" noChangeShapeType="1" noTextEdit="1"/>
              </p:cNvSpPr>
              <p:nvPr/>
            </p:nvSpPr>
            <p:spPr>
              <a:xfrm>
                <a:off x="6241339" y="5139591"/>
                <a:ext cx="2637966" cy="378565"/>
              </a:xfrm>
              <a:prstGeom prst="rect">
                <a:avLst/>
              </a:prstGeom>
              <a:blipFill rotWithShape="0">
                <a:blip r:embed="rId11"/>
                <a:stretch>
                  <a:fillRect l="-1617" b="-20968"/>
                </a:stretch>
              </a:blipFill>
            </p:spPr>
            <p:txBody>
              <a:bodyPr/>
              <a:lstStyle/>
              <a:p>
                <a:r>
                  <a:rPr lang="en-IE">
                    <a:noFill/>
                  </a:rPr>
                  <a:t> </a:t>
                </a:r>
              </a:p>
            </p:txBody>
          </p:sp>
        </mc:Fallback>
      </mc:AlternateContent>
    </p:spTree>
    <p:extLst>
      <p:ext uri="{BB962C8B-B14F-4D97-AF65-F5344CB8AC3E}">
        <p14:creationId xmlns:p14="http://schemas.microsoft.com/office/powerpoint/2010/main" val="3713179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9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9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9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9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9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9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9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Adding, Subtracting and Reducing Surds</a:t>
            </a:r>
            <a:endParaRPr lang="en-IE" dirty="0">
              <a:solidFill>
                <a:srgbClr val="0070C0"/>
              </a:solidFill>
            </a:endParaRPr>
          </a:p>
          <a:p>
            <a:endParaRPr lang="en-US" dirty="0"/>
          </a:p>
        </p:txBody>
      </p:sp>
      <mc:AlternateContent xmlns:mc="http://schemas.openxmlformats.org/markup-compatibility/2006" xmlns:a14="http://schemas.microsoft.com/office/drawing/2010/main">
        <mc:Choice Requires="a14">
          <p:sp>
            <p:nvSpPr>
              <p:cNvPr id="3" name="Rectangle 2"/>
              <p:cNvSpPr/>
              <p:nvPr/>
            </p:nvSpPr>
            <p:spPr>
              <a:xfrm>
                <a:off x="840870" y="3838169"/>
                <a:ext cx="5513432" cy="381258"/>
              </a:xfrm>
              <a:prstGeom prst="rect">
                <a:avLst/>
              </a:prstGeom>
            </p:spPr>
            <p:txBody>
              <a:bodyPr wrap="none">
                <a:spAutoFit/>
              </a:bodyPr>
              <a:lstStyle/>
              <a:p>
                <a:r>
                  <a:rPr lang="en-IE" sz="1700" b="1" dirty="0">
                    <a:solidFill>
                      <a:srgbClr val="54A54D"/>
                    </a:solidFill>
                  </a:rPr>
                  <a:t>Simplify </a:t>
                </a:r>
                <a14:m>
                  <m:oMath xmlns:m="http://schemas.openxmlformats.org/officeDocument/2006/math">
                    <m:rad>
                      <m:radPr>
                        <m:degHide m:val="on"/>
                        <m:ctrlPr>
                          <a:rPr lang="en-IE" sz="1700" b="1" i="1" smtClean="0">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𝟓𝟎</m:t>
                        </m:r>
                      </m:e>
                    </m:rad>
                    <m:r>
                      <a:rPr lang="en-IE" sz="1700" b="1" i="1" smtClean="0">
                        <a:solidFill>
                          <a:srgbClr val="54A54D"/>
                        </a:solidFill>
                        <a:latin typeface="Cambria Math" panose="02040503050406030204" pitchFamily="18" charset="0"/>
                      </a:rPr>
                      <m:t>+</m:t>
                    </m:r>
                    <m:rad>
                      <m:radPr>
                        <m:degHide m:val="on"/>
                        <m:ctrlPr>
                          <a:rPr lang="en-IE" sz="1700" b="1" i="1" smtClean="0">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𝟖</m:t>
                        </m:r>
                      </m:e>
                    </m:rad>
                    <m:r>
                      <a:rPr lang="en-IE" sz="1700" b="1" i="1" smtClean="0">
                        <a:solidFill>
                          <a:srgbClr val="54A54D"/>
                        </a:solidFill>
                        <a:latin typeface="Cambria Math" panose="02040503050406030204" pitchFamily="18" charset="0"/>
                      </a:rPr>
                      <m:t>−</m:t>
                    </m:r>
                    <m:rad>
                      <m:radPr>
                        <m:degHide m:val="on"/>
                        <m:ctrlPr>
                          <a:rPr lang="en-IE" sz="1700" b="1" i="1" smtClean="0">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𝟑𝟐</m:t>
                        </m:r>
                      </m:e>
                    </m:rad>
                  </m:oMath>
                </a14:m>
                <a:r>
                  <a:rPr lang="en-IE" sz="1700" b="1" dirty="0">
                    <a:solidFill>
                      <a:srgbClr val="54A54D"/>
                    </a:solidFill>
                  </a:rPr>
                  <a:t>, without the use of a calculator. </a:t>
                </a:r>
              </a:p>
            </p:txBody>
          </p:sp>
        </mc:Choice>
        <mc:Fallback xmlns="">
          <p:sp>
            <p:nvSpPr>
              <p:cNvPr id="3" name="Rectangle 2"/>
              <p:cNvSpPr>
                <a:spLocks noRot="1" noChangeAspect="1" noMove="1" noResize="1" noEditPoints="1" noAdjustHandles="1" noChangeArrowheads="1" noChangeShapeType="1" noTextEdit="1"/>
              </p:cNvSpPr>
              <p:nvPr/>
            </p:nvSpPr>
            <p:spPr>
              <a:xfrm>
                <a:off x="840870" y="3838169"/>
                <a:ext cx="5513432" cy="381258"/>
              </a:xfrm>
              <a:prstGeom prst="rect">
                <a:avLst/>
              </a:prstGeom>
              <a:blipFill rotWithShape="0">
                <a:blip r:embed="rId2"/>
                <a:stretch>
                  <a:fillRect l="-774" b="-22581"/>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1444241" y="4379032"/>
                <a:ext cx="1785938" cy="3901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a:solidFill>
                                <a:schemeClr val="tx1"/>
                              </a:solidFill>
                              <a:latin typeface="Cambria Math" panose="02040503050406030204" pitchFamily="18" charset="0"/>
                            </a:rPr>
                            <m:t>50</m:t>
                          </m:r>
                        </m:e>
                      </m:rad>
                      <m:r>
                        <a:rPr lang="en-IE" sz="1700" b="0" i="1">
                          <a:solidFill>
                            <a:schemeClr val="tx1"/>
                          </a:solidFill>
                          <a:latin typeface="Cambria Math" panose="02040503050406030204" pitchFamily="18" charset="0"/>
                        </a:rPr>
                        <m:t>+</m:t>
                      </m:r>
                      <m:rad>
                        <m:radPr>
                          <m:degHide m:val="on"/>
                          <m:ctrlPr>
                            <a:rPr lang="en-IE" sz="1700" i="1">
                              <a:solidFill>
                                <a:schemeClr val="tx1"/>
                              </a:solidFill>
                              <a:latin typeface="Cambria Math" panose="02040503050406030204" pitchFamily="18" charset="0"/>
                            </a:rPr>
                          </m:ctrlPr>
                        </m:radPr>
                        <m:deg/>
                        <m:e>
                          <m:r>
                            <a:rPr lang="en-IE" sz="1700" b="0" i="1">
                              <a:solidFill>
                                <a:schemeClr val="tx1"/>
                              </a:solidFill>
                              <a:latin typeface="Cambria Math" panose="02040503050406030204" pitchFamily="18" charset="0"/>
                            </a:rPr>
                            <m:t>8</m:t>
                          </m:r>
                        </m:e>
                      </m:rad>
                      <m:r>
                        <a:rPr lang="en-IE" sz="1700" b="0" i="1" smtClean="0">
                          <a:solidFill>
                            <a:schemeClr val="tx1"/>
                          </a:solidFill>
                          <a:latin typeface="Cambria Math" panose="02040503050406030204" pitchFamily="18" charset="0"/>
                        </a:rPr>
                        <m:t>−</m:t>
                      </m:r>
                      <m:rad>
                        <m:radPr>
                          <m:degHide m:val="on"/>
                          <m:ctrlPr>
                            <a:rPr lang="en-IE" sz="1700" i="1">
                              <a:solidFill>
                                <a:schemeClr val="tx1"/>
                              </a:solidFill>
                              <a:latin typeface="Cambria Math" panose="02040503050406030204" pitchFamily="18" charset="0"/>
                            </a:rPr>
                          </m:ctrlPr>
                        </m:radPr>
                        <m:deg/>
                        <m:e>
                          <m:r>
                            <a:rPr lang="en-IE" sz="1700" b="0" i="1">
                              <a:solidFill>
                                <a:schemeClr val="tx1"/>
                              </a:solidFill>
                              <a:latin typeface="Cambria Math" panose="02040503050406030204" pitchFamily="18" charset="0"/>
                            </a:rPr>
                            <m:t>32</m:t>
                          </m:r>
                        </m:e>
                      </m:rad>
                    </m:oMath>
                  </m:oMathPara>
                </a14:m>
                <a:endParaRPr lang="en-IE" sz="1700" dirty="0">
                  <a:solidFill>
                    <a:schemeClr val="tx1"/>
                  </a:solidFill>
                </a:endParaRPr>
              </a:p>
            </p:txBody>
          </p:sp>
        </mc:Choice>
        <mc:Fallback xmlns="">
          <p:sp>
            <p:nvSpPr>
              <p:cNvPr id="4" name="Rectangle 3"/>
              <p:cNvSpPr>
                <a:spLocks noRot="1" noChangeAspect="1" noMove="1" noResize="1" noEditPoints="1" noAdjustHandles="1" noChangeArrowheads="1" noChangeShapeType="1" noTextEdit="1"/>
              </p:cNvSpPr>
              <p:nvPr/>
            </p:nvSpPr>
            <p:spPr>
              <a:xfrm>
                <a:off x="1444241" y="4379032"/>
                <a:ext cx="1785938" cy="390107"/>
              </a:xfrm>
              <a:prstGeom prst="rect">
                <a:avLst/>
              </a:prstGeom>
              <a:blipFill rotWithShape="0">
                <a:blip r:embed="rId3"/>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3429897" y="4379032"/>
                <a:ext cx="3127972" cy="3901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m:t>
                      </m:r>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25</m:t>
                          </m:r>
                          <m:r>
                            <a:rPr lang="en-IE" sz="1700" b="0" i="1" smtClean="0">
                              <a:solidFill>
                                <a:schemeClr val="tx1"/>
                              </a:solidFill>
                              <a:latin typeface="Cambria Math" panose="02040503050406030204" pitchFamily="18" charset="0"/>
                              <a:ea typeface="Cambria Math" panose="02040503050406030204" pitchFamily="18" charset="0"/>
                            </a:rPr>
                            <m:t>×2</m:t>
                          </m:r>
                        </m:e>
                      </m:rad>
                      <m:r>
                        <a:rPr lang="en-IE" sz="1700" b="0" i="1">
                          <a:solidFill>
                            <a:schemeClr val="tx1"/>
                          </a:solidFill>
                          <a:latin typeface="Cambria Math" panose="02040503050406030204" pitchFamily="18" charset="0"/>
                        </a:rPr>
                        <m:t>+</m:t>
                      </m:r>
                      <m:rad>
                        <m:radPr>
                          <m:degHide m:val="on"/>
                          <m:ctrlPr>
                            <a:rPr lang="en-IE" sz="170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4</m:t>
                          </m:r>
                          <m:r>
                            <a:rPr lang="en-IE" sz="1700" b="0" i="1" smtClean="0">
                              <a:solidFill>
                                <a:schemeClr val="tx1"/>
                              </a:solidFill>
                              <a:latin typeface="Cambria Math" panose="02040503050406030204" pitchFamily="18" charset="0"/>
                              <a:ea typeface="Cambria Math" panose="02040503050406030204" pitchFamily="18" charset="0"/>
                            </a:rPr>
                            <m:t>×2</m:t>
                          </m:r>
                        </m:e>
                      </m:rad>
                      <m:r>
                        <a:rPr lang="en-IE" sz="1700" b="0" i="1" smtClean="0">
                          <a:solidFill>
                            <a:schemeClr val="tx1"/>
                          </a:solidFill>
                          <a:latin typeface="Cambria Math" panose="02040503050406030204" pitchFamily="18" charset="0"/>
                        </a:rPr>
                        <m:t>−</m:t>
                      </m:r>
                      <m:rad>
                        <m:radPr>
                          <m:degHide m:val="on"/>
                          <m:ctrlPr>
                            <a:rPr lang="en-IE" sz="170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16</m:t>
                          </m:r>
                          <m:r>
                            <a:rPr lang="en-IE" sz="1700" b="0" i="1" smtClean="0">
                              <a:solidFill>
                                <a:schemeClr val="tx1"/>
                              </a:solidFill>
                              <a:latin typeface="Cambria Math" panose="02040503050406030204" pitchFamily="18" charset="0"/>
                              <a:ea typeface="Cambria Math" panose="02040503050406030204" pitchFamily="18" charset="0"/>
                            </a:rPr>
                            <m:t>×2</m:t>
                          </m:r>
                        </m:e>
                      </m:rad>
                    </m:oMath>
                  </m:oMathPara>
                </a14:m>
                <a:endParaRPr lang="en-IE" sz="1700" dirty="0">
                  <a:solidFill>
                    <a:schemeClr val="tx1"/>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3429897" y="4379032"/>
                <a:ext cx="3127972" cy="390107"/>
              </a:xfrm>
              <a:prstGeom prst="rect">
                <a:avLst/>
              </a:prstGeom>
              <a:blipFill rotWithShape="0">
                <a:blip r:embed="rId4"/>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3429897" y="4928744"/>
                <a:ext cx="2800189" cy="39010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m:t>
                      </m:r>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25</m:t>
                          </m:r>
                        </m:e>
                      </m:rad>
                      <m:rad>
                        <m:radPr>
                          <m:degHide m:val="on"/>
                          <m:ctrlPr>
                            <a:rPr lang="en-IE" sz="1700" i="1" smtClean="0">
                              <a:solidFill>
                                <a:schemeClr val="tx1"/>
                              </a:solidFill>
                              <a:latin typeface="Cambria Math" panose="02040503050406030204" pitchFamily="18" charset="0"/>
                              <a:ea typeface="Cambria Math" panose="02040503050406030204" pitchFamily="18" charset="0"/>
                            </a:rPr>
                          </m:ctrlPr>
                        </m:radPr>
                        <m:deg/>
                        <m:e>
                          <m:r>
                            <a:rPr lang="en-IE" sz="1700" b="0" i="1" smtClean="0">
                              <a:solidFill>
                                <a:schemeClr val="tx1"/>
                              </a:solidFill>
                              <a:latin typeface="Cambria Math" panose="02040503050406030204" pitchFamily="18" charset="0"/>
                              <a:ea typeface="Cambria Math" panose="02040503050406030204" pitchFamily="18" charset="0"/>
                            </a:rPr>
                            <m:t>2</m:t>
                          </m:r>
                        </m:e>
                      </m:rad>
                      <m:r>
                        <a:rPr lang="en-IE" sz="1700" b="0" i="1">
                          <a:solidFill>
                            <a:schemeClr val="tx1"/>
                          </a:solidFill>
                          <a:latin typeface="Cambria Math" panose="02040503050406030204" pitchFamily="18" charset="0"/>
                        </a:rPr>
                        <m:t>+</m:t>
                      </m:r>
                      <m:rad>
                        <m:radPr>
                          <m:degHide m:val="on"/>
                          <m:ctrlPr>
                            <a:rPr lang="en-IE" sz="170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4</m:t>
                          </m:r>
                        </m:e>
                      </m:rad>
                      <m:rad>
                        <m:radPr>
                          <m:degHide m:val="on"/>
                          <m:ctrlPr>
                            <a:rPr lang="en-IE" sz="1700" i="1" smtClean="0">
                              <a:solidFill>
                                <a:schemeClr val="tx1"/>
                              </a:solidFill>
                              <a:latin typeface="Cambria Math" panose="02040503050406030204" pitchFamily="18" charset="0"/>
                              <a:ea typeface="Cambria Math" panose="02040503050406030204" pitchFamily="18" charset="0"/>
                            </a:rPr>
                          </m:ctrlPr>
                        </m:radPr>
                        <m:deg/>
                        <m:e>
                          <m:r>
                            <a:rPr lang="en-IE" sz="1700" b="0" i="1" smtClean="0">
                              <a:solidFill>
                                <a:schemeClr val="tx1"/>
                              </a:solidFill>
                              <a:latin typeface="Cambria Math" panose="02040503050406030204" pitchFamily="18" charset="0"/>
                              <a:ea typeface="Cambria Math" panose="02040503050406030204" pitchFamily="18" charset="0"/>
                            </a:rPr>
                            <m:t>2</m:t>
                          </m:r>
                        </m:e>
                      </m:rad>
                      <m:r>
                        <a:rPr lang="en-IE" sz="1700" b="0" i="1" smtClean="0">
                          <a:solidFill>
                            <a:schemeClr val="tx1"/>
                          </a:solidFill>
                          <a:latin typeface="Cambria Math" panose="02040503050406030204" pitchFamily="18" charset="0"/>
                        </a:rPr>
                        <m:t>−</m:t>
                      </m:r>
                      <m:rad>
                        <m:radPr>
                          <m:degHide m:val="on"/>
                          <m:ctrlPr>
                            <a:rPr lang="en-IE" sz="170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16</m:t>
                          </m:r>
                        </m:e>
                      </m:rad>
                      <m:rad>
                        <m:radPr>
                          <m:degHide m:val="on"/>
                          <m:ctrlPr>
                            <a:rPr lang="en-IE" sz="1700" i="1" smtClean="0">
                              <a:solidFill>
                                <a:schemeClr val="tx1"/>
                              </a:solidFill>
                              <a:latin typeface="Cambria Math" panose="02040503050406030204" pitchFamily="18" charset="0"/>
                              <a:ea typeface="Cambria Math" panose="02040503050406030204" pitchFamily="18" charset="0"/>
                            </a:rPr>
                          </m:ctrlPr>
                        </m:radPr>
                        <m:deg/>
                        <m:e>
                          <m:r>
                            <a:rPr lang="en-IE" sz="1700" b="0" i="1" smtClean="0">
                              <a:solidFill>
                                <a:schemeClr val="tx1"/>
                              </a:solidFill>
                              <a:latin typeface="Cambria Math" panose="02040503050406030204" pitchFamily="18" charset="0"/>
                              <a:ea typeface="Cambria Math" panose="02040503050406030204" pitchFamily="18" charset="0"/>
                            </a:rPr>
                            <m:t>2</m:t>
                          </m:r>
                        </m:e>
                      </m:rad>
                    </m:oMath>
                  </m:oMathPara>
                </a14:m>
                <a:endParaRPr lang="en-IE" sz="1700" dirty="0">
                  <a:solidFill>
                    <a:schemeClr val="tx1"/>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3429897" y="4928744"/>
                <a:ext cx="2800189" cy="390107"/>
              </a:xfrm>
              <a:prstGeom prst="rect">
                <a:avLst/>
              </a:prstGeom>
              <a:blipFill rotWithShape="0">
                <a:blip r:embed="rId5"/>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3429897" y="5478456"/>
                <a:ext cx="2130199"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m:t>
                      </m:r>
                      <m:r>
                        <a:rPr lang="en-IE" sz="1700" i="1" smtClean="0">
                          <a:solidFill>
                            <a:schemeClr val="tx1"/>
                          </a:solidFill>
                          <a:latin typeface="Cambria Math" panose="02040503050406030204" pitchFamily="18" charset="0"/>
                        </a:rPr>
                        <m:t>5</m:t>
                      </m:r>
                      <m:rad>
                        <m:radPr>
                          <m:degHide m:val="on"/>
                          <m:ctrlPr>
                            <a:rPr lang="en-IE" sz="1700" i="1" smtClean="0">
                              <a:solidFill>
                                <a:schemeClr val="tx1"/>
                              </a:solidFill>
                              <a:latin typeface="Cambria Math" panose="02040503050406030204" pitchFamily="18" charset="0"/>
                              <a:ea typeface="Cambria Math" panose="02040503050406030204" pitchFamily="18" charset="0"/>
                            </a:rPr>
                          </m:ctrlPr>
                        </m:radPr>
                        <m:deg/>
                        <m:e>
                          <m:r>
                            <a:rPr lang="en-IE" sz="1700" b="0" i="1" smtClean="0">
                              <a:solidFill>
                                <a:schemeClr val="tx1"/>
                              </a:solidFill>
                              <a:latin typeface="Cambria Math" panose="02040503050406030204" pitchFamily="18" charset="0"/>
                              <a:ea typeface="Cambria Math" panose="02040503050406030204" pitchFamily="18" charset="0"/>
                            </a:rPr>
                            <m:t>2</m:t>
                          </m:r>
                        </m:e>
                      </m:rad>
                      <m:r>
                        <a:rPr lang="en-IE" sz="1700" b="0" i="1">
                          <a:solidFill>
                            <a:schemeClr val="tx1"/>
                          </a:solidFill>
                          <a:latin typeface="Cambria Math" panose="02040503050406030204" pitchFamily="18" charset="0"/>
                        </a:rPr>
                        <m:t>+</m:t>
                      </m:r>
                      <m:r>
                        <a:rPr lang="en-IE" sz="1700" i="1" smtClean="0">
                          <a:solidFill>
                            <a:schemeClr val="tx1"/>
                          </a:solidFill>
                          <a:latin typeface="Cambria Math" panose="02040503050406030204" pitchFamily="18" charset="0"/>
                        </a:rPr>
                        <m:t>2</m:t>
                      </m:r>
                      <m:rad>
                        <m:radPr>
                          <m:degHide m:val="on"/>
                          <m:ctrlPr>
                            <a:rPr lang="en-IE" sz="1700" i="1" smtClean="0">
                              <a:solidFill>
                                <a:schemeClr val="tx1"/>
                              </a:solidFill>
                              <a:latin typeface="Cambria Math" panose="02040503050406030204" pitchFamily="18" charset="0"/>
                              <a:ea typeface="Cambria Math" panose="02040503050406030204" pitchFamily="18" charset="0"/>
                            </a:rPr>
                          </m:ctrlPr>
                        </m:radPr>
                        <m:deg/>
                        <m:e>
                          <m:r>
                            <a:rPr lang="en-IE" sz="1700" b="0" i="1" smtClean="0">
                              <a:solidFill>
                                <a:schemeClr val="tx1"/>
                              </a:solidFill>
                              <a:latin typeface="Cambria Math" panose="02040503050406030204" pitchFamily="18" charset="0"/>
                              <a:ea typeface="Cambria Math" panose="02040503050406030204" pitchFamily="18" charset="0"/>
                            </a:rPr>
                            <m:t>2</m:t>
                          </m:r>
                        </m:e>
                      </m:rad>
                      <m:r>
                        <a:rPr lang="en-IE" sz="1700" b="0" i="1" smtClean="0">
                          <a:solidFill>
                            <a:schemeClr val="tx1"/>
                          </a:solidFill>
                          <a:latin typeface="Cambria Math" panose="02040503050406030204" pitchFamily="18" charset="0"/>
                        </a:rPr>
                        <m:t>−</m:t>
                      </m:r>
                      <m:r>
                        <a:rPr lang="en-IE" sz="1700" i="1" smtClean="0">
                          <a:solidFill>
                            <a:schemeClr val="tx1"/>
                          </a:solidFill>
                          <a:latin typeface="Cambria Math" panose="02040503050406030204" pitchFamily="18" charset="0"/>
                        </a:rPr>
                        <m:t>4</m:t>
                      </m:r>
                      <m:rad>
                        <m:radPr>
                          <m:degHide m:val="on"/>
                          <m:ctrlPr>
                            <a:rPr lang="en-IE" sz="1700" i="1" smtClean="0">
                              <a:solidFill>
                                <a:schemeClr val="tx1"/>
                              </a:solidFill>
                              <a:latin typeface="Cambria Math" panose="02040503050406030204" pitchFamily="18" charset="0"/>
                              <a:ea typeface="Cambria Math" panose="02040503050406030204" pitchFamily="18" charset="0"/>
                            </a:rPr>
                          </m:ctrlPr>
                        </m:radPr>
                        <m:deg/>
                        <m:e>
                          <m:r>
                            <a:rPr lang="en-IE" sz="1700" b="0" i="1" smtClean="0">
                              <a:solidFill>
                                <a:schemeClr val="tx1"/>
                              </a:solidFill>
                              <a:latin typeface="Cambria Math" panose="02040503050406030204" pitchFamily="18" charset="0"/>
                              <a:ea typeface="Cambria Math" panose="02040503050406030204" pitchFamily="18" charset="0"/>
                            </a:rPr>
                            <m:t>2</m:t>
                          </m:r>
                        </m:e>
                      </m:rad>
                    </m:oMath>
                  </m:oMathPara>
                </a14:m>
                <a:endParaRPr lang="en-IE" sz="1700" dirty="0">
                  <a:solidFill>
                    <a:schemeClr val="tx1"/>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3429897" y="5478456"/>
                <a:ext cx="2130199" cy="384785"/>
              </a:xfrm>
              <a:prstGeom prst="rect">
                <a:avLst/>
              </a:prstGeom>
              <a:blipFill rotWithShape="0">
                <a:blip r:embed="rId6"/>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3429897" y="6022847"/>
                <a:ext cx="842025"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=3</m:t>
                      </m:r>
                      <m:rad>
                        <m:radPr>
                          <m:degHide m:val="on"/>
                          <m:ctrlPr>
                            <a:rPr lang="en-IE" sz="1700" i="1" smtClean="0">
                              <a:solidFill>
                                <a:schemeClr val="tx1"/>
                              </a:solidFill>
                              <a:latin typeface="Cambria Math" panose="02040503050406030204" pitchFamily="18" charset="0"/>
                              <a:ea typeface="Cambria Math" panose="02040503050406030204" pitchFamily="18" charset="0"/>
                            </a:rPr>
                          </m:ctrlPr>
                        </m:radPr>
                        <m:deg/>
                        <m:e>
                          <m:r>
                            <a:rPr lang="en-IE" sz="1700" b="0" i="1" smtClean="0">
                              <a:solidFill>
                                <a:schemeClr val="tx1"/>
                              </a:solidFill>
                              <a:latin typeface="Cambria Math" panose="02040503050406030204" pitchFamily="18" charset="0"/>
                              <a:ea typeface="Cambria Math" panose="02040503050406030204" pitchFamily="18" charset="0"/>
                            </a:rPr>
                            <m:t>2</m:t>
                          </m:r>
                        </m:e>
                      </m:rad>
                    </m:oMath>
                  </m:oMathPara>
                </a14:m>
                <a:endParaRPr lang="en-IE" sz="1700" dirty="0">
                  <a:solidFill>
                    <a:schemeClr val="tx1"/>
                  </a:solidFill>
                </a:endParaRPr>
              </a:p>
            </p:txBody>
          </p:sp>
        </mc:Choice>
        <mc:Fallback xmlns="">
          <p:sp>
            <p:nvSpPr>
              <p:cNvPr id="8" name="Rectangle 7"/>
              <p:cNvSpPr>
                <a:spLocks noRot="1" noChangeAspect="1" noMove="1" noResize="1" noEditPoints="1" noAdjustHandles="1" noChangeArrowheads="1" noChangeShapeType="1" noTextEdit="1"/>
              </p:cNvSpPr>
              <p:nvPr/>
            </p:nvSpPr>
            <p:spPr>
              <a:xfrm>
                <a:off x="3429897" y="6022847"/>
                <a:ext cx="842025" cy="384785"/>
              </a:xfrm>
              <a:prstGeom prst="rect">
                <a:avLst/>
              </a:prstGeom>
              <a:blipFill rotWithShape="0">
                <a:blip r:embed="rId7"/>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840870" y="721189"/>
                <a:ext cx="3648371" cy="381258"/>
              </a:xfrm>
              <a:prstGeom prst="rect">
                <a:avLst/>
              </a:prstGeom>
            </p:spPr>
            <p:txBody>
              <a:bodyPr wrap="none">
                <a:spAutoFit/>
              </a:bodyPr>
              <a:lstStyle/>
              <a:p>
                <a:r>
                  <a:rPr lang="en-IE" sz="1700" b="1" dirty="0">
                    <a:solidFill>
                      <a:srgbClr val="54A54D"/>
                    </a:solidFill>
                  </a:rPr>
                  <a:t>Reduce </a:t>
                </a:r>
                <a14:m>
                  <m:oMath xmlns:m="http://schemas.openxmlformats.org/officeDocument/2006/math">
                    <m:rad>
                      <m:radPr>
                        <m:degHide m:val="on"/>
                        <m:ctrlPr>
                          <a:rPr lang="en-IE" sz="1700" b="1" i="1" smtClean="0">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𝟒𝟓</m:t>
                        </m:r>
                        <m:r>
                          <a:rPr lang="en-IE" sz="1700" b="1" i="1" smtClean="0">
                            <a:solidFill>
                              <a:srgbClr val="54A54D"/>
                            </a:solidFill>
                            <a:latin typeface="Cambria Math" panose="02040503050406030204" pitchFamily="18" charset="0"/>
                          </a:rPr>
                          <m:t> </m:t>
                        </m:r>
                      </m:e>
                    </m:rad>
                  </m:oMath>
                </a14:m>
                <a:r>
                  <a:rPr lang="en-IE" sz="1700" b="1" dirty="0">
                    <a:solidFill>
                      <a:srgbClr val="54A54D"/>
                    </a:solidFill>
                  </a:rPr>
                  <a:t>to its simplest surd form. </a:t>
                </a:r>
              </a:p>
            </p:txBody>
          </p:sp>
        </mc:Choice>
        <mc:Fallback xmlns="">
          <p:sp>
            <p:nvSpPr>
              <p:cNvPr id="9" name="Rectangle 8"/>
              <p:cNvSpPr>
                <a:spLocks noRot="1" noChangeAspect="1" noMove="1" noResize="1" noEditPoints="1" noAdjustHandles="1" noChangeArrowheads="1" noChangeShapeType="1" noTextEdit="1"/>
              </p:cNvSpPr>
              <p:nvPr/>
            </p:nvSpPr>
            <p:spPr>
              <a:xfrm>
                <a:off x="840870" y="721189"/>
                <a:ext cx="3648371" cy="381258"/>
              </a:xfrm>
              <a:prstGeom prst="rect">
                <a:avLst/>
              </a:prstGeom>
              <a:blipFill rotWithShape="0">
                <a:blip r:embed="rId8"/>
                <a:stretch>
                  <a:fillRect l="-1171" b="-20635"/>
                </a:stretch>
              </a:blipFill>
            </p:spPr>
            <p:txBody>
              <a:bodyPr/>
              <a:lstStyle/>
              <a:p>
                <a:r>
                  <a:rPr lang="en-IE">
                    <a:noFill/>
                  </a:rPr>
                  <a:t> </a:t>
                </a:r>
              </a:p>
            </p:txBody>
          </p:sp>
        </mc:Fallback>
      </mc:AlternateContent>
      <p:sp>
        <p:nvSpPr>
          <p:cNvPr id="10" name="Rectangle 9"/>
          <p:cNvSpPr/>
          <p:nvPr/>
        </p:nvSpPr>
        <p:spPr>
          <a:xfrm>
            <a:off x="840870" y="1233515"/>
            <a:ext cx="6178924" cy="615553"/>
          </a:xfrm>
          <a:prstGeom prst="rect">
            <a:avLst/>
          </a:prstGeom>
        </p:spPr>
        <p:txBody>
          <a:bodyPr wrap="square">
            <a:spAutoFit/>
          </a:bodyPr>
          <a:lstStyle/>
          <a:p>
            <a:r>
              <a:rPr lang="en-IE" sz="1700" b="1" dirty="0">
                <a:solidFill>
                  <a:srgbClr val="0070C0"/>
                </a:solidFill>
              </a:rPr>
              <a:t>Step 1:   </a:t>
            </a:r>
            <a:r>
              <a:rPr lang="en-IE" sz="1700" dirty="0"/>
              <a:t>Find the largest square number that is a factor of 45. </a:t>
            </a:r>
            <a:br>
              <a:rPr lang="en-IE" sz="1700" dirty="0"/>
            </a:br>
            <a:r>
              <a:rPr lang="en-IE" sz="1700" dirty="0"/>
              <a:t>               9 is the largest square factor of 45. </a:t>
            </a:r>
          </a:p>
        </p:txBody>
      </p:sp>
      <mc:AlternateContent xmlns:mc="http://schemas.openxmlformats.org/markup-compatibility/2006" xmlns:a14="http://schemas.microsoft.com/office/drawing/2010/main">
        <mc:Choice Requires="a14">
          <p:sp>
            <p:nvSpPr>
              <p:cNvPr id="11" name="Rectangle 10"/>
              <p:cNvSpPr/>
              <p:nvPr/>
            </p:nvSpPr>
            <p:spPr>
              <a:xfrm>
                <a:off x="840870" y="1980136"/>
                <a:ext cx="2305375" cy="381258"/>
              </a:xfrm>
              <a:prstGeom prst="rect">
                <a:avLst/>
              </a:prstGeom>
            </p:spPr>
            <p:txBody>
              <a:bodyPr wrap="none">
                <a:spAutoFit/>
              </a:bodyPr>
              <a:lstStyle/>
              <a:p>
                <a:r>
                  <a:rPr lang="en-IE" sz="1700" b="1" dirty="0">
                    <a:solidFill>
                      <a:srgbClr val="0070C0"/>
                    </a:solidFill>
                  </a:rPr>
                  <a:t>Step 2: </a:t>
                </a:r>
                <a14:m>
                  <m:oMath xmlns:m="http://schemas.openxmlformats.org/officeDocument/2006/math">
                    <m:r>
                      <a:rPr lang="en-IE" sz="1700" b="1" i="0" smtClean="0">
                        <a:solidFill>
                          <a:srgbClr val="0070C0"/>
                        </a:solidFill>
                        <a:latin typeface="Cambria Math" panose="02040503050406030204" pitchFamily="18" charset="0"/>
                      </a:rPr>
                      <m:t>  </m:t>
                    </m:r>
                    <m:rad>
                      <m:radPr>
                        <m:degHide m:val="on"/>
                        <m:ctrlPr>
                          <a:rPr lang="en-IE" sz="1700" i="1" smtClean="0">
                            <a:solidFill>
                              <a:schemeClr val="tx1"/>
                            </a:solidFill>
                            <a:latin typeface="Cambria Math" panose="02040503050406030204" pitchFamily="18" charset="0"/>
                          </a:rPr>
                        </m:ctrlPr>
                      </m:radPr>
                      <m:deg/>
                      <m:e>
                        <m:r>
                          <a:rPr lang="en-IE" sz="1700" b="0" i="1">
                            <a:solidFill>
                              <a:schemeClr val="tx1"/>
                            </a:solidFill>
                            <a:latin typeface="Cambria Math" panose="02040503050406030204" pitchFamily="18" charset="0"/>
                          </a:rPr>
                          <m:t>45</m:t>
                        </m:r>
                      </m:e>
                    </m:rad>
                    <m:r>
                      <a:rPr lang="en-IE" sz="1700" b="0" i="1" smtClean="0">
                        <a:solidFill>
                          <a:schemeClr val="tx1"/>
                        </a:solidFill>
                        <a:latin typeface="Cambria Math" panose="02040503050406030204" pitchFamily="18" charset="0"/>
                      </a:rPr>
                      <m:t>=</m:t>
                    </m:r>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9</m:t>
                        </m:r>
                        <m:r>
                          <a:rPr lang="en-IE" sz="1700" b="0" i="1" smtClean="0">
                            <a:solidFill>
                              <a:schemeClr val="tx1"/>
                            </a:solidFill>
                            <a:latin typeface="Cambria Math" panose="02040503050406030204" pitchFamily="18" charset="0"/>
                            <a:ea typeface="Cambria Math" panose="02040503050406030204" pitchFamily="18" charset="0"/>
                          </a:rPr>
                          <m:t>×5</m:t>
                        </m:r>
                        <m:r>
                          <a:rPr lang="en-IE" sz="1700" b="0" i="1">
                            <a:solidFill>
                              <a:schemeClr val="tx1"/>
                            </a:solidFill>
                            <a:latin typeface="Cambria Math" panose="02040503050406030204" pitchFamily="18" charset="0"/>
                          </a:rPr>
                          <m:t> </m:t>
                        </m:r>
                      </m:e>
                    </m:rad>
                  </m:oMath>
                </a14:m>
                <a:endParaRPr lang="en-IE" sz="1700" dirty="0"/>
              </a:p>
            </p:txBody>
          </p:sp>
        </mc:Choice>
        <mc:Fallback xmlns="">
          <p:sp>
            <p:nvSpPr>
              <p:cNvPr id="11" name="Rectangle 10"/>
              <p:cNvSpPr>
                <a:spLocks noRot="1" noChangeAspect="1" noMove="1" noResize="1" noEditPoints="1" noAdjustHandles="1" noChangeArrowheads="1" noChangeShapeType="1" noTextEdit="1"/>
              </p:cNvSpPr>
              <p:nvPr/>
            </p:nvSpPr>
            <p:spPr>
              <a:xfrm>
                <a:off x="840870" y="1980136"/>
                <a:ext cx="2305375" cy="381258"/>
              </a:xfrm>
              <a:prstGeom prst="rect">
                <a:avLst/>
              </a:prstGeom>
              <a:blipFill rotWithShape="0">
                <a:blip r:embed="rId9"/>
                <a:stretch>
                  <a:fillRect l="-1852" b="-22581"/>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995090" y="2492462"/>
                <a:ext cx="1979068" cy="381258"/>
              </a:xfrm>
              <a:prstGeom prst="rect">
                <a:avLst/>
              </a:prstGeom>
            </p:spPr>
            <p:txBody>
              <a:bodyPr wrap="none">
                <a:spAutoFit/>
              </a:bodyPr>
              <a:lstStyle/>
              <a:p>
                <a:r>
                  <a:rPr lang="en-IE" sz="1700" b="0" dirty="0">
                    <a:solidFill>
                      <a:schemeClr val="tx1"/>
                    </a:solidFill>
                  </a:rPr>
                  <a:t>                     </a:t>
                </a:r>
                <a14:m>
                  <m:oMath xmlns:m="http://schemas.openxmlformats.org/officeDocument/2006/math">
                    <m:r>
                      <a:rPr lang="en-IE" sz="1700" b="0" i="1" smtClean="0">
                        <a:solidFill>
                          <a:schemeClr val="tx1"/>
                        </a:solidFill>
                        <a:latin typeface="Cambria Math" panose="02040503050406030204" pitchFamily="18" charset="0"/>
                      </a:rPr>
                      <m:t>=</m:t>
                    </m:r>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9</m:t>
                        </m:r>
                      </m:e>
                    </m:rad>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5</m:t>
                        </m:r>
                      </m:e>
                    </m:rad>
                  </m:oMath>
                </a14:m>
                <a:endParaRPr lang="en-IE" sz="1700" dirty="0"/>
              </a:p>
            </p:txBody>
          </p:sp>
        </mc:Choice>
        <mc:Fallback xmlns="">
          <p:sp>
            <p:nvSpPr>
              <p:cNvPr id="12" name="Rectangle 11"/>
              <p:cNvSpPr>
                <a:spLocks noRot="1" noChangeAspect="1" noMove="1" noResize="1" noEditPoints="1" noAdjustHandles="1" noChangeArrowheads="1" noChangeShapeType="1" noTextEdit="1"/>
              </p:cNvSpPr>
              <p:nvPr/>
            </p:nvSpPr>
            <p:spPr>
              <a:xfrm>
                <a:off x="995090" y="2492462"/>
                <a:ext cx="1979068" cy="381258"/>
              </a:xfrm>
              <a:prstGeom prst="rect">
                <a:avLst/>
              </a:prstGeom>
              <a:blipFill rotWithShape="0">
                <a:blip r:embed="rId10"/>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984797" y="3004787"/>
                <a:ext cx="1835887" cy="381258"/>
              </a:xfrm>
              <a:prstGeom prst="rect">
                <a:avLst/>
              </a:prstGeom>
            </p:spPr>
            <p:txBody>
              <a:bodyPr wrap="none">
                <a:spAutoFit/>
              </a:bodyPr>
              <a:lstStyle/>
              <a:p>
                <a:r>
                  <a:rPr lang="en-IE" sz="1700" b="0" dirty="0">
                    <a:solidFill>
                      <a:schemeClr val="tx1"/>
                    </a:solidFill>
                  </a:rPr>
                  <a:t>                     </a:t>
                </a:r>
                <a14:m>
                  <m:oMath xmlns:m="http://schemas.openxmlformats.org/officeDocument/2006/math">
                    <m:r>
                      <a:rPr lang="en-IE" sz="1700" b="0" i="1" smtClean="0">
                        <a:solidFill>
                          <a:schemeClr val="tx1"/>
                        </a:solidFill>
                        <a:latin typeface="Cambria Math" panose="02040503050406030204" pitchFamily="18" charset="0"/>
                      </a:rPr>
                      <m:t>=</m:t>
                    </m:r>
                    <m:r>
                      <a:rPr lang="en-IE" sz="1700" i="1" smtClean="0">
                        <a:solidFill>
                          <a:schemeClr val="tx1"/>
                        </a:solidFill>
                        <a:latin typeface="Cambria Math" panose="02040503050406030204" pitchFamily="18" charset="0"/>
                      </a:rPr>
                      <m:t>3</m:t>
                    </m:r>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5</m:t>
                        </m:r>
                      </m:e>
                    </m:rad>
                  </m:oMath>
                </a14:m>
                <a:endParaRPr lang="en-IE" sz="1700" dirty="0"/>
              </a:p>
            </p:txBody>
          </p:sp>
        </mc:Choice>
        <mc:Fallback xmlns="">
          <p:sp>
            <p:nvSpPr>
              <p:cNvPr id="13" name="Rectangle 12"/>
              <p:cNvSpPr>
                <a:spLocks noRot="1" noChangeAspect="1" noMove="1" noResize="1" noEditPoints="1" noAdjustHandles="1" noChangeArrowheads="1" noChangeShapeType="1" noTextEdit="1"/>
              </p:cNvSpPr>
              <p:nvPr/>
            </p:nvSpPr>
            <p:spPr>
              <a:xfrm>
                <a:off x="984797" y="3004787"/>
                <a:ext cx="1835887" cy="381258"/>
              </a:xfrm>
              <a:prstGeom prst="rect">
                <a:avLst/>
              </a:prstGeom>
              <a:blipFill rotWithShape="0">
                <a:blip r:embed="rId11"/>
                <a:stretch>
                  <a:fillRect/>
                </a:stretch>
              </a:blipFill>
            </p:spPr>
            <p:txBody>
              <a:bodyPr/>
              <a:lstStyle/>
              <a:p>
                <a:r>
                  <a:rPr lang="en-IE">
                    <a:noFill/>
                  </a:rPr>
                  <a:t> </a:t>
                </a:r>
              </a:p>
            </p:txBody>
          </p:sp>
        </mc:Fallback>
      </mc:AlternateContent>
    </p:spTree>
    <p:extLst>
      <p:ext uri="{BB962C8B-B14F-4D97-AF65-F5344CB8AC3E}">
        <p14:creationId xmlns:p14="http://schemas.microsoft.com/office/powerpoint/2010/main" val="225865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wipe(left)">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lef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wipe(left)">
                                      <p:cBhvr>
                                        <p:cTn id="52" dur="50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left)">
                                      <p:cBhvr>
                                        <p:cTn id="5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8"/>
          </p:nvPr>
        </p:nvSpPr>
        <p:spPr/>
        <p:txBody>
          <a:bodyPr/>
          <a:lstStyle/>
          <a:p>
            <a:r>
              <a:rPr lang="en-IE" dirty="0"/>
              <a:t>Further Multiplication and Division</a:t>
            </a:r>
          </a:p>
          <a:p>
            <a:endParaRPr lang="en-US" dirty="0"/>
          </a:p>
        </p:txBody>
      </p:sp>
      <p:grpSp>
        <p:nvGrpSpPr>
          <p:cNvPr id="3" name="Group 2"/>
          <p:cNvGrpSpPr/>
          <p:nvPr/>
        </p:nvGrpSpPr>
        <p:grpSpPr>
          <a:xfrm>
            <a:off x="783551" y="728785"/>
            <a:ext cx="8134458" cy="416920"/>
            <a:chOff x="329675" y="728785"/>
            <a:chExt cx="8134458" cy="416920"/>
          </a:xfrm>
        </p:grpSpPr>
        <p:sp>
          <p:nvSpPr>
            <p:cNvPr id="4" name="Rectangle 3"/>
            <p:cNvSpPr/>
            <p:nvPr/>
          </p:nvSpPr>
          <p:spPr>
            <a:xfrm>
              <a:off x="329675" y="783672"/>
              <a:ext cx="4221861" cy="353943"/>
            </a:xfrm>
            <a:prstGeom prst="rect">
              <a:avLst/>
            </a:prstGeom>
          </p:spPr>
          <p:txBody>
            <a:bodyPr wrap="none">
              <a:spAutoFit/>
            </a:bodyPr>
            <a:lstStyle/>
            <a:p>
              <a:r>
                <a:rPr lang="en-IE" sz="1700" b="1" dirty="0">
                  <a:solidFill>
                    <a:srgbClr val="54A54D"/>
                  </a:solidFill>
                </a:rPr>
                <a:t>Use an area model to simplify the following: </a:t>
              </a:r>
            </a:p>
          </p:txBody>
        </p:sp>
        <mc:AlternateContent xmlns:mc="http://schemas.openxmlformats.org/markup-compatibility/2006" xmlns:a14="http://schemas.microsoft.com/office/drawing/2010/main">
          <mc:Choice Requires="a14">
            <p:sp>
              <p:nvSpPr>
                <p:cNvPr id="5" name="Rectangle 4"/>
                <p:cNvSpPr/>
                <p:nvPr/>
              </p:nvSpPr>
              <p:spPr>
                <a:xfrm>
                  <a:off x="4371090" y="739888"/>
                  <a:ext cx="1730217" cy="4058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IE" sz="1700" b="1" i="1" smtClean="0">
                                <a:solidFill>
                                  <a:srgbClr val="54A54D"/>
                                </a:solidFill>
                                <a:latin typeface="Cambria Math" panose="02040503050406030204" pitchFamily="18" charset="0"/>
                              </a:rPr>
                            </m:ctrlPr>
                          </m:dPr>
                          <m:e>
                            <m:r>
                              <a:rPr lang="en-GB" sz="1700" b="1" i="0" smtClean="0">
                                <a:solidFill>
                                  <a:srgbClr val="54A54D"/>
                                </a:solidFill>
                                <a:latin typeface="Cambria Math" panose="02040503050406030204" pitchFamily="18" charset="0"/>
                              </a:rPr>
                              <m:t>𝐚</m:t>
                            </m:r>
                          </m:e>
                        </m:d>
                        <m:r>
                          <a:rPr lang="en-IE" sz="1700" b="1" i="1" smtClean="0">
                            <a:solidFill>
                              <a:srgbClr val="54A54D"/>
                            </a:solidFill>
                            <a:latin typeface="Cambria Math" panose="02040503050406030204" pitchFamily="18" charset="0"/>
                          </a:rPr>
                          <m:t> </m:t>
                        </m:r>
                        <m:rad>
                          <m:radPr>
                            <m:degHide m:val="on"/>
                            <m:ctrlPr>
                              <a:rPr lang="en-IE" sz="1700" b="1" i="1" smtClean="0">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𝟑</m:t>
                            </m:r>
                          </m:e>
                        </m:rad>
                        <m:d>
                          <m:dPr>
                            <m:ctrlPr>
                              <a:rPr lang="en-IE" sz="1700" b="1" i="1" smtClean="0">
                                <a:solidFill>
                                  <a:srgbClr val="54A54D"/>
                                </a:solidFill>
                                <a:latin typeface="Cambria Math" panose="02040503050406030204" pitchFamily="18" charset="0"/>
                              </a:rPr>
                            </m:ctrlPr>
                          </m:dPr>
                          <m:e>
                            <m:rad>
                              <m:radPr>
                                <m:degHide m:val="on"/>
                                <m:ctrlPr>
                                  <a:rPr lang="en-IE" sz="1700" b="1" i="1">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𝟕</m:t>
                                </m:r>
                              </m:e>
                            </m:rad>
                            <m:r>
                              <a:rPr lang="en-IE" sz="1700" b="1" i="1" smtClean="0">
                                <a:solidFill>
                                  <a:srgbClr val="54A54D"/>
                                </a:solidFill>
                                <a:latin typeface="Cambria Math" panose="02040503050406030204" pitchFamily="18" charset="0"/>
                              </a:rPr>
                              <m:t>+</m:t>
                            </m:r>
                            <m:r>
                              <a:rPr lang="en-IE" sz="1700" b="1" i="1" smtClean="0">
                                <a:solidFill>
                                  <a:srgbClr val="54A54D"/>
                                </a:solidFill>
                                <a:latin typeface="Cambria Math" panose="02040503050406030204" pitchFamily="18" charset="0"/>
                              </a:rPr>
                              <m:t>𝟏</m:t>
                            </m:r>
                          </m:e>
                        </m:d>
                      </m:oMath>
                    </m:oMathPara>
                  </a14:m>
                  <a:endParaRPr lang="en-IE" sz="1700" b="1" dirty="0">
                    <a:solidFill>
                      <a:schemeClr val="tx1"/>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4371090" y="739888"/>
                  <a:ext cx="1730217" cy="405817"/>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6101307" y="728785"/>
                  <a:ext cx="2362826" cy="4058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IE" sz="1700" b="1" i="1" smtClean="0">
                                <a:solidFill>
                                  <a:srgbClr val="54A54D"/>
                                </a:solidFill>
                                <a:latin typeface="Cambria Math" panose="02040503050406030204" pitchFamily="18" charset="0"/>
                              </a:rPr>
                            </m:ctrlPr>
                          </m:dPr>
                          <m:e>
                            <m:r>
                              <a:rPr lang="en-GB" sz="1700" b="1" i="0" smtClean="0">
                                <a:solidFill>
                                  <a:srgbClr val="54A54D"/>
                                </a:solidFill>
                                <a:latin typeface="Cambria Math" panose="02040503050406030204" pitchFamily="18" charset="0"/>
                              </a:rPr>
                              <m:t>𝐛</m:t>
                            </m:r>
                          </m:e>
                        </m:d>
                        <m:r>
                          <a:rPr lang="en-IE" sz="1700" b="1" i="1" smtClean="0">
                            <a:solidFill>
                              <a:srgbClr val="54A54D"/>
                            </a:solidFill>
                            <a:latin typeface="Cambria Math" panose="02040503050406030204" pitchFamily="18" charset="0"/>
                          </a:rPr>
                          <m:t>  </m:t>
                        </m:r>
                        <m:d>
                          <m:dPr>
                            <m:ctrlPr>
                              <a:rPr lang="en-IE" sz="1700" b="1" i="1" smtClean="0">
                                <a:solidFill>
                                  <a:srgbClr val="54A54D"/>
                                </a:solidFill>
                                <a:latin typeface="Cambria Math" panose="02040503050406030204" pitchFamily="18" charset="0"/>
                              </a:rPr>
                            </m:ctrlPr>
                          </m:dPr>
                          <m:e>
                            <m:r>
                              <a:rPr lang="en-IE" sz="1700" b="1" i="1" smtClean="0">
                                <a:solidFill>
                                  <a:srgbClr val="54A54D"/>
                                </a:solidFill>
                                <a:latin typeface="Cambria Math" panose="02040503050406030204" pitchFamily="18" charset="0"/>
                              </a:rPr>
                              <m:t>𝟐</m:t>
                            </m:r>
                            <m:r>
                              <a:rPr lang="en-IE" sz="1700" b="1" i="1" smtClean="0">
                                <a:solidFill>
                                  <a:srgbClr val="54A54D"/>
                                </a:solidFill>
                                <a:latin typeface="Cambria Math" panose="02040503050406030204" pitchFamily="18" charset="0"/>
                              </a:rPr>
                              <m:t>+</m:t>
                            </m:r>
                            <m:rad>
                              <m:radPr>
                                <m:degHide m:val="on"/>
                                <m:ctrlPr>
                                  <a:rPr lang="en-IE" sz="1700" b="1" i="1">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𝟑</m:t>
                                </m:r>
                              </m:e>
                            </m:rad>
                          </m:e>
                        </m:d>
                        <m:d>
                          <m:dPr>
                            <m:ctrlPr>
                              <a:rPr lang="en-IE" sz="1700" b="1" i="1" smtClean="0">
                                <a:solidFill>
                                  <a:srgbClr val="54A54D"/>
                                </a:solidFill>
                                <a:latin typeface="Cambria Math" panose="02040503050406030204" pitchFamily="18" charset="0"/>
                              </a:rPr>
                            </m:ctrlPr>
                          </m:dPr>
                          <m:e>
                            <m:rad>
                              <m:radPr>
                                <m:degHide m:val="on"/>
                                <m:ctrlPr>
                                  <a:rPr lang="en-IE" sz="1700" b="1" i="1">
                                    <a:solidFill>
                                      <a:srgbClr val="54A54D"/>
                                    </a:solidFill>
                                    <a:latin typeface="Cambria Math" panose="02040503050406030204" pitchFamily="18" charset="0"/>
                                  </a:rPr>
                                </m:ctrlPr>
                              </m:radPr>
                              <m:deg/>
                              <m:e>
                                <m:r>
                                  <a:rPr lang="en-IE" sz="1700" b="1" i="1" smtClean="0">
                                    <a:solidFill>
                                      <a:srgbClr val="54A54D"/>
                                    </a:solidFill>
                                    <a:latin typeface="Cambria Math" panose="02040503050406030204" pitchFamily="18" charset="0"/>
                                  </a:rPr>
                                  <m:t>𝟐</m:t>
                                </m:r>
                              </m:e>
                            </m:rad>
                            <m:r>
                              <a:rPr lang="en-IE" sz="1700" b="1" i="1" smtClean="0">
                                <a:solidFill>
                                  <a:srgbClr val="54A54D"/>
                                </a:solidFill>
                                <a:latin typeface="Cambria Math" panose="02040503050406030204" pitchFamily="18" charset="0"/>
                              </a:rPr>
                              <m:t>+</m:t>
                            </m:r>
                            <m:r>
                              <a:rPr lang="en-IE" sz="1700" b="1" i="1" smtClean="0">
                                <a:solidFill>
                                  <a:srgbClr val="54A54D"/>
                                </a:solidFill>
                                <a:latin typeface="Cambria Math" panose="02040503050406030204" pitchFamily="18" charset="0"/>
                              </a:rPr>
                              <m:t>𝟑</m:t>
                            </m:r>
                          </m:e>
                        </m:d>
                      </m:oMath>
                    </m:oMathPara>
                  </a14:m>
                  <a:endParaRPr lang="en-IE" sz="1700" b="1" dirty="0">
                    <a:solidFill>
                      <a:schemeClr val="tx1"/>
                    </a:solidFill>
                  </a:endParaRPr>
                </a:p>
              </p:txBody>
            </p:sp>
          </mc:Choice>
          <mc:Fallback xmlns="">
            <p:sp>
              <p:nvSpPr>
                <p:cNvPr id="6" name="Rectangle 5"/>
                <p:cNvSpPr>
                  <a:spLocks noRot="1" noChangeAspect="1" noMove="1" noResize="1" noEditPoints="1" noAdjustHandles="1" noChangeArrowheads="1" noChangeShapeType="1" noTextEdit="1"/>
                </p:cNvSpPr>
                <p:nvPr/>
              </p:nvSpPr>
              <p:spPr>
                <a:xfrm>
                  <a:off x="6101307" y="728785"/>
                  <a:ext cx="2362826" cy="405817"/>
                </a:xfrm>
                <a:prstGeom prst="rect">
                  <a:avLst/>
                </a:prstGeom>
                <a:blipFill>
                  <a:blip r:embed="rId4"/>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7" name="Rectangle 6"/>
              <p:cNvSpPr/>
              <p:nvPr/>
            </p:nvSpPr>
            <p:spPr>
              <a:xfrm>
                <a:off x="5322840" y="3166174"/>
                <a:ext cx="2529730" cy="4058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d>
                        <m:dPr>
                          <m:ctrlPr>
                            <a:rPr lang="en-IE" sz="1700" i="1" smtClean="0">
                              <a:solidFill>
                                <a:schemeClr val="tx1"/>
                              </a:solidFill>
                              <a:latin typeface="Cambria Math" panose="02040503050406030204" pitchFamily="18" charset="0"/>
                            </a:rPr>
                          </m:ctrlPr>
                        </m:dPr>
                        <m:e>
                          <m:rad>
                            <m:radPr>
                              <m:degHide m:val="on"/>
                              <m:ctrlPr>
                                <a:rPr lang="en-IE" sz="170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7</m:t>
                              </m:r>
                            </m:e>
                          </m:rad>
                          <m:r>
                            <a:rPr lang="en-IE" sz="1700" b="0" i="1" smtClean="0">
                              <a:solidFill>
                                <a:schemeClr val="tx1"/>
                              </a:solidFill>
                              <a:latin typeface="Cambria Math" panose="02040503050406030204" pitchFamily="18" charset="0"/>
                            </a:rPr>
                            <m:t>+1</m:t>
                          </m:r>
                        </m:e>
                      </m:d>
                      <m:r>
                        <a:rPr lang="en-IE" sz="1700" b="0" i="1" smtClean="0">
                          <a:solidFill>
                            <a:schemeClr val="tx1"/>
                          </a:solidFill>
                          <a:latin typeface="Cambria Math" panose="02040503050406030204" pitchFamily="18" charset="0"/>
                        </a:rPr>
                        <m:t>=</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21</m:t>
                          </m:r>
                        </m:e>
                      </m:rad>
                      <m:r>
                        <a:rPr lang="en-IE" sz="1700" b="0" i="1" smtClean="0">
                          <a:solidFill>
                            <a:schemeClr val="tx1"/>
                          </a:solidFill>
                          <a:latin typeface="Cambria Math" panose="02040503050406030204" pitchFamily="18" charset="0"/>
                        </a:rPr>
                        <m:t>+</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oMath>
                  </m:oMathPara>
                </a14:m>
                <a:endParaRPr lang="en-IE" sz="1700" dirty="0">
                  <a:solidFill>
                    <a:schemeClr val="tx1"/>
                  </a:solidFill>
                </a:endParaRPr>
              </a:p>
            </p:txBody>
          </p:sp>
        </mc:Choice>
        <mc:Fallback xmlns="">
          <p:sp>
            <p:nvSpPr>
              <p:cNvPr id="7" name="Rectangle 6"/>
              <p:cNvSpPr>
                <a:spLocks noRot="1" noChangeAspect="1" noMove="1" noResize="1" noEditPoints="1" noAdjustHandles="1" noChangeArrowheads="1" noChangeShapeType="1" noTextEdit="1"/>
              </p:cNvSpPr>
              <p:nvPr/>
            </p:nvSpPr>
            <p:spPr>
              <a:xfrm>
                <a:off x="5322840" y="3166174"/>
                <a:ext cx="2529730" cy="405817"/>
              </a:xfrm>
              <a:prstGeom prst="rect">
                <a:avLst/>
              </a:prstGeom>
              <a:blipFill rotWithShape="0">
                <a:blip r:embed="rId5"/>
                <a:stretch>
                  <a:fillRect/>
                </a:stretch>
              </a:blipFill>
            </p:spPr>
            <p:txBody>
              <a:bodyPr/>
              <a:lstStyle/>
              <a:p>
                <a:r>
                  <a:rPr lang="en-IE">
                    <a:noFill/>
                  </a:rPr>
                  <a:t> </a:t>
                </a:r>
              </a:p>
            </p:txBody>
          </p:sp>
        </mc:Fallback>
      </mc:AlternateContent>
      <p:sp>
        <p:nvSpPr>
          <p:cNvPr id="8" name="Rectangle 7"/>
          <p:cNvSpPr/>
          <p:nvPr/>
        </p:nvSpPr>
        <p:spPr>
          <a:xfrm>
            <a:off x="783551" y="1340355"/>
            <a:ext cx="9078577" cy="353943"/>
          </a:xfrm>
          <a:prstGeom prst="rect">
            <a:avLst/>
          </a:prstGeom>
        </p:spPr>
        <p:txBody>
          <a:bodyPr wrap="square">
            <a:spAutoFit/>
          </a:bodyPr>
          <a:lstStyle/>
          <a:p>
            <a:r>
              <a:rPr lang="en-IE" sz="1700" spc="-20" dirty="0"/>
              <a:t> (a)  Form a rectangle that is subdivided into two smaller rectangles, as shown in the diagram: </a:t>
            </a:r>
          </a:p>
        </p:txBody>
      </p:sp>
      <p:grpSp>
        <p:nvGrpSpPr>
          <p:cNvPr id="9" name="Group 8"/>
          <p:cNvGrpSpPr/>
          <p:nvPr/>
        </p:nvGrpSpPr>
        <p:grpSpPr>
          <a:xfrm>
            <a:off x="1912929" y="2155847"/>
            <a:ext cx="1890556" cy="1041607"/>
            <a:chOff x="2897840" y="2091018"/>
            <a:chExt cx="2622178" cy="1203511"/>
          </a:xfrm>
        </p:grpSpPr>
        <p:sp>
          <p:nvSpPr>
            <p:cNvPr id="10" name="Rectangle 9"/>
            <p:cNvSpPr/>
            <p:nvPr/>
          </p:nvSpPr>
          <p:spPr>
            <a:xfrm>
              <a:off x="2897840" y="2091018"/>
              <a:ext cx="2622178" cy="120351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700"/>
            </a:p>
          </p:txBody>
        </p:sp>
        <p:cxnSp>
          <p:nvCxnSpPr>
            <p:cNvPr id="11" name="Straight Connector 10"/>
            <p:cNvCxnSpPr/>
            <p:nvPr/>
          </p:nvCxnSpPr>
          <p:spPr>
            <a:xfrm>
              <a:off x="4788396" y="2091018"/>
              <a:ext cx="0" cy="12035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2" name="Rectangle 11"/>
              <p:cNvSpPr/>
              <p:nvPr/>
            </p:nvSpPr>
            <p:spPr>
              <a:xfrm>
                <a:off x="2408103" y="1787365"/>
                <a:ext cx="497765" cy="3830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a:solidFill>
                                <a:schemeClr val="tx1"/>
                              </a:solidFill>
                              <a:latin typeface="Cambria Math" panose="02040503050406030204" pitchFamily="18" charset="0"/>
                            </a:rPr>
                            <m:t>7</m:t>
                          </m:r>
                        </m:e>
                      </m:rad>
                    </m:oMath>
                  </m:oMathPara>
                </a14:m>
                <a:endParaRPr lang="en-IE" sz="1700" dirty="0"/>
              </a:p>
            </p:txBody>
          </p:sp>
        </mc:Choice>
        <mc:Fallback xmlns="">
          <p:sp>
            <p:nvSpPr>
              <p:cNvPr id="12" name="Rectangle 11"/>
              <p:cNvSpPr>
                <a:spLocks noRot="1" noChangeAspect="1" noMove="1" noResize="1" noEditPoints="1" noAdjustHandles="1" noChangeArrowheads="1" noChangeShapeType="1" noTextEdit="1"/>
              </p:cNvSpPr>
              <p:nvPr/>
            </p:nvSpPr>
            <p:spPr>
              <a:xfrm>
                <a:off x="2408103" y="1787365"/>
                <a:ext cx="497765" cy="383054"/>
              </a:xfrm>
              <a:prstGeom prst="rect">
                <a:avLst/>
              </a:prstGeom>
              <a:blipFill rotWithShape="0">
                <a:blip r:embed="rId6"/>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3" name="Rectangle 12"/>
              <p:cNvSpPr/>
              <p:nvPr/>
            </p:nvSpPr>
            <p:spPr>
              <a:xfrm>
                <a:off x="1385926" y="2462872"/>
                <a:ext cx="497765"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oMath>
                  </m:oMathPara>
                </a14:m>
                <a:endParaRPr lang="en-IE" sz="1700" dirty="0"/>
              </a:p>
            </p:txBody>
          </p:sp>
        </mc:Choice>
        <mc:Fallback xmlns="">
          <p:sp>
            <p:nvSpPr>
              <p:cNvPr id="13" name="Rectangle 12"/>
              <p:cNvSpPr>
                <a:spLocks noRot="1" noChangeAspect="1" noMove="1" noResize="1" noEditPoints="1" noAdjustHandles="1" noChangeArrowheads="1" noChangeShapeType="1" noTextEdit="1"/>
              </p:cNvSpPr>
              <p:nvPr/>
            </p:nvSpPr>
            <p:spPr>
              <a:xfrm>
                <a:off x="1385926" y="2462872"/>
                <a:ext cx="497765" cy="384785"/>
              </a:xfrm>
              <a:prstGeom prst="rect">
                <a:avLst/>
              </a:prstGeom>
              <a:blipFill rotWithShape="0">
                <a:blip r:embed="rId7"/>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4" name="Rectangle 13"/>
              <p:cNvSpPr/>
              <p:nvPr/>
            </p:nvSpPr>
            <p:spPr>
              <a:xfrm>
                <a:off x="3353386" y="1783479"/>
                <a:ext cx="354584"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i="1" smtClean="0">
                          <a:solidFill>
                            <a:schemeClr val="tx1"/>
                          </a:solidFill>
                          <a:latin typeface="Cambria Math" panose="02040503050406030204" pitchFamily="18" charset="0"/>
                        </a:rPr>
                        <m:t>1</m:t>
                      </m:r>
                    </m:oMath>
                  </m:oMathPara>
                </a14:m>
                <a:endParaRPr lang="en-IE" sz="1700" dirty="0"/>
              </a:p>
            </p:txBody>
          </p:sp>
        </mc:Choice>
        <mc:Fallback xmlns="">
          <p:sp>
            <p:nvSpPr>
              <p:cNvPr id="14" name="Rectangle 13"/>
              <p:cNvSpPr>
                <a:spLocks noRot="1" noChangeAspect="1" noMove="1" noResize="1" noEditPoints="1" noAdjustHandles="1" noChangeArrowheads="1" noChangeShapeType="1" noTextEdit="1"/>
              </p:cNvSpPr>
              <p:nvPr/>
            </p:nvSpPr>
            <p:spPr>
              <a:xfrm>
                <a:off x="3353386" y="1783479"/>
                <a:ext cx="354584" cy="353943"/>
              </a:xfrm>
              <a:prstGeom prst="rect">
                <a:avLst/>
              </a:prstGeom>
              <a:blipFill rotWithShape="0">
                <a:blip r:embed="rId8"/>
                <a:stretch>
                  <a:fillRect/>
                </a:stretch>
              </a:blipFill>
            </p:spPr>
            <p:txBody>
              <a:bodyPr/>
              <a:lstStyle/>
              <a:p>
                <a:r>
                  <a:rPr lang="en-IE">
                    <a:noFill/>
                  </a:rPr>
                  <a:t> </a:t>
                </a:r>
              </a:p>
            </p:txBody>
          </p:sp>
        </mc:Fallback>
      </mc:AlternateContent>
      <p:grpSp>
        <p:nvGrpSpPr>
          <p:cNvPr id="15" name="Group 14"/>
          <p:cNvGrpSpPr/>
          <p:nvPr/>
        </p:nvGrpSpPr>
        <p:grpSpPr>
          <a:xfrm>
            <a:off x="5045452" y="1787365"/>
            <a:ext cx="2566545" cy="1282698"/>
            <a:chOff x="4661121" y="1787365"/>
            <a:chExt cx="2566545" cy="1282698"/>
          </a:xfrm>
        </p:grpSpPr>
        <p:grpSp>
          <p:nvGrpSpPr>
            <p:cNvPr id="16" name="Group 15"/>
            <p:cNvGrpSpPr/>
            <p:nvPr/>
          </p:nvGrpSpPr>
          <p:grpSpPr>
            <a:xfrm>
              <a:off x="5322840" y="2144664"/>
              <a:ext cx="1904826" cy="925399"/>
              <a:chOff x="2897840" y="2091018"/>
              <a:chExt cx="2622178" cy="1203511"/>
            </a:xfrm>
          </p:grpSpPr>
          <p:sp>
            <p:nvSpPr>
              <p:cNvPr id="20" name="Rectangle 19"/>
              <p:cNvSpPr/>
              <p:nvPr/>
            </p:nvSpPr>
            <p:spPr>
              <a:xfrm>
                <a:off x="2897840" y="2091018"/>
                <a:ext cx="2622178" cy="120351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700"/>
              </a:p>
            </p:txBody>
          </p:sp>
          <p:cxnSp>
            <p:nvCxnSpPr>
              <p:cNvPr id="21" name="Straight Connector 20"/>
              <p:cNvCxnSpPr/>
              <p:nvPr/>
            </p:nvCxnSpPr>
            <p:spPr>
              <a:xfrm>
                <a:off x="4788396" y="2091018"/>
                <a:ext cx="0" cy="12035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17" name="Rectangle 16"/>
                <p:cNvSpPr/>
                <p:nvPr/>
              </p:nvSpPr>
              <p:spPr>
                <a:xfrm>
                  <a:off x="5572482" y="1787365"/>
                  <a:ext cx="497765" cy="38305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a:solidFill>
                                  <a:schemeClr val="tx1"/>
                                </a:solidFill>
                                <a:latin typeface="Cambria Math" panose="02040503050406030204" pitchFamily="18" charset="0"/>
                              </a:rPr>
                              <m:t>7</m:t>
                            </m:r>
                          </m:e>
                        </m:rad>
                      </m:oMath>
                    </m:oMathPara>
                  </a14:m>
                  <a:endParaRPr lang="en-IE" sz="1700" dirty="0"/>
                </a:p>
              </p:txBody>
            </p:sp>
          </mc:Choice>
          <mc:Fallback xmlns="">
            <p:sp>
              <p:nvSpPr>
                <p:cNvPr id="42" name="Rectangle 41"/>
                <p:cNvSpPr>
                  <a:spLocks noRot="1" noChangeAspect="1" noMove="1" noResize="1" noEditPoints="1" noAdjustHandles="1" noChangeArrowheads="1" noChangeShapeType="1" noTextEdit="1"/>
                </p:cNvSpPr>
                <p:nvPr/>
              </p:nvSpPr>
              <p:spPr>
                <a:xfrm>
                  <a:off x="5572482" y="1787365"/>
                  <a:ext cx="527003" cy="400110"/>
                </a:xfrm>
                <a:prstGeom prst="rect">
                  <a:avLst/>
                </a:prstGeom>
                <a:blipFill rotWithShape="0">
                  <a:blip r:embed="rId9"/>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8" name="Rectangle 17"/>
                <p:cNvSpPr/>
                <p:nvPr/>
              </p:nvSpPr>
              <p:spPr>
                <a:xfrm>
                  <a:off x="4661121" y="2424998"/>
                  <a:ext cx="497765"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oMath>
                    </m:oMathPara>
                  </a14:m>
                  <a:endParaRPr lang="en-IE" sz="1700" dirty="0"/>
                </a:p>
              </p:txBody>
            </p:sp>
          </mc:Choice>
          <mc:Fallback xmlns="">
            <p:sp>
              <p:nvSpPr>
                <p:cNvPr id="43" name="Rectangle 42"/>
                <p:cNvSpPr>
                  <a:spLocks noRot="1" noChangeAspect="1" noMove="1" noResize="1" noEditPoints="1" noAdjustHandles="1" noChangeArrowheads="1" noChangeShapeType="1" noTextEdit="1"/>
                </p:cNvSpPr>
                <p:nvPr/>
              </p:nvSpPr>
              <p:spPr>
                <a:xfrm>
                  <a:off x="4661121" y="2424998"/>
                  <a:ext cx="527003" cy="400110"/>
                </a:xfrm>
                <a:prstGeom prst="rect">
                  <a:avLst/>
                </a:prstGeom>
                <a:blipFill rotWithShape="0">
                  <a:blip r:embed="rId10"/>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19" name="Rectangle 18"/>
                <p:cNvSpPr/>
                <p:nvPr/>
              </p:nvSpPr>
              <p:spPr>
                <a:xfrm>
                  <a:off x="6781262" y="1792319"/>
                  <a:ext cx="354584"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i="1" smtClean="0">
                            <a:solidFill>
                              <a:schemeClr val="tx1"/>
                            </a:solidFill>
                            <a:latin typeface="Cambria Math" panose="02040503050406030204" pitchFamily="18" charset="0"/>
                          </a:rPr>
                          <m:t>1</m:t>
                        </m:r>
                      </m:oMath>
                    </m:oMathPara>
                  </a14:m>
                  <a:endParaRPr lang="en-IE" sz="1700" dirty="0"/>
                </a:p>
              </p:txBody>
            </p:sp>
          </mc:Choice>
          <mc:Fallback xmlns="">
            <p:sp>
              <p:nvSpPr>
                <p:cNvPr id="44" name="Rectangle 43"/>
                <p:cNvSpPr>
                  <a:spLocks noRot="1" noChangeAspect="1" noMove="1" noResize="1" noEditPoints="1" noAdjustHandles="1" noChangeArrowheads="1" noChangeShapeType="1" noTextEdit="1"/>
                </p:cNvSpPr>
                <p:nvPr/>
              </p:nvSpPr>
              <p:spPr>
                <a:xfrm>
                  <a:off x="6781262" y="1792319"/>
                  <a:ext cx="365806" cy="369332"/>
                </a:xfrm>
                <a:prstGeom prst="rect">
                  <a:avLst/>
                </a:prstGeom>
                <a:blipFill rotWithShape="0">
                  <a:blip r:embed="rId11"/>
                  <a:stretch>
                    <a:fillRect/>
                  </a:stretch>
                </a:blipFill>
              </p:spPr>
              <p:txBody>
                <a:bodyPr/>
                <a:lstStyle/>
                <a:p>
                  <a:r>
                    <a:rPr lang="en-IE">
                      <a:noFill/>
                    </a:rPr>
                    <a:t> </a:t>
                  </a:r>
                </a:p>
              </p:txBody>
            </p:sp>
          </mc:Fallback>
        </mc:AlternateContent>
      </p:grpSp>
      <mc:AlternateContent xmlns:mc="http://schemas.openxmlformats.org/markup-compatibility/2006" xmlns:a14="http://schemas.microsoft.com/office/drawing/2010/main">
        <mc:Choice Requires="a14">
          <p:sp>
            <p:nvSpPr>
              <p:cNvPr id="22" name="Rectangle 21"/>
              <p:cNvSpPr/>
              <p:nvPr/>
            </p:nvSpPr>
            <p:spPr>
              <a:xfrm>
                <a:off x="5838190" y="2443684"/>
                <a:ext cx="617990"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21</m:t>
                          </m:r>
                        </m:e>
                      </m:rad>
                    </m:oMath>
                  </m:oMathPara>
                </a14:m>
                <a:endParaRPr lang="en-IE" sz="1700" dirty="0"/>
              </a:p>
            </p:txBody>
          </p:sp>
        </mc:Choice>
        <mc:Fallback xmlns="">
          <p:sp>
            <p:nvSpPr>
              <p:cNvPr id="22" name="Rectangle 21"/>
              <p:cNvSpPr>
                <a:spLocks noRot="1" noChangeAspect="1" noMove="1" noResize="1" noEditPoints="1" noAdjustHandles="1" noChangeArrowheads="1" noChangeShapeType="1" noTextEdit="1"/>
              </p:cNvSpPr>
              <p:nvPr/>
            </p:nvSpPr>
            <p:spPr>
              <a:xfrm>
                <a:off x="5838190" y="2443684"/>
                <a:ext cx="617990" cy="384785"/>
              </a:xfrm>
              <a:prstGeom prst="rect">
                <a:avLst/>
              </a:prstGeom>
              <a:blipFill rotWithShape="0">
                <a:blip r:embed="rId12"/>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23" name="Rectangle 22"/>
              <p:cNvSpPr/>
              <p:nvPr/>
            </p:nvSpPr>
            <p:spPr>
              <a:xfrm>
                <a:off x="7080526" y="2421441"/>
                <a:ext cx="497765"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oMath>
                  </m:oMathPara>
                </a14:m>
                <a:endParaRPr lang="en-IE" sz="1700" dirty="0"/>
              </a:p>
            </p:txBody>
          </p:sp>
        </mc:Choice>
        <mc:Fallback xmlns="">
          <p:sp>
            <p:nvSpPr>
              <p:cNvPr id="23" name="Rectangle 22"/>
              <p:cNvSpPr>
                <a:spLocks noRot="1" noChangeAspect="1" noMove="1" noResize="1" noEditPoints="1" noAdjustHandles="1" noChangeArrowheads="1" noChangeShapeType="1" noTextEdit="1"/>
              </p:cNvSpPr>
              <p:nvPr/>
            </p:nvSpPr>
            <p:spPr>
              <a:xfrm>
                <a:off x="7080526" y="2421441"/>
                <a:ext cx="497765" cy="384785"/>
              </a:xfrm>
              <a:prstGeom prst="rect">
                <a:avLst/>
              </a:prstGeom>
              <a:blipFill rotWithShape="0">
                <a:blip r:embed="rId13"/>
                <a:stretch>
                  <a:fillRect/>
                </a:stretch>
              </a:blipFill>
            </p:spPr>
            <p:txBody>
              <a:bodyPr/>
              <a:lstStyle/>
              <a:p>
                <a:r>
                  <a:rPr lang="en-IE">
                    <a:noFill/>
                  </a:rPr>
                  <a:t> </a:t>
                </a:r>
              </a:p>
            </p:txBody>
          </p:sp>
        </mc:Fallback>
      </mc:AlternateContent>
      <p:sp>
        <p:nvSpPr>
          <p:cNvPr id="24" name="Rectangle 23"/>
          <p:cNvSpPr/>
          <p:nvPr/>
        </p:nvSpPr>
        <p:spPr>
          <a:xfrm>
            <a:off x="783551" y="4000020"/>
            <a:ext cx="8472831" cy="353943"/>
          </a:xfrm>
          <a:prstGeom prst="rect">
            <a:avLst/>
          </a:prstGeom>
        </p:spPr>
        <p:txBody>
          <a:bodyPr wrap="square">
            <a:spAutoFit/>
          </a:bodyPr>
          <a:lstStyle/>
          <a:p>
            <a:r>
              <a:rPr lang="en-IE" sz="1700" dirty="0"/>
              <a:t> (b)  A rectangle is subdivided into four smaller rectangles, as shown in the diagram.</a:t>
            </a:r>
          </a:p>
        </p:txBody>
      </p:sp>
      <p:grpSp>
        <p:nvGrpSpPr>
          <p:cNvPr id="25" name="Group 24"/>
          <p:cNvGrpSpPr/>
          <p:nvPr/>
        </p:nvGrpSpPr>
        <p:grpSpPr>
          <a:xfrm>
            <a:off x="2021274" y="4843961"/>
            <a:ext cx="1332112" cy="1331347"/>
            <a:chOff x="3233310" y="4576072"/>
            <a:chExt cx="1332112" cy="1331347"/>
          </a:xfrm>
        </p:grpSpPr>
        <p:grpSp>
          <p:nvGrpSpPr>
            <p:cNvPr id="26" name="Group 25"/>
            <p:cNvGrpSpPr/>
            <p:nvPr/>
          </p:nvGrpSpPr>
          <p:grpSpPr>
            <a:xfrm>
              <a:off x="3233310" y="4576072"/>
              <a:ext cx="1332112" cy="1331347"/>
              <a:chOff x="2897840" y="2091018"/>
              <a:chExt cx="2622178" cy="1203511"/>
            </a:xfrm>
          </p:grpSpPr>
          <p:sp>
            <p:nvSpPr>
              <p:cNvPr id="28" name="Rectangle 27"/>
              <p:cNvSpPr/>
              <p:nvPr/>
            </p:nvSpPr>
            <p:spPr>
              <a:xfrm>
                <a:off x="2897840" y="2091018"/>
                <a:ext cx="2622178" cy="120351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700"/>
              </a:p>
            </p:txBody>
          </p:sp>
          <p:cxnSp>
            <p:nvCxnSpPr>
              <p:cNvPr id="29" name="Straight Connector 28"/>
              <p:cNvCxnSpPr/>
              <p:nvPr/>
            </p:nvCxnSpPr>
            <p:spPr>
              <a:xfrm>
                <a:off x="4399919" y="2091018"/>
                <a:ext cx="0" cy="12035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7" name="Straight Connector 26"/>
            <p:cNvCxnSpPr/>
            <p:nvPr/>
          </p:nvCxnSpPr>
          <p:spPr>
            <a:xfrm flipV="1">
              <a:off x="3233310" y="5098273"/>
              <a:ext cx="1332112" cy="657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2229745" y="4479442"/>
            <a:ext cx="1078627" cy="384785"/>
            <a:chOff x="1206234" y="4302471"/>
            <a:chExt cx="1078627" cy="384785"/>
          </a:xfrm>
        </p:grpSpPr>
        <mc:AlternateContent xmlns:mc="http://schemas.openxmlformats.org/markup-compatibility/2006" xmlns:a14="http://schemas.microsoft.com/office/drawing/2010/main">
          <mc:Choice Requires="a14">
            <p:sp>
              <p:nvSpPr>
                <p:cNvPr id="31" name="Rectangle 30"/>
                <p:cNvSpPr/>
                <p:nvPr/>
              </p:nvSpPr>
              <p:spPr>
                <a:xfrm>
                  <a:off x="1206234" y="4310653"/>
                  <a:ext cx="354584"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2</m:t>
                        </m:r>
                      </m:oMath>
                    </m:oMathPara>
                  </a14:m>
                  <a:endParaRPr lang="en-IE" sz="1700" dirty="0"/>
                </a:p>
              </p:txBody>
            </p:sp>
          </mc:Choice>
          <mc:Fallback xmlns="">
            <p:sp>
              <p:nvSpPr>
                <p:cNvPr id="33" name="Rectangle 32"/>
                <p:cNvSpPr>
                  <a:spLocks noRot="1" noChangeAspect="1" noMove="1" noResize="1" noEditPoints="1" noAdjustHandles="1" noChangeArrowheads="1" noChangeShapeType="1" noTextEdit="1"/>
                </p:cNvSpPr>
                <p:nvPr/>
              </p:nvSpPr>
              <p:spPr>
                <a:xfrm>
                  <a:off x="1206234" y="4310653"/>
                  <a:ext cx="365806" cy="369332"/>
                </a:xfrm>
                <a:prstGeom prst="rect">
                  <a:avLst/>
                </a:prstGeom>
                <a:blipFill rotWithShape="0">
                  <a:blip r:embed="rId14"/>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32" name="Rectangle 31"/>
                <p:cNvSpPr/>
                <p:nvPr/>
              </p:nvSpPr>
              <p:spPr>
                <a:xfrm>
                  <a:off x="1787096" y="4302471"/>
                  <a:ext cx="497765"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oMath>
                    </m:oMathPara>
                  </a14:m>
                  <a:endParaRPr lang="en-IE" sz="1700" dirty="0"/>
                </a:p>
              </p:txBody>
            </p:sp>
          </mc:Choice>
          <mc:Fallback xmlns="">
            <p:sp>
              <p:nvSpPr>
                <p:cNvPr id="34" name="Rectangle 33"/>
                <p:cNvSpPr>
                  <a:spLocks noRot="1" noChangeAspect="1" noMove="1" noResize="1" noEditPoints="1" noAdjustHandles="1" noChangeArrowheads="1" noChangeShapeType="1" noTextEdit="1"/>
                </p:cNvSpPr>
                <p:nvPr/>
              </p:nvSpPr>
              <p:spPr>
                <a:xfrm>
                  <a:off x="1787096" y="4302471"/>
                  <a:ext cx="527003" cy="400110"/>
                </a:xfrm>
                <a:prstGeom prst="rect">
                  <a:avLst/>
                </a:prstGeom>
                <a:blipFill rotWithShape="0">
                  <a:blip r:embed="rId15"/>
                  <a:stretch>
                    <a:fillRect/>
                  </a:stretch>
                </a:blipFill>
              </p:spPr>
              <p:txBody>
                <a:bodyPr/>
                <a:lstStyle/>
                <a:p>
                  <a:r>
                    <a:rPr lang="en-IE">
                      <a:noFill/>
                    </a:rPr>
                    <a:t> </a:t>
                  </a:r>
                </a:p>
              </p:txBody>
            </p:sp>
          </mc:Fallback>
        </mc:AlternateContent>
      </p:grpSp>
      <p:grpSp>
        <p:nvGrpSpPr>
          <p:cNvPr id="33" name="Group 32"/>
          <p:cNvGrpSpPr/>
          <p:nvPr/>
        </p:nvGrpSpPr>
        <p:grpSpPr>
          <a:xfrm>
            <a:off x="1561645" y="4892908"/>
            <a:ext cx="497765" cy="970670"/>
            <a:chOff x="538134" y="4715937"/>
            <a:chExt cx="497765" cy="970670"/>
          </a:xfrm>
        </p:grpSpPr>
        <mc:AlternateContent xmlns:mc="http://schemas.openxmlformats.org/markup-compatibility/2006" xmlns:a14="http://schemas.microsoft.com/office/drawing/2010/main">
          <mc:Choice Requires="a14">
            <p:sp>
              <p:nvSpPr>
                <p:cNvPr id="34" name="Rectangle 33"/>
                <p:cNvSpPr/>
                <p:nvPr/>
              </p:nvSpPr>
              <p:spPr>
                <a:xfrm>
                  <a:off x="538134" y="4715937"/>
                  <a:ext cx="497765"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m:t>
                            </m:r>
                          </m:e>
                        </m:rad>
                      </m:oMath>
                    </m:oMathPara>
                  </a14:m>
                  <a:endParaRPr lang="en-IE" sz="1700" dirty="0"/>
                </a:p>
              </p:txBody>
            </p:sp>
          </mc:Choice>
          <mc:Fallback xmlns="">
            <p:sp>
              <p:nvSpPr>
                <p:cNvPr id="35" name="Rectangle 34"/>
                <p:cNvSpPr>
                  <a:spLocks noRot="1" noChangeAspect="1" noMove="1" noResize="1" noEditPoints="1" noAdjustHandles="1" noChangeArrowheads="1" noChangeShapeType="1" noTextEdit="1"/>
                </p:cNvSpPr>
                <p:nvPr/>
              </p:nvSpPr>
              <p:spPr>
                <a:xfrm>
                  <a:off x="538134" y="4715937"/>
                  <a:ext cx="527003" cy="400110"/>
                </a:xfrm>
                <a:prstGeom prst="rect">
                  <a:avLst/>
                </a:prstGeom>
                <a:blipFill rotWithShape="0">
                  <a:blip r:embed="rId16"/>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35" name="Rectangle 34"/>
                <p:cNvSpPr/>
                <p:nvPr/>
              </p:nvSpPr>
              <p:spPr>
                <a:xfrm>
                  <a:off x="657967" y="5332664"/>
                  <a:ext cx="354584"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3</m:t>
                        </m:r>
                      </m:oMath>
                    </m:oMathPara>
                  </a14:m>
                  <a:endParaRPr lang="en-IE" sz="1700" dirty="0"/>
                </a:p>
              </p:txBody>
            </p:sp>
          </mc:Choice>
          <mc:Fallback xmlns="">
            <p:sp>
              <p:nvSpPr>
                <p:cNvPr id="36" name="Rectangle 35"/>
                <p:cNvSpPr>
                  <a:spLocks noRot="1" noChangeAspect="1" noMove="1" noResize="1" noEditPoints="1" noAdjustHandles="1" noChangeArrowheads="1" noChangeShapeType="1" noTextEdit="1"/>
                </p:cNvSpPr>
                <p:nvPr/>
              </p:nvSpPr>
              <p:spPr>
                <a:xfrm>
                  <a:off x="657967" y="5332664"/>
                  <a:ext cx="365806" cy="369332"/>
                </a:xfrm>
                <a:prstGeom prst="rect">
                  <a:avLst/>
                </a:prstGeom>
                <a:blipFill rotWithShape="0">
                  <a:blip r:embed="rId17"/>
                  <a:stretch>
                    <a:fillRect/>
                  </a:stretch>
                </a:blipFill>
              </p:spPr>
              <p:txBody>
                <a:bodyPr/>
                <a:lstStyle/>
                <a:p>
                  <a:r>
                    <a:rPr lang="en-IE">
                      <a:noFill/>
                    </a:rPr>
                    <a:t> </a:t>
                  </a:r>
                </a:p>
              </p:txBody>
            </p:sp>
          </mc:Fallback>
        </mc:AlternateContent>
      </p:grpSp>
      <mc:AlternateContent xmlns:mc="http://schemas.openxmlformats.org/markup-compatibility/2006" xmlns:a14="http://schemas.microsoft.com/office/drawing/2010/main">
        <mc:Choice Requires="a14">
          <p:sp>
            <p:nvSpPr>
              <p:cNvPr id="36" name="Rectangle 35"/>
              <p:cNvSpPr/>
              <p:nvPr/>
            </p:nvSpPr>
            <p:spPr>
              <a:xfrm>
                <a:off x="2105670" y="4892440"/>
                <a:ext cx="617990"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2</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m:t>
                          </m:r>
                        </m:e>
                      </m:rad>
                    </m:oMath>
                  </m:oMathPara>
                </a14:m>
                <a:endParaRPr lang="en-IE" sz="1700" dirty="0"/>
              </a:p>
            </p:txBody>
          </p:sp>
        </mc:Choice>
        <mc:Fallback xmlns="">
          <p:sp>
            <p:nvSpPr>
              <p:cNvPr id="36" name="Rectangle 35"/>
              <p:cNvSpPr>
                <a:spLocks noRot="1" noChangeAspect="1" noMove="1" noResize="1" noEditPoints="1" noAdjustHandles="1" noChangeArrowheads="1" noChangeShapeType="1" noTextEdit="1"/>
              </p:cNvSpPr>
              <p:nvPr/>
            </p:nvSpPr>
            <p:spPr>
              <a:xfrm>
                <a:off x="2105670" y="4892440"/>
                <a:ext cx="617990" cy="384785"/>
              </a:xfrm>
              <a:prstGeom prst="rect">
                <a:avLst/>
              </a:prstGeom>
              <a:blipFill rotWithShape="0">
                <a:blip r:embed="rId18"/>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37" name="Rectangle 36"/>
              <p:cNvSpPr/>
              <p:nvPr/>
            </p:nvSpPr>
            <p:spPr>
              <a:xfrm>
                <a:off x="2769593" y="4880725"/>
                <a:ext cx="497765"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ad>
                        <m:radPr>
                          <m:degHide m:val="on"/>
                          <m:ctrlPr>
                            <a:rPr lang="en-IE" sz="170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6</m:t>
                          </m:r>
                        </m:e>
                      </m:rad>
                    </m:oMath>
                  </m:oMathPara>
                </a14:m>
                <a:endParaRPr lang="en-IE" sz="1700" dirty="0"/>
              </a:p>
            </p:txBody>
          </p:sp>
        </mc:Choice>
        <mc:Fallback xmlns="">
          <p:sp>
            <p:nvSpPr>
              <p:cNvPr id="37" name="Rectangle 36"/>
              <p:cNvSpPr>
                <a:spLocks noRot="1" noChangeAspect="1" noMove="1" noResize="1" noEditPoints="1" noAdjustHandles="1" noChangeArrowheads="1" noChangeShapeType="1" noTextEdit="1"/>
              </p:cNvSpPr>
              <p:nvPr/>
            </p:nvSpPr>
            <p:spPr>
              <a:xfrm>
                <a:off x="2769593" y="4880725"/>
                <a:ext cx="497765" cy="384785"/>
              </a:xfrm>
              <a:prstGeom prst="rect">
                <a:avLst/>
              </a:prstGeom>
              <a:blipFill rotWithShape="0">
                <a:blip r:embed="rId19"/>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38" name="Rectangle 37"/>
              <p:cNvSpPr/>
              <p:nvPr/>
            </p:nvSpPr>
            <p:spPr>
              <a:xfrm>
                <a:off x="2245580" y="5536571"/>
                <a:ext cx="354584" cy="35394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6</m:t>
                      </m:r>
                    </m:oMath>
                  </m:oMathPara>
                </a14:m>
                <a:endParaRPr lang="en-IE" sz="1700" dirty="0"/>
              </a:p>
            </p:txBody>
          </p:sp>
        </mc:Choice>
        <mc:Fallback xmlns="">
          <p:sp>
            <p:nvSpPr>
              <p:cNvPr id="38" name="Rectangle 37"/>
              <p:cNvSpPr>
                <a:spLocks noRot="1" noChangeAspect="1" noMove="1" noResize="1" noEditPoints="1" noAdjustHandles="1" noChangeArrowheads="1" noChangeShapeType="1" noTextEdit="1"/>
              </p:cNvSpPr>
              <p:nvPr/>
            </p:nvSpPr>
            <p:spPr>
              <a:xfrm>
                <a:off x="2245580" y="5536571"/>
                <a:ext cx="354584" cy="353943"/>
              </a:xfrm>
              <a:prstGeom prst="rect">
                <a:avLst/>
              </a:prstGeom>
              <a:blipFill rotWithShape="0">
                <a:blip r:embed="rId20"/>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39" name="Rectangle 38"/>
              <p:cNvSpPr/>
              <p:nvPr/>
            </p:nvSpPr>
            <p:spPr>
              <a:xfrm>
                <a:off x="2710281" y="5536571"/>
                <a:ext cx="617990" cy="38478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IE" sz="1700" b="0" i="1" smtClean="0">
                          <a:solidFill>
                            <a:schemeClr val="tx1"/>
                          </a:solidFill>
                          <a:latin typeface="Cambria Math" panose="02040503050406030204" pitchFamily="18" charset="0"/>
                        </a:rPr>
                        <m:t>3</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oMath>
                  </m:oMathPara>
                </a14:m>
                <a:endParaRPr lang="en-IE" sz="1700" dirty="0"/>
              </a:p>
            </p:txBody>
          </p:sp>
        </mc:Choice>
        <mc:Fallback xmlns="">
          <p:sp>
            <p:nvSpPr>
              <p:cNvPr id="39" name="Rectangle 38"/>
              <p:cNvSpPr>
                <a:spLocks noRot="1" noChangeAspect="1" noMove="1" noResize="1" noEditPoints="1" noAdjustHandles="1" noChangeArrowheads="1" noChangeShapeType="1" noTextEdit="1"/>
              </p:cNvSpPr>
              <p:nvPr/>
            </p:nvSpPr>
            <p:spPr>
              <a:xfrm>
                <a:off x="2710281" y="5536571"/>
                <a:ext cx="617990" cy="384785"/>
              </a:xfrm>
              <a:prstGeom prst="rect">
                <a:avLst/>
              </a:prstGeom>
              <a:blipFill rotWithShape="0">
                <a:blip r:embed="rId21"/>
                <a:stretch>
                  <a:fillRect/>
                </a:stretch>
              </a:blipFill>
            </p:spPr>
            <p:txBody>
              <a:bodyPr/>
              <a:lstStyle/>
              <a:p>
                <a:r>
                  <a:rPr lang="en-IE">
                    <a:noFill/>
                  </a:rPr>
                  <a:t> </a:t>
                </a:r>
              </a:p>
            </p:txBody>
          </p:sp>
        </mc:Fallback>
      </mc:AlternateContent>
      <mc:AlternateContent xmlns:mc="http://schemas.openxmlformats.org/markup-compatibility/2006" xmlns:a14="http://schemas.microsoft.com/office/drawing/2010/main">
        <mc:Choice Requires="a14">
          <p:sp>
            <p:nvSpPr>
              <p:cNvPr id="40" name="Rectangle 39"/>
              <p:cNvSpPr/>
              <p:nvPr/>
            </p:nvSpPr>
            <p:spPr>
              <a:xfrm>
                <a:off x="4824966" y="5393285"/>
                <a:ext cx="4131003" cy="40581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d>
                        <m:dPr>
                          <m:ctrlPr>
                            <a:rPr lang="en-IE" sz="1700" i="1" smtClean="0">
                              <a:solidFill>
                                <a:schemeClr val="tx1"/>
                              </a:solidFill>
                              <a:latin typeface="Cambria Math" panose="02040503050406030204" pitchFamily="18" charset="0"/>
                            </a:rPr>
                          </m:ctrlPr>
                        </m:dPr>
                        <m:e>
                          <m:r>
                            <a:rPr lang="en-IE" sz="1700" b="0" i="1" smtClean="0">
                              <a:solidFill>
                                <a:schemeClr val="tx1"/>
                              </a:solidFill>
                              <a:latin typeface="Cambria Math" panose="02040503050406030204" pitchFamily="18" charset="0"/>
                            </a:rPr>
                            <m:t>2+</m:t>
                          </m:r>
                          <m:rad>
                            <m:radPr>
                              <m:degHide m:val="on"/>
                              <m:ctrlPr>
                                <a:rPr lang="en-IE" sz="1700" i="1">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e>
                      </m:d>
                      <m:d>
                        <m:dPr>
                          <m:ctrlPr>
                            <a:rPr lang="en-IE" sz="1700" i="1">
                              <a:latin typeface="Cambria Math" panose="02040503050406030204" pitchFamily="18" charset="0"/>
                            </a:rPr>
                          </m:ctrlPr>
                        </m:dPr>
                        <m:e>
                          <m:rad>
                            <m:radPr>
                              <m:degHide m:val="on"/>
                              <m:ctrlPr>
                                <a:rPr lang="en-IE" sz="1700" i="1">
                                  <a:latin typeface="Cambria Math" panose="02040503050406030204" pitchFamily="18" charset="0"/>
                                </a:rPr>
                              </m:ctrlPr>
                            </m:radPr>
                            <m:deg/>
                            <m:e>
                              <m:r>
                                <a:rPr lang="en-IE" sz="1700" b="0" i="1" smtClean="0">
                                  <a:latin typeface="Cambria Math" panose="02040503050406030204" pitchFamily="18" charset="0"/>
                                </a:rPr>
                                <m:t>2</m:t>
                              </m:r>
                            </m:e>
                          </m:rad>
                          <m:r>
                            <a:rPr lang="en-IE" sz="1700" b="0" i="1" smtClean="0">
                              <a:latin typeface="Cambria Math" panose="02040503050406030204" pitchFamily="18" charset="0"/>
                            </a:rPr>
                            <m:t>+3</m:t>
                          </m:r>
                        </m:e>
                      </m:d>
                      <m:r>
                        <a:rPr lang="en-IE" sz="1700" b="0" i="1" smtClean="0">
                          <a:solidFill>
                            <a:schemeClr val="tx1"/>
                          </a:solidFill>
                          <a:latin typeface="Cambria Math" panose="02040503050406030204" pitchFamily="18" charset="0"/>
                        </a:rPr>
                        <m:t>=2</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2</m:t>
                          </m:r>
                        </m:e>
                      </m:rad>
                      <m:r>
                        <a:rPr lang="en-IE" sz="1700" b="0" i="1" smtClean="0">
                          <a:solidFill>
                            <a:schemeClr val="tx1"/>
                          </a:solidFill>
                          <a:latin typeface="Cambria Math" panose="02040503050406030204" pitchFamily="18" charset="0"/>
                        </a:rPr>
                        <m:t>+3</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3</m:t>
                          </m:r>
                        </m:e>
                      </m:rad>
                      <m:r>
                        <a:rPr lang="en-IE" sz="1700" b="0" i="1" smtClean="0">
                          <a:solidFill>
                            <a:schemeClr val="tx1"/>
                          </a:solidFill>
                          <a:latin typeface="Cambria Math" panose="02040503050406030204" pitchFamily="18" charset="0"/>
                        </a:rPr>
                        <m:t>+</m:t>
                      </m:r>
                      <m:rad>
                        <m:radPr>
                          <m:degHide m:val="on"/>
                          <m:ctrlPr>
                            <a:rPr lang="en-IE" sz="1700" b="0" i="1" smtClean="0">
                              <a:solidFill>
                                <a:schemeClr val="tx1"/>
                              </a:solidFill>
                              <a:latin typeface="Cambria Math" panose="02040503050406030204" pitchFamily="18" charset="0"/>
                            </a:rPr>
                          </m:ctrlPr>
                        </m:radPr>
                        <m:deg/>
                        <m:e>
                          <m:r>
                            <a:rPr lang="en-IE" sz="1700" b="0" i="1" smtClean="0">
                              <a:solidFill>
                                <a:schemeClr val="tx1"/>
                              </a:solidFill>
                              <a:latin typeface="Cambria Math" panose="02040503050406030204" pitchFamily="18" charset="0"/>
                            </a:rPr>
                            <m:t>6</m:t>
                          </m:r>
                        </m:e>
                      </m:rad>
                      <m:r>
                        <a:rPr lang="en-IE" sz="1700" b="0" i="1" smtClean="0">
                          <a:solidFill>
                            <a:schemeClr val="tx1"/>
                          </a:solidFill>
                          <a:latin typeface="Cambria Math" panose="02040503050406030204" pitchFamily="18" charset="0"/>
                        </a:rPr>
                        <m:t>+6</m:t>
                      </m:r>
                    </m:oMath>
                  </m:oMathPara>
                </a14:m>
                <a:endParaRPr lang="en-IE" sz="1700" dirty="0">
                  <a:solidFill>
                    <a:schemeClr val="tx1"/>
                  </a:solidFill>
                </a:endParaRPr>
              </a:p>
            </p:txBody>
          </p:sp>
        </mc:Choice>
        <mc:Fallback xmlns="">
          <p:sp>
            <p:nvSpPr>
              <p:cNvPr id="40" name="Rectangle 39"/>
              <p:cNvSpPr>
                <a:spLocks noRot="1" noChangeAspect="1" noMove="1" noResize="1" noEditPoints="1" noAdjustHandles="1" noChangeArrowheads="1" noChangeShapeType="1" noTextEdit="1"/>
              </p:cNvSpPr>
              <p:nvPr/>
            </p:nvSpPr>
            <p:spPr>
              <a:xfrm>
                <a:off x="4824966" y="5393285"/>
                <a:ext cx="4131003" cy="405817"/>
              </a:xfrm>
              <a:prstGeom prst="rect">
                <a:avLst/>
              </a:prstGeom>
              <a:blipFill rotWithShape="0">
                <a:blip r:embed="rId22"/>
                <a:stretch>
                  <a:fillRect/>
                </a:stretch>
              </a:blipFill>
            </p:spPr>
            <p:txBody>
              <a:bodyPr/>
              <a:lstStyle/>
              <a:p>
                <a:r>
                  <a:rPr lang="en-IE">
                    <a:noFill/>
                  </a:rPr>
                  <a:t> </a:t>
                </a:r>
              </a:p>
            </p:txBody>
          </p:sp>
        </mc:Fallback>
      </mc:AlternateContent>
      <p:sp>
        <p:nvSpPr>
          <p:cNvPr id="41" name="Rectangle 40"/>
          <p:cNvSpPr/>
          <p:nvPr/>
        </p:nvSpPr>
        <p:spPr>
          <a:xfrm>
            <a:off x="4951366" y="4710544"/>
            <a:ext cx="3567094" cy="615553"/>
          </a:xfrm>
          <a:prstGeom prst="rect">
            <a:avLst/>
          </a:prstGeom>
        </p:spPr>
        <p:txBody>
          <a:bodyPr wrap="square">
            <a:spAutoFit/>
          </a:bodyPr>
          <a:lstStyle/>
          <a:p>
            <a:r>
              <a:rPr lang="en-IE" sz="1700" dirty="0"/>
              <a:t>Summing the area of the four smaller rectangles gives the solution: </a:t>
            </a:r>
          </a:p>
        </p:txBody>
      </p:sp>
    </p:spTree>
    <p:extLst>
      <p:ext uri="{BB962C8B-B14F-4D97-AF65-F5344CB8AC3E}">
        <p14:creationId xmlns:p14="http://schemas.microsoft.com/office/powerpoint/2010/main" val="133893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additive="base">
                                        <p:cTn id="34" dur="500" fill="hold"/>
                                        <p:tgtEl>
                                          <p:spTgt spid="14"/>
                                        </p:tgtEl>
                                        <p:attrNameLst>
                                          <p:attrName>ppt_x</p:attrName>
                                        </p:attrNameLst>
                                      </p:cBhvr>
                                      <p:tavLst>
                                        <p:tav tm="0">
                                          <p:val>
                                            <p:strVal val="#ppt_x"/>
                                          </p:val>
                                        </p:tav>
                                        <p:tav tm="100000">
                                          <p:val>
                                            <p:strVal val="#ppt_x"/>
                                          </p:val>
                                        </p:tav>
                                      </p:tavLst>
                                    </p:anim>
                                    <p:anim calcmode="lin" valueType="num">
                                      <p:cBhvr additive="base">
                                        <p:cTn id="3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37"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barn(outVertical)">
                                      <p:cBhvr>
                                        <p:cTn id="45" dur="500"/>
                                        <p:tgtEl>
                                          <p:spTgt spid="22"/>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37" fill="hold" grpId="0" nodeType="clickEffect">
                                  <p:stCondLst>
                                    <p:cond delay="0"/>
                                  </p:stCondLst>
                                  <p:childTnLst>
                                    <p:set>
                                      <p:cBhvr>
                                        <p:cTn id="49" dur="1" fill="hold">
                                          <p:stCondLst>
                                            <p:cond delay="0"/>
                                          </p:stCondLst>
                                        </p:cTn>
                                        <p:tgtEl>
                                          <p:spTgt spid="23"/>
                                        </p:tgtEl>
                                        <p:attrNameLst>
                                          <p:attrName>style.visibility</p:attrName>
                                        </p:attrNameLst>
                                      </p:cBhvr>
                                      <p:to>
                                        <p:strVal val="visible"/>
                                      </p:to>
                                    </p:set>
                                    <p:animEffect transition="in" filter="barn(outVertical)">
                                      <p:cBhvr>
                                        <p:cTn id="50" dur="500"/>
                                        <p:tgtEl>
                                          <p:spTgt spid="23"/>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left)">
                                      <p:cBhvr>
                                        <p:cTn id="55" dur="1000"/>
                                        <p:tgtEl>
                                          <p:spTgt spid="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left)">
                                      <p:cBhvr>
                                        <p:cTn id="60" dur="1000"/>
                                        <p:tgtEl>
                                          <p:spTgt spid="24"/>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wipe(left)">
                                      <p:cBhvr>
                                        <p:cTn id="65" dur="500"/>
                                        <p:tgtEl>
                                          <p:spTgt spid="25"/>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wipe(left)">
                                      <p:cBhvr>
                                        <p:cTn id="70" dur="500"/>
                                        <p:tgtEl>
                                          <p:spTgt spid="30"/>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1" fill="hold" nodeType="click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up)">
                                      <p:cBhvr>
                                        <p:cTn id="75" dur="500"/>
                                        <p:tgtEl>
                                          <p:spTgt spid="33"/>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37" fill="hold" grpId="0" nodeType="click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barn(outVertical)">
                                      <p:cBhvr>
                                        <p:cTn id="80" dur="500"/>
                                        <p:tgtEl>
                                          <p:spTgt spid="36"/>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37" fill="hold" grpId="0" nodeType="click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barn(outVertical)">
                                      <p:cBhvr>
                                        <p:cTn id="85" dur="500"/>
                                        <p:tgtEl>
                                          <p:spTgt spid="37"/>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37" fill="hold" grpId="0" nodeType="clickEffect">
                                  <p:stCondLst>
                                    <p:cond delay="0"/>
                                  </p:stCondLst>
                                  <p:childTnLst>
                                    <p:set>
                                      <p:cBhvr>
                                        <p:cTn id="89" dur="1" fill="hold">
                                          <p:stCondLst>
                                            <p:cond delay="0"/>
                                          </p:stCondLst>
                                        </p:cTn>
                                        <p:tgtEl>
                                          <p:spTgt spid="38"/>
                                        </p:tgtEl>
                                        <p:attrNameLst>
                                          <p:attrName>style.visibility</p:attrName>
                                        </p:attrNameLst>
                                      </p:cBhvr>
                                      <p:to>
                                        <p:strVal val="visible"/>
                                      </p:to>
                                    </p:set>
                                    <p:animEffect transition="in" filter="barn(outVertical)">
                                      <p:cBhvr>
                                        <p:cTn id="90" dur="500"/>
                                        <p:tgtEl>
                                          <p:spTgt spid="38"/>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37" fill="hold" grpId="0" nodeType="clickEffect">
                                  <p:stCondLst>
                                    <p:cond delay="0"/>
                                  </p:stCondLst>
                                  <p:childTnLst>
                                    <p:set>
                                      <p:cBhvr>
                                        <p:cTn id="94" dur="1" fill="hold">
                                          <p:stCondLst>
                                            <p:cond delay="0"/>
                                          </p:stCondLst>
                                        </p:cTn>
                                        <p:tgtEl>
                                          <p:spTgt spid="39"/>
                                        </p:tgtEl>
                                        <p:attrNameLst>
                                          <p:attrName>style.visibility</p:attrName>
                                        </p:attrNameLst>
                                      </p:cBhvr>
                                      <p:to>
                                        <p:strVal val="visible"/>
                                      </p:to>
                                    </p:set>
                                    <p:animEffect transition="in" filter="barn(outVertical)">
                                      <p:cBhvr>
                                        <p:cTn id="95" dur="500"/>
                                        <p:tgtEl>
                                          <p:spTgt spid="39"/>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41"/>
                                        </p:tgtEl>
                                        <p:attrNameLst>
                                          <p:attrName>style.visibility</p:attrName>
                                        </p:attrNameLst>
                                      </p:cBhvr>
                                      <p:to>
                                        <p:strVal val="visible"/>
                                      </p:to>
                                    </p:set>
                                    <p:animEffect transition="in" filter="wipe(left)">
                                      <p:cBhvr>
                                        <p:cTn id="100" dur="1000"/>
                                        <p:tgtEl>
                                          <p:spTgt spid="41"/>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40"/>
                                        </p:tgtEl>
                                        <p:attrNameLst>
                                          <p:attrName>style.visibility</p:attrName>
                                        </p:attrNameLst>
                                      </p:cBhvr>
                                      <p:to>
                                        <p:strVal val="visible"/>
                                      </p:to>
                                    </p:set>
                                    <p:animEffect transition="in" filter="wipe(left)">
                                      <p:cBhvr>
                                        <p:cTn id="105"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3" grpId="0"/>
      <p:bldP spid="14" grpId="0"/>
      <p:bldP spid="22" grpId="0"/>
      <p:bldP spid="23" grpId="0"/>
      <p:bldP spid="24" grpId="0"/>
      <p:bldP spid="36" grpId="0"/>
      <p:bldP spid="37" grpId="0"/>
      <p:bldP spid="38" grpId="0"/>
      <p:bldP spid="39" grpId="0"/>
      <p:bldP spid="40" grpId="0"/>
      <p:bldP spid="4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89C0F2F2751E4D89316BDAA9FE730F" ma:contentTypeVersion="9" ma:contentTypeDescription="Create a new document." ma:contentTypeScope="" ma:versionID="29722f0db6237fca2c47587e0677b628">
  <xsd:schema xmlns:xsd="http://www.w3.org/2001/XMLSchema" xmlns:xs="http://www.w3.org/2001/XMLSchema" xmlns:p="http://schemas.microsoft.com/office/2006/metadata/properties" xmlns:ns2="37a15ebc-f898-4d17-b0a4-83545f0702c8" xmlns:ns3="b312e899-71bd-441b-bd11-01ed88b72bec" targetNamespace="http://schemas.microsoft.com/office/2006/metadata/properties" ma:root="true" ma:fieldsID="ed9126b593dfa3514ed489edd895d5a2" ns2:_="" ns3:_="">
    <xsd:import namespace="37a15ebc-f898-4d17-b0a4-83545f0702c8"/>
    <xsd:import namespace="b312e899-71bd-441b-bd11-01ed88b72be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a15ebc-f898-4d17-b0a4-83545f0702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12e899-71bd-441b-bd11-01ed88b72be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951B0C-A9BC-4A08-8F1A-6E2808551D9C}"/>
</file>

<file path=customXml/itemProps2.xml><?xml version="1.0" encoding="utf-8"?>
<ds:datastoreItem xmlns:ds="http://schemas.openxmlformats.org/officeDocument/2006/customXml" ds:itemID="{611728B5-B41B-4D50-BEAC-3FFC8DDA65A7}"/>
</file>

<file path=customXml/itemProps3.xml><?xml version="1.0" encoding="utf-8"?>
<ds:datastoreItem xmlns:ds="http://schemas.openxmlformats.org/officeDocument/2006/customXml" ds:itemID="{E807AA7A-D35F-41F9-A6C5-990EFD278A5D}"/>
</file>

<file path=docProps/app.xml><?xml version="1.0" encoding="utf-8"?>
<Properties xmlns="http://schemas.openxmlformats.org/officeDocument/2006/extended-properties" xmlns:vt="http://schemas.openxmlformats.org/officeDocument/2006/docPropsVTypes">
  <TotalTime>1879</TotalTime>
  <Words>1022</Words>
  <Application>Microsoft Office PowerPoint</Application>
  <PresentationFormat>On-screen Show (4:3)</PresentationFormat>
  <Paragraphs>130</Paragraphs>
  <Slides>10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PGothic</vt:lpstr>
      <vt:lpstr>MS PGothic</vt:lpstr>
      <vt:lpstr>Arial</vt:lpstr>
      <vt:lpstr>Calibri</vt:lpstr>
      <vt:lpstr>Cambria Math</vt:lpstr>
      <vt:lpstr>Rockwell</vt:lpstr>
      <vt:lpstr>Office Theme</vt:lpstr>
      <vt:lpstr>Chapter 2: Number Systems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Studio Studio</dc:creator>
  <cp:lastModifiedBy>editor</cp:lastModifiedBy>
  <cp:revision>114</cp:revision>
  <dcterms:created xsi:type="dcterms:W3CDTF">2017-11-30T19:12:25Z</dcterms:created>
  <dcterms:modified xsi:type="dcterms:W3CDTF">2018-11-21T14:21:50Z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0x010100BD89C0F2F2751E4D89316BDAA9FE730F</vt:lpwstr>
  </property>
</Properties>
</file>