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519D"/>
    <a:srgbClr val="00AEEF"/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85" autoAdjust="0"/>
  </p:normalViewPr>
  <p:slideViewPr>
    <p:cSldViewPr snapToGrid="0" snapToObjects="1">
      <p:cViewPr varScale="1">
        <p:scale>
          <a:sx n="101" d="100"/>
          <a:sy n="101" d="100"/>
        </p:scale>
        <p:origin x="1836" y="102"/>
      </p:cViewPr>
      <p:guideLst>
        <p:guide pos="288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3642F7-2F10-47A5-8104-D567438553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841F2-23A3-4DF3-9A39-100EE70C21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5E8C7E-E3B1-47B3-8336-1053F3B8B142}" type="datetimeFigureOut">
              <a:rPr lang="en-IE"/>
              <a:pPr>
                <a:defRPr/>
              </a:pPr>
              <a:t>21/11/2018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3D1E362-3284-42CA-998E-5F8385ABA2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F1426EB-A6C7-4565-A966-D406B23AE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BD427-7546-4607-9939-9E08872D50C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94D3B9-3F51-469C-B9F7-5ED9EC4B2F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5CEE22-6D1D-40C8-84EC-C8D4A76E6870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1655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7097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379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1643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2145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CEE22-6D1D-40C8-84EC-C8D4A76E6870}" type="slidenum">
              <a:rPr lang="en-IE" smtClean="0"/>
              <a:pPr>
                <a:defRPr/>
              </a:pPr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293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1" y="0"/>
            <a:ext cx="9141578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AAB835CB-EBEF-4405-A645-9EC2F2014695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ellipse">
            <a:avLst/>
          </a:prstGeom>
          <a:solidFill>
            <a:srgbClr val="D551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7" name="Picture 7" descr="Sta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956996A-CD3F-4B98-BF6B-AB83A7FB60E3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00AEEF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B0DD9B1-27B8-4408-927F-132A2CA5B814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ellipse">
            <a:avLst/>
          </a:prstGeom>
          <a:solidFill>
            <a:srgbClr val="00AEE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FEB839AC-BAD3-4343-AC24-B1EE954177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 dirty="0">
                <a:solidFill>
                  <a:srgbClr val="D5519D"/>
                </a:solidFill>
              </a:rPr>
              <a:t>Learning Outcomes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286774" y="260284"/>
            <a:ext cx="692414" cy="646596"/>
          </a:xfrm>
          <a:prstGeom prst="ellipse">
            <a:avLst/>
          </a:prstGeom>
          <a:noFill/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+mj-lt"/>
                <a:cs typeface="Rockwell"/>
              </a:defRPr>
            </a:lvl1pPr>
            <a:lvl2pPr marL="520700" indent="0">
              <a:buNone/>
              <a:defRPr/>
            </a:lvl2pPr>
            <a:lvl3pPr marL="1042988" indent="0">
              <a:buNone/>
              <a:defRPr/>
            </a:lvl3pPr>
            <a:lvl4pPr marL="1563688" indent="0">
              <a:buNone/>
              <a:defRPr/>
            </a:lvl4pPr>
            <a:lvl5pPr marL="2085975" indent="0">
              <a:buNone/>
              <a:defRPr/>
            </a:lvl5pPr>
          </a:lstStyle>
          <a:p>
            <a:pPr lvl="0"/>
            <a:r>
              <a:rPr lang="en-GB" dirty="0"/>
              <a:t>00</a:t>
            </a: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5688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43A46DE-06EC-46B9-AB1E-8F51919D1FD2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90ECFA8E-F7B7-47C6-99BA-397886A8321B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95EF57-1C8A-49E3-8BCD-138DFFCA586A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00AEEF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00AEEF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2F29637-EBFD-4B1B-ACCF-1B3D26DF32AB}"/>
              </a:ext>
            </a:extLst>
          </p:cNvPr>
          <p:cNvSpPr/>
          <p:nvPr userDrawn="1"/>
        </p:nvSpPr>
        <p:spPr>
          <a:xfrm>
            <a:off x="176531" y="169066"/>
            <a:ext cx="501650" cy="449263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bg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19990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EA9A802-0FEF-4C10-952C-9221DA138C66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D620A8-88E7-49E5-B4AB-FF5B1D7EF32F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AD7566F-1314-4FC1-9DF5-75ADC9515BE7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99901F-7668-4CDD-A0C5-7A878CEFBA74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00B0F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>
            <a:extLst>
              <a:ext uri="{FF2B5EF4-FFF2-40B4-BE49-F238E27FC236}">
                <a16:creationId xmlns:a16="http://schemas.microsoft.com/office/drawing/2014/main" id="{D2E34455-C653-4C10-B741-932BB8965E0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 dirty="0">
                <a:solidFill>
                  <a:srgbClr val="00B0F0"/>
                </a:solidFill>
              </a:rPr>
              <a:t>ACTIVE MATHS  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Chapter 10: Applied Arithmetic</a:t>
            </a:r>
            <a:endParaRPr lang="en-US" dirty="0"/>
          </a:p>
        </p:txBody>
      </p:sp>
      <p:sp>
        <p:nvSpPr>
          <p:cNvPr id="5" name="Content Placeholder 9"/>
          <p:cNvSpPr>
            <a:spLocks noGrp="1"/>
          </p:cNvSpPr>
          <p:nvPr>
            <p:ph sz="quarter" idx="22"/>
          </p:nvPr>
        </p:nvSpPr>
        <p:spPr>
          <a:xfrm>
            <a:off x="787216" y="2384429"/>
            <a:ext cx="7108553" cy="1653873"/>
          </a:xfrm>
        </p:spPr>
        <p:txBody>
          <a:bodyPr>
            <a:normAutofit/>
          </a:bodyPr>
          <a:lstStyle/>
          <a:p>
            <a:r>
              <a:rPr lang="en-IE" dirty="0"/>
              <a:t>Solve money problems involving: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Mark up (profit as a % of cost price)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Margin (profit as a % of selling price)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Compound interest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Income tax and net pay (including other deductions)</a:t>
            </a:r>
          </a:p>
        </p:txBody>
      </p:sp>
    </p:spTree>
    <p:extLst>
      <p:ext uri="{BB962C8B-B14F-4D97-AF65-F5344CB8AC3E}">
        <p14:creationId xmlns:p14="http://schemas.microsoft.com/office/powerpoint/2010/main" val="130278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Percentage Profit and Loss 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0870" y="791170"/>
            <a:ext cx="7968491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54A54D"/>
                </a:solidFill>
              </a:rPr>
              <a:t>Nick buys a DVD box set for €75 from an online retailer. He then sells it for €100. </a:t>
            </a:r>
            <a:br>
              <a:rPr lang="en-IE" sz="1700" b="1" dirty="0">
                <a:solidFill>
                  <a:srgbClr val="54A54D"/>
                </a:solidFill>
              </a:rPr>
            </a:br>
            <a:r>
              <a:rPr lang="en-IE" sz="1700" b="1" dirty="0">
                <a:solidFill>
                  <a:srgbClr val="54A54D"/>
                </a:solidFill>
              </a:rPr>
              <a:t>Find: </a:t>
            </a:r>
            <a:br>
              <a:rPr lang="en-IE" sz="1700" b="1" dirty="0">
                <a:solidFill>
                  <a:srgbClr val="54A54D"/>
                </a:solidFill>
              </a:rPr>
            </a:br>
            <a:r>
              <a:rPr lang="en-IE" sz="1700" b="1" dirty="0">
                <a:solidFill>
                  <a:srgbClr val="54A54D"/>
                </a:solidFill>
              </a:rPr>
              <a:t>(a) The cost price </a:t>
            </a:r>
            <a:br>
              <a:rPr lang="en-IE" sz="1700" b="1" dirty="0">
                <a:solidFill>
                  <a:srgbClr val="54A54D"/>
                </a:solidFill>
              </a:rPr>
            </a:br>
            <a:r>
              <a:rPr lang="en-IE" sz="1700" b="1" dirty="0">
                <a:solidFill>
                  <a:srgbClr val="54A54D"/>
                </a:solidFill>
              </a:rPr>
              <a:t>(b) The selling price </a:t>
            </a:r>
            <a:br>
              <a:rPr lang="en-IE" sz="1700" b="1" dirty="0">
                <a:solidFill>
                  <a:srgbClr val="54A54D"/>
                </a:solidFill>
              </a:rPr>
            </a:br>
            <a:r>
              <a:rPr lang="en-IE" sz="1700" b="1" dirty="0">
                <a:solidFill>
                  <a:srgbClr val="54A54D"/>
                </a:solidFill>
              </a:rPr>
              <a:t>(c) The profit made </a:t>
            </a:r>
            <a:br>
              <a:rPr lang="en-IE" sz="1700" b="1" dirty="0">
                <a:solidFill>
                  <a:srgbClr val="54A54D"/>
                </a:solidFill>
              </a:rPr>
            </a:br>
            <a:r>
              <a:rPr lang="en-IE" sz="1700" b="1" dirty="0">
                <a:solidFill>
                  <a:srgbClr val="54A54D"/>
                </a:solidFill>
              </a:rPr>
              <a:t>(d) The percentage mark-up </a:t>
            </a:r>
            <a:br>
              <a:rPr lang="en-IE" sz="1700" b="1" dirty="0">
                <a:solidFill>
                  <a:srgbClr val="54A54D"/>
                </a:solidFill>
              </a:rPr>
            </a:br>
            <a:r>
              <a:rPr lang="en-IE" sz="1700" b="1" dirty="0">
                <a:solidFill>
                  <a:srgbClr val="54A54D"/>
                </a:solidFill>
              </a:rPr>
              <a:t>(e) The percentage margin.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840870" y="3177993"/>
            <a:ext cx="377135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(a) Cost price = €75 (the price Nick paid) 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0" y="3710493"/>
            <a:ext cx="534496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(b)  Selling price = €100  (the price Nick sells for) </a:t>
            </a:r>
          </a:p>
        </p:txBody>
      </p:sp>
      <p:sp>
        <p:nvSpPr>
          <p:cNvPr id="6" name="Rectangle 5"/>
          <p:cNvSpPr/>
          <p:nvPr/>
        </p:nvSpPr>
        <p:spPr>
          <a:xfrm>
            <a:off x="840870" y="4242993"/>
            <a:ext cx="620015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(c) Profit = selling price – cost price  = €100 – €75 = €25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40870" y="4690824"/>
                <a:ext cx="6763780" cy="5057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E" sz="1700" dirty="0"/>
                  <a:t>(d) Percentage mark-up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IE" sz="1700" b="0" i="1">
                            <a:latin typeface="Cambria Math" panose="02040503050406030204" pitchFamily="18" charset="0"/>
                          </a:rPr>
                          <m:t>Profit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E" sz="1700" b="0" i="1">
                            <a:latin typeface="Cambria Math" panose="02040503050406030204" pitchFamily="18" charset="0"/>
                          </a:rPr>
                          <m:t>Cost</m:t>
                        </m:r>
                        <m:r>
                          <a:rPr lang="en-IE" sz="1700" b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m:rPr>
                            <m:sty m:val="p"/>
                          </m:rPr>
                          <a:rPr lang="en-IE" sz="1700" b="0" i="1">
                            <a:latin typeface="Cambria Math" panose="02040503050406030204" pitchFamily="18" charset="0"/>
                          </a:rPr>
                          <m:t>rice</m:t>
                        </m:r>
                      </m:den>
                    </m:f>
                    <m:r>
                      <a:rPr lang="en-IE" sz="17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</m:t>
                    </m:r>
                  </m:oMath>
                </a14:m>
                <a:r>
                  <a:rPr lang="en-IE" sz="17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1700" b="0" i="1" smtClean="0">
                            <a:latin typeface="Cambria Math" panose="02040503050406030204" pitchFamily="18" charset="0"/>
                          </a:rPr>
                          <m:t>€25</m:t>
                        </m:r>
                      </m:num>
                      <m:den>
                        <m:r>
                          <a:rPr lang="en-IE" sz="1700" b="0" i="1" smtClean="0">
                            <a:latin typeface="Cambria Math" panose="02040503050406030204" pitchFamily="18" charset="0"/>
                          </a:rPr>
                          <m:t>€75</m:t>
                        </m:r>
                      </m:den>
                    </m:f>
                    <m:r>
                      <a:rPr lang="en-IE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</m:t>
                    </m:r>
                    <m:r>
                      <a:rPr lang="en-IE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=33</m:t>
                    </m:r>
                    <m:f>
                      <m:fPr>
                        <m:ctrlPr>
                          <a:rPr lang="en-I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IE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IE" sz="1700" dirty="0"/>
                  <a:t> 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70" y="4690824"/>
                <a:ext cx="6763780" cy="505779"/>
              </a:xfrm>
              <a:prstGeom prst="rect">
                <a:avLst/>
              </a:prstGeom>
              <a:blipFill rotWithShape="0">
                <a:blip r:embed="rId3"/>
                <a:stretch>
                  <a:fillRect l="-631" b="-1205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40870" y="5395812"/>
                <a:ext cx="6763780" cy="5102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E" sz="1700" dirty="0"/>
                  <a:t>(e) Percentage margin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IE" sz="1700" i="1">
                            <a:latin typeface="Cambria Math" panose="02040503050406030204" pitchFamily="18" charset="0"/>
                          </a:rPr>
                          <m:t>Profit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E" sz="1700" i="0">
                            <a:latin typeface="Cambria Math" panose="02040503050406030204" pitchFamily="18" charset="0"/>
                          </a:rPr>
                          <m:t>Sellin</m:t>
                        </m:r>
                        <m:r>
                          <m:rPr>
                            <m:sty m:val="p"/>
                          </m:rPr>
                          <a:rPr lang="en-IE" sz="1700" b="0" i="0" smtClean="0">
                            <a:latin typeface="Cambria Math" panose="02040503050406030204" pitchFamily="18" charset="0"/>
                          </a:rPr>
                          <m:t>g</m:t>
                        </m:r>
                        <m:r>
                          <a:rPr lang="en-IE" sz="17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7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m:rPr>
                            <m:sty m:val="p"/>
                          </m:rPr>
                          <a:rPr lang="en-IE" sz="1700" i="1">
                            <a:latin typeface="Cambria Math" panose="02040503050406030204" pitchFamily="18" charset="0"/>
                          </a:rPr>
                          <m:t>rice</m:t>
                        </m:r>
                      </m:den>
                    </m:f>
                    <m:r>
                      <a:rPr lang="en-IE" sz="1700" i="1">
                        <a:latin typeface="Cambria Math" panose="02040503050406030204" pitchFamily="18" charset="0"/>
                      </a:rPr>
                      <m:t>×100</m:t>
                    </m:r>
                  </m:oMath>
                </a14:m>
                <a:r>
                  <a:rPr lang="en-IE" sz="17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1700" b="0" i="1" smtClean="0">
                            <a:latin typeface="Cambria Math" panose="02040503050406030204" pitchFamily="18" charset="0"/>
                          </a:rPr>
                          <m:t>€25</m:t>
                        </m:r>
                      </m:num>
                      <m:den>
                        <m:r>
                          <a:rPr lang="en-IE" sz="1700" b="0" i="1" smtClean="0">
                            <a:latin typeface="Cambria Math" panose="02040503050406030204" pitchFamily="18" charset="0"/>
                          </a:rPr>
                          <m:t>€100</m:t>
                        </m:r>
                      </m:den>
                    </m:f>
                    <m:r>
                      <a:rPr lang="en-IE" sz="17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</m:t>
                    </m:r>
                    <m:r>
                      <a:rPr lang="en-IE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=25%</m:t>
                    </m:r>
                  </m:oMath>
                </a14:m>
                <a:r>
                  <a:rPr lang="en-IE" sz="1700" dirty="0"/>
                  <a:t> 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70" y="5395812"/>
                <a:ext cx="6763780" cy="510268"/>
              </a:xfrm>
              <a:prstGeom prst="rect">
                <a:avLst/>
              </a:prstGeom>
              <a:blipFill rotWithShape="0">
                <a:blip r:embed="rId4"/>
                <a:stretch>
                  <a:fillRect l="-631" b="-2381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775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Compound Interest 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40870" y="2274995"/>
            <a:ext cx="840372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When a loan or an investment is paid back in full, the total amount is the sum borrowed or invested plus the interest that was paid.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0870" y="4442502"/>
            <a:ext cx="4134327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IE" sz="1700" dirty="0"/>
              <a:t>t = Time (usually in years)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0870" y="3380673"/>
            <a:ext cx="605543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IE" sz="1700" dirty="0"/>
              <a:t>F = Final value (amount borrowed or invested + interest)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40870" y="2921326"/>
            <a:ext cx="595017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When dealing with interest, we use the following symbols: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40870" y="3734616"/>
            <a:ext cx="626594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IE" sz="1700" dirty="0"/>
              <a:t>P = Principal (amount borrowed or invested)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40870" y="4088559"/>
            <a:ext cx="641066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IE" sz="1700" dirty="0"/>
              <a:t>i = Rate of interest per annum (year) (always use decimal form)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40870" y="4901849"/>
            <a:ext cx="698421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This is a formula to be used when the interest rate remains unchanged.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1792" y="5441436"/>
                <a:ext cx="1520416" cy="353943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IE" sz="17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IE" sz="17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n-IE" sz="17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IE" sz="17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E" sz="17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IE" sz="17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IE" sz="17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792" y="5441436"/>
                <a:ext cx="1520416" cy="353943"/>
              </a:xfrm>
              <a:prstGeom prst="rect">
                <a:avLst/>
              </a:prstGeom>
              <a:blipFill rotWithShape="0">
                <a:blip r:embed="rId2"/>
                <a:stretch>
                  <a:fillRect b="-1206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3280846" y="6045608"/>
            <a:ext cx="25823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30 of Formulae and Tables.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40870" y="730706"/>
            <a:ext cx="821952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If you borrow money from a bank or financial institution they will also charge you for the use of the money they loaned you. This is called </a:t>
            </a:r>
            <a:r>
              <a:rPr lang="en-IE" sz="1700" b="1" dirty="0">
                <a:solidFill>
                  <a:srgbClr val="0070C0"/>
                </a:solidFill>
              </a:rPr>
              <a:t>interest payable</a:t>
            </a:r>
            <a:r>
              <a:rPr lang="en-IE" sz="1700" dirty="0"/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40870" y="1428971"/>
            <a:ext cx="706172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When you invest money with a financial institution, they have to pay you a charge for the use of this money. This is called </a:t>
            </a:r>
            <a:r>
              <a:rPr lang="en-IE" sz="1700" b="1" dirty="0">
                <a:solidFill>
                  <a:srgbClr val="0070C0"/>
                </a:solidFill>
              </a:rPr>
              <a:t>investment interest</a:t>
            </a:r>
            <a:r>
              <a:rPr lang="en-IE" sz="17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0475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Compound Interest 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0870" y="750409"/>
            <a:ext cx="69150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54A54D"/>
                </a:solidFill>
              </a:rPr>
              <a:t>Niall borrows €100 for six years at rate of 2% compounded annually.  How much interest will he pay on the loan?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966911" y="5599532"/>
                <a:ext cx="3174086" cy="3539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</a:rPr>
                        <m:t>=€1</m:t>
                      </m:r>
                      <m:r>
                        <a:rPr lang="en-IE" sz="1700" b="0" i="1" smtClean="0">
                          <a:latin typeface="Cambria Math" panose="02040503050406030204" pitchFamily="18" charset="0"/>
                        </a:rPr>
                        <m:t>12.62−€100</m:t>
                      </m:r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911" y="5599532"/>
                <a:ext cx="3174086" cy="3539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793746" y="1632446"/>
                <a:ext cx="1520416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𝑖</m:t>
                      </m:r>
                      <m:sSup>
                        <m:sSupPr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746" y="1632446"/>
                <a:ext cx="1520416" cy="353943"/>
              </a:xfrm>
              <a:prstGeom prst="rect">
                <a:avLst/>
              </a:prstGeom>
              <a:blipFill rotWithShape="0">
                <a:blip r:embed="rId3"/>
                <a:stretch>
                  <a:fillRect b="-1206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723601" y="2094111"/>
                <a:ext cx="1155829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=€100</m:t>
                      </m:r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3601" y="2094111"/>
                <a:ext cx="1155829" cy="3539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08158" y="2507173"/>
                <a:ext cx="1599091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=2%=0.02</m:t>
                      </m:r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158" y="2507173"/>
                <a:ext cx="1599091" cy="3539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08158" y="2920234"/>
                <a:ext cx="1463606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IE" sz="1700" i="1" smtClean="0">
                          <a:latin typeface="Cambria Math" panose="02040503050406030204" pitchFamily="18" charset="0"/>
                        </a:rPr>
                        <m:t>=6 (</m:t>
                      </m:r>
                      <m:r>
                        <m:rPr>
                          <m:sty m:val="p"/>
                        </m:rPr>
                        <a:rPr lang="en-IE" sz="1700">
                          <a:latin typeface="Cambria Math" panose="02040503050406030204" pitchFamily="18" charset="0"/>
                        </a:rPr>
                        <m:t>years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158" y="2920234"/>
                <a:ext cx="1463606" cy="353943"/>
              </a:xfrm>
              <a:prstGeom prst="rect">
                <a:avLst/>
              </a:prstGeom>
              <a:blipFill rotWithShape="0">
                <a:blip r:embed="rId6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442143" y="3602984"/>
                <a:ext cx="2223622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IE" sz="1700" i="1" smtClean="0">
                          <a:latin typeface="Cambria Math" panose="02040503050406030204" pitchFamily="18" charset="0"/>
                        </a:rPr>
                        <m:t>=€100(1+0.02</m:t>
                      </m:r>
                      <m:sSup>
                        <m:sSupPr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143" y="3602984"/>
                <a:ext cx="2223622" cy="353943"/>
              </a:xfrm>
              <a:prstGeom prst="rect">
                <a:avLst/>
              </a:prstGeom>
              <a:blipFill rotWithShape="0">
                <a:blip r:embed="rId7"/>
                <a:stretch>
                  <a:fillRect b="-1379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733537" y="4102121"/>
                <a:ext cx="1640834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</a:rPr>
                        <m:t>=€100(1.02</m:t>
                      </m:r>
                      <m:sSup>
                        <m:sSupPr>
                          <m:ctrlPr>
                            <a:rPr lang="en-IE" sz="17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IE" sz="17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537" y="4102121"/>
                <a:ext cx="1640834" cy="353943"/>
              </a:xfrm>
              <a:prstGeom prst="rect">
                <a:avLst/>
              </a:prstGeom>
              <a:blipFill rotWithShape="0">
                <a:blip r:embed="rId8"/>
                <a:stretch>
                  <a:fillRect b="-1206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35227" y="4601258"/>
                <a:ext cx="1237455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IE" sz="1700" i="1">
                          <a:latin typeface="Cambria Math" panose="02040503050406030204" pitchFamily="18" charset="0"/>
                        </a:rPr>
                        <m:t>€112.62</m:t>
                      </m:r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227" y="4601258"/>
                <a:ext cx="1237455" cy="3539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997342" y="5100395"/>
                <a:ext cx="3113225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IE" sz="1700" dirty="0"/>
                  <a:t>Interest </a:t>
                </a:r>
                <a14:m>
                  <m:oMath xmlns:m="http://schemas.openxmlformats.org/officeDocument/2006/math">
                    <m:r>
                      <a:rPr lang="en-IE" sz="17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E" sz="1700" dirty="0"/>
                  <a:t> final value </a:t>
                </a:r>
                <a14:m>
                  <m:oMath xmlns:m="http://schemas.openxmlformats.org/officeDocument/2006/math">
                    <m:r>
                      <a:rPr lang="en-IE" sz="17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IE" sz="1700" dirty="0"/>
                  <a:t> principal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342" y="5100395"/>
                <a:ext cx="3113225" cy="353943"/>
              </a:xfrm>
              <a:prstGeom prst="rect">
                <a:avLst/>
              </a:prstGeom>
              <a:blipFill rotWithShape="0">
                <a:blip r:embed="rId10"/>
                <a:stretch>
                  <a:fillRect l="-1373" t="-6897" r="-588" b="-2241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993737" y="6098670"/>
                <a:ext cx="1120435" cy="3539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E" sz="1700" i="1">
                          <a:latin typeface="Cambria Math" panose="02040503050406030204" pitchFamily="18" charset="0"/>
                        </a:rPr>
                        <m:t>=€12.62</m:t>
                      </m:r>
                    </m:oMath>
                  </m:oMathPara>
                </a14:m>
                <a:endParaRPr lang="en-IE" sz="17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737" y="6098670"/>
                <a:ext cx="1120435" cy="3539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834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>
                <a:solidFill>
                  <a:schemeClr val="accent1">
                    <a:lumMod val="50000"/>
                  </a:schemeClr>
                </a:solidFill>
              </a:rPr>
              <a:t>Review: </a:t>
            </a:r>
            <a:r>
              <a:rPr lang="en-IE" dirty="0"/>
              <a:t>Revision of material from Active Maths 1 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0870" y="698110"/>
            <a:ext cx="449463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1.  Percentages</a:t>
            </a:r>
            <a:r>
              <a:rPr lang="en-IE" sz="1700" dirty="0">
                <a:solidFill>
                  <a:srgbClr val="0070C0"/>
                </a:solidFill>
              </a:rPr>
              <a:t>: </a:t>
            </a:r>
            <a:r>
              <a:rPr lang="en-IE" sz="1700" dirty="0"/>
              <a:t>Calculating percentages.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40870" y="1695528"/>
                <a:ext cx="8182047" cy="5075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IE" sz="1700" b="1" dirty="0">
                    <a:solidFill>
                      <a:srgbClr val="0070C0"/>
                    </a:solidFill>
                  </a:rPr>
                  <a:t>2. Percentage Increase/Decrease:   </a:t>
                </a:r>
                <a:r>
                  <a:rPr lang="en-IE" sz="1700" dirty="0"/>
                  <a:t>Percentage increase/decrease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IE" sz="1700" b="0" i="0" smtClean="0">
                            <a:latin typeface="Cambria Math" panose="02040503050406030204" pitchFamily="18" charset="0"/>
                          </a:rPr>
                          <m:t>Increase</m:t>
                        </m:r>
                        <m:r>
                          <a:rPr lang="en-IE" sz="1700" b="0" i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IE" sz="1700" b="0" i="0" smtClean="0">
                            <a:latin typeface="Cambria Math" panose="02040503050406030204" pitchFamily="18" charset="0"/>
                          </a:rPr>
                          <m:t>Decrease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E" sz="1700" b="0" i="0" smtClean="0">
                            <a:latin typeface="Cambria Math" panose="02040503050406030204" pitchFamily="18" charset="0"/>
                          </a:rPr>
                          <m:t>Original</m:t>
                        </m:r>
                        <m:r>
                          <a:rPr lang="en-IE" sz="17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GB" sz="1700" b="0" i="0" smtClean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m:rPr>
                            <m:sty m:val="p"/>
                          </m:rPr>
                          <a:rPr lang="en-IE" sz="1700" b="0" i="0" smtClean="0">
                            <a:latin typeface="Cambria Math" panose="02040503050406030204" pitchFamily="18" charset="0"/>
                          </a:rPr>
                          <m:t>umber</m:t>
                        </m:r>
                      </m:den>
                    </m:f>
                    <m:r>
                      <a:rPr lang="en-IE" sz="170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IE" sz="17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17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IE" sz="17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IE" sz="17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70" y="1695528"/>
                <a:ext cx="8182047" cy="507511"/>
              </a:xfrm>
              <a:prstGeom prst="rect">
                <a:avLst/>
              </a:prstGeom>
              <a:blipFill rotWithShape="0">
                <a:blip r:embed="rId3"/>
                <a:stretch>
                  <a:fillRect l="-522" b="-602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840870" y="1210880"/>
            <a:ext cx="1617751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 dirty="0">
                <a:solidFill>
                  <a:srgbClr val="00B050"/>
                </a:solidFill>
              </a:rPr>
              <a:t>Find 20% of 500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534909" y="1215494"/>
            <a:ext cx="272542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dirty="0"/>
              <a:t>20% of 500 = 0.2 x 500 = 100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840870" y="2375620"/>
            <a:ext cx="7541130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700" b="1" dirty="0">
                <a:solidFill>
                  <a:srgbClr val="00B050"/>
                </a:solidFill>
              </a:rPr>
              <a:t>John spent €11.25 on a calculator last year. His friend Thomas spent €14.50 on the same calculator this year. Find, correct to two decimal places, the percentage increase in the price of the calculator.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908585" y="3425365"/>
            <a:ext cx="5013680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IE" altLang="en-US" sz="1700" dirty="0"/>
              <a:t>Increase in price of calculator: €14.50 – €11.25 = €3.25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02894" y="4024504"/>
                <a:ext cx="4421339" cy="574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E" dirty="0"/>
                  <a:t>Percentage increase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IE" sz="2000" b="0" i="0" smtClean="0">
                            <a:latin typeface="Cambria Math" panose="02040503050406030204" pitchFamily="18" charset="0"/>
                          </a:rPr>
                          <m:t>Increase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E" sz="2000" b="0" i="0" smtClean="0">
                            <a:latin typeface="Cambria Math" panose="02040503050406030204" pitchFamily="18" charset="0"/>
                          </a:rPr>
                          <m:t>Original</m:t>
                        </m:r>
                        <m:r>
                          <a:rPr lang="en-IE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E" sz="2000" b="0" i="0" smtClean="0">
                            <a:latin typeface="Cambria Math" panose="02040503050406030204" pitchFamily="18" charset="0"/>
                          </a:rPr>
                          <m:t>Number</m:t>
                        </m:r>
                      </m:den>
                    </m:f>
                    <m:r>
                      <a:rPr lang="en-IE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IE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IE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IE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894" y="4024504"/>
                <a:ext cx="4421339" cy="574773"/>
              </a:xfrm>
              <a:prstGeom prst="rect">
                <a:avLst/>
              </a:prstGeom>
              <a:blipFill rotWithShape="0">
                <a:blip r:embed="rId4"/>
                <a:stretch>
                  <a:fillRect l="-110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2271787" y="5098417"/>
            <a:ext cx="4496496" cy="533929"/>
            <a:chOff x="2202893" y="5632346"/>
            <a:chExt cx="4496496" cy="53392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202893" y="5632346"/>
                  <a:ext cx="3700693" cy="5339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E" dirty="0"/>
                    <a:t>Percentage increase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IE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E" sz="2000" b="0" i="0" smtClean="0">
                              <a:latin typeface="Cambria Math" panose="02040503050406030204" pitchFamily="18" charset="0"/>
                            </a:rPr>
                            <m:t>3.25</m:t>
                          </m:r>
                        </m:num>
                        <m:den>
                          <m:r>
                            <a:rPr lang="en-IE" sz="2000" b="0" i="0" smtClean="0">
                              <a:latin typeface="Cambria Math" panose="02040503050406030204" pitchFamily="18" charset="0"/>
                            </a:rPr>
                            <m:t>11.25</m:t>
                          </m:r>
                        </m:den>
                      </m:f>
                      <m:r>
                        <a:rPr lang="en-IE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IE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IE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IE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IE" dirty="0"/>
                    <a:t> </a:t>
                  </a: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2893" y="5632346"/>
                  <a:ext cx="3700693" cy="53392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483" b="-3409"/>
                  </a:stretch>
                </a:blipFill>
              </p:spPr>
              <p:txBody>
                <a:bodyPr/>
                <a:lstStyle/>
                <a:p>
                  <a:r>
                    <a:rPr lang="en-I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695588" y="5714644"/>
                  <a:ext cx="100380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I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28.89%</m:t>
                        </m:r>
                      </m:oMath>
                    </m:oMathPara>
                  </a14:m>
                  <a:endParaRPr lang="en-IE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95588" y="5714644"/>
                  <a:ext cx="1003801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IE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35928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build="p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Income and Deductions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0870" y="713621"/>
            <a:ext cx="665438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Gross pay </a:t>
            </a:r>
            <a:r>
              <a:rPr lang="en-IE" sz="1700" dirty="0"/>
              <a:t>or </a:t>
            </a:r>
            <a:r>
              <a:rPr lang="en-IE" sz="1700" b="1" dirty="0">
                <a:solidFill>
                  <a:srgbClr val="0070C0"/>
                </a:solidFill>
              </a:rPr>
              <a:t>gross income </a:t>
            </a:r>
            <a:r>
              <a:rPr lang="en-IE" sz="1700" dirty="0"/>
              <a:t>is money earned before deductions are made.</a:t>
            </a:r>
          </a:p>
        </p:txBody>
      </p:sp>
      <p:sp>
        <p:nvSpPr>
          <p:cNvPr id="4" name="Rectangle 3"/>
          <p:cNvSpPr/>
          <p:nvPr/>
        </p:nvSpPr>
        <p:spPr>
          <a:xfrm>
            <a:off x="840871" y="1281843"/>
            <a:ext cx="688797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Net pay </a:t>
            </a:r>
            <a:r>
              <a:rPr lang="en-IE" sz="1700" dirty="0"/>
              <a:t>or </a:t>
            </a:r>
            <a:r>
              <a:rPr lang="en-IE" sz="1700" b="1" dirty="0">
                <a:solidFill>
                  <a:srgbClr val="0070C0"/>
                </a:solidFill>
              </a:rPr>
              <a:t>net income </a:t>
            </a:r>
            <a:r>
              <a:rPr lang="en-IE" sz="1700" dirty="0"/>
              <a:t>or </a:t>
            </a:r>
            <a:r>
              <a:rPr lang="en-IE" sz="1700" b="1" dirty="0">
                <a:solidFill>
                  <a:srgbClr val="0070C0"/>
                </a:solidFill>
              </a:rPr>
              <a:t>take-home pay </a:t>
            </a:r>
            <a:r>
              <a:rPr lang="en-IE" sz="1700" dirty="0"/>
              <a:t>is money received after all deductions have been made.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0" y="2111675"/>
            <a:ext cx="677731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Statutory deductions </a:t>
            </a:r>
            <a:r>
              <a:rPr lang="en-IE" sz="1700" dirty="0"/>
              <a:t>are payments that must be made to the state.</a:t>
            </a:r>
          </a:p>
        </p:txBody>
      </p:sp>
      <p:sp>
        <p:nvSpPr>
          <p:cNvPr id="6" name="Rectangle 5"/>
          <p:cNvSpPr/>
          <p:nvPr/>
        </p:nvSpPr>
        <p:spPr>
          <a:xfrm>
            <a:off x="840870" y="4814720"/>
            <a:ext cx="70235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Non-statutory deductions </a:t>
            </a:r>
            <a:r>
              <a:rPr lang="en-IE" sz="1700" dirty="0"/>
              <a:t>are those which employees make voluntarily, </a:t>
            </a:r>
            <a:br>
              <a:rPr lang="en-IE" sz="1700" dirty="0"/>
            </a:br>
            <a:r>
              <a:rPr lang="en-IE" sz="1700" dirty="0"/>
              <a:t>such as health insurance, union fees, etc.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154" y="2679897"/>
            <a:ext cx="6313692" cy="192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2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Income Tax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0870" y="788598"/>
            <a:ext cx="80702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There are two rates of income tax in Ireland.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700" dirty="0"/>
              <a:t>The lower rate is called the standard rate of tax.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700" dirty="0"/>
              <a:t>The higher rate is called the higher rate of tax.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40870" y="1818622"/>
            <a:ext cx="809513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Gross tax </a:t>
            </a:r>
            <a:r>
              <a:rPr lang="en-IE" sz="1700" dirty="0"/>
              <a:t>is the amount of tax owed to the state before tax credits are deducted.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0" y="2325426"/>
            <a:ext cx="836609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The </a:t>
            </a:r>
            <a:r>
              <a:rPr lang="en-IE" sz="1700" b="1" dirty="0">
                <a:solidFill>
                  <a:srgbClr val="0070C0"/>
                </a:solidFill>
              </a:rPr>
              <a:t>tax credit </a:t>
            </a:r>
            <a:r>
              <a:rPr lang="en-IE" sz="1700" dirty="0"/>
              <a:t>is a sum deducted from the gross tax a taxpayer owes to the state.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30653" y="2832230"/>
            <a:ext cx="3282694" cy="353943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en-IE" sz="1700" dirty="0">
                <a:solidFill>
                  <a:schemeClr val="bg1"/>
                </a:solidFill>
              </a:rPr>
              <a:t>Tax payable = Gross tax – Tax credit</a:t>
            </a:r>
          </a:p>
        </p:txBody>
      </p:sp>
      <p:sp>
        <p:nvSpPr>
          <p:cNvPr id="7" name="Rectangle 6"/>
          <p:cNvSpPr/>
          <p:nvPr/>
        </p:nvSpPr>
        <p:spPr>
          <a:xfrm>
            <a:off x="840870" y="3339034"/>
            <a:ext cx="660207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The rates for the universal social charge (USC) are as follows: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700" dirty="0"/>
              <a:t>Zero, if total income is €13,000 or less </a:t>
            </a:r>
          </a:p>
          <a:p>
            <a:r>
              <a:rPr lang="en-IE" sz="1700" dirty="0"/>
              <a:t>For people with an income of above €13,000, the rates will be: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826" y="4369060"/>
            <a:ext cx="2872348" cy="154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10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Income Tax 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27869" y="5876177"/>
            <a:ext cx="325442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= €27,000 – €4,000  = €23,000</a:t>
            </a:r>
          </a:p>
        </p:txBody>
      </p:sp>
      <p:sp>
        <p:nvSpPr>
          <p:cNvPr id="4" name="Rectangle 3"/>
          <p:cNvSpPr/>
          <p:nvPr/>
        </p:nvSpPr>
        <p:spPr>
          <a:xfrm>
            <a:off x="840870" y="676572"/>
            <a:ext cx="8110625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54A54D"/>
                </a:solidFill>
              </a:rPr>
              <a:t>Albert earns €27,000 a year. He pays tax at a rate of 20%. He has instructed his employer to pay his annual health insurance premium of €550 directly from his salary. He pays no other deductions. He has a tax credit of €1,950. Find Albert’s:</a:t>
            </a:r>
          </a:p>
          <a:p>
            <a:r>
              <a:rPr lang="en-IE" sz="1700" b="1" dirty="0">
                <a:solidFill>
                  <a:srgbClr val="54A54D"/>
                </a:solidFill>
              </a:rPr>
              <a:t> (a) Tax payable     (b) Total deductions     (c) Net pay </a:t>
            </a:r>
          </a:p>
          <a:p>
            <a:endParaRPr lang="en-IE" sz="1700" b="1" dirty="0">
              <a:solidFill>
                <a:srgbClr val="54A54D"/>
              </a:solidFill>
            </a:endParaRPr>
          </a:p>
          <a:p>
            <a:r>
              <a:rPr lang="en-IE" sz="1700" b="1" dirty="0">
                <a:solidFill>
                  <a:srgbClr val="54A54D"/>
                </a:solidFill>
              </a:rPr>
              <a:t>Solution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770138" y="2643456"/>
            <a:ext cx="300248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 (a) Gross tax = €27,000 × 20%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27869" y="2981911"/>
            <a:ext cx="256993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€27,000 × 0.2  = €5,400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322" y="3396874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700" dirty="0"/>
              <a:t>Tax payable = gross tax – tax credit  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6676" y="3775920"/>
            <a:ext cx="268214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€5,400 – €1,950   = €3,450</a:t>
            </a:r>
          </a:p>
        </p:txBody>
      </p:sp>
      <p:sp>
        <p:nvSpPr>
          <p:cNvPr id="10" name="Rectangle 9"/>
          <p:cNvSpPr/>
          <p:nvPr/>
        </p:nvSpPr>
        <p:spPr>
          <a:xfrm>
            <a:off x="770138" y="4511804"/>
            <a:ext cx="619480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 (b)  Total deductions = tax payable + health insurance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93560" y="4865199"/>
            <a:ext cx="251703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€3,450 + €550   = €4,000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40870" y="5515310"/>
            <a:ext cx="398224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(c)  Net pay = gross pay – total deductions </a:t>
            </a:r>
          </a:p>
        </p:txBody>
      </p:sp>
    </p:spTree>
    <p:extLst>
      <p:ext uri="{BB962C8B-B14F-4D97-AF65-F5344CB8AC3E}">
        <p14:creationId xmlns:p14="http://schemas.microsoft.com/office/powerpoint/2010/main" val="296371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Income Tax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0870" y="627837"/>
            <a:ext cx="8206877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b="1" dirty="0">
                <a:solidFill>
                  <a:srgbClr val="54A54D"/>
                </a:solidFill>
              </a:rPr>
              <a:t>The standard rate of income tax is 20% and the higher rate is 40%. The standard rate cut-off point is €32,800. Sandra has a gross income of €47,500 and total tax credits of €2,450. Calculate Sandra’s net income (ignore PRSI and USC).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664396" y="6066794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sz="1700" dirty="0"/>
              <a:t>= €47,500 – €9,990 = €37,510</a:t>
            </a:r>
          </a:p>
        </p:txBody>
      </p:sp>
      <p:sp>
        <p:nvSpPr>
          <p:cNvPr id="5" name="Rectangle 4"/>
          <p:cNvSpPr/>
          <p:nvPr/>
        </p:nvSpPr>
        <p:spPr>
          <a:xfrm>
            <a:off x="1519143" y="1534147"/>
            <a:ext cx="296510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Standard tax = €32,800 × 20% </a:t>
            </a:r>
          </a:p>
        </p:txBody>
      </p:sp>
      <p:sp>
        <p:nvSpPr>
          <p:cNvPr id="6" name="Rectangle 5"/>
          <p:cNvSpPr/>
          <p:nvPr/>
        </p:nvSpPr>
        <p:spPr>
          <a:xfrm>
            <a:off x="2664396" y="1815898"/>
            <a:ext cx="252024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€32,800 × 0.2 = €6,560 </a:t>
            </a:r>
          </a:p>
        </p:txBody>
      </p:sp>
      <p:sp>
        <p:nvSpPr>
          <p:cNvPr id="7" name="Rectangle 6"/>
          <p:cNvSpPr/>
          <p:nvPr/>
        </p:nvSpPr>
        <p:spPr>
          <a:xfrm>
            <a:off x="1519143" y="2377004"/>
            <a:ext cx="260372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Income liable for higher tax</a:t>
            </a:r>
          </a:p>
        </p:txBody>
      </p:sp>
      <p:sp>
        <p:nvSpPr>
          <p:cNvPr id="8" name="Rectangle 7"/>
          <p:cNvSpPr/>
          <p:nvPr/>
        </p:nvSpPr>
        <p:spPr>
          <a:xfrm>
            <a:off x="2664396" y="2647593"/>
            <a:ext cx="296427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€47,500 – €32,800 = €14,700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19143" y="3216474"/>
            <a:ext cx="275915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Higher tax = €14,700 × 40%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64396" y="3509585"/>
            <a:ext cx="2581156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€14,700 × 0.40 = €5,880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19143" y="4092933"/>
            <a:ext cx="343857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Gross tax = standard tax + higher tax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64396" y="4384976"/>
            <a:ext cx="274305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€6,560 + €5,880 = €12,440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19143" y="4988527"/>
            <a:ext cx="327942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/>
              <a:t>Tax payable = gross tax – tax credit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64396" y="5276106"/>
            <a:ext cx="274305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€12,440 – €2,450 = €9,990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19143" y="5779370"/>
            <a:ext cx="316387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Net pay = gross pay – tax payable </a:t>
            </a:r>
          </a:p>
        </p:txBody>
      </p:sp>
    </p:spTree>
    <p:extLst>
      <p:ext uri="{BB962C8B-B14F-4D97-AF65-F5344CB8AC3E}">
        <p14:creationId xmlns:p14="http://schemas.microsoft.com/office/powerpoint/2010/main" val="205339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USC</a:t>
            </a:r>
            <a:endParaRPr lang="en-US" dirty="0"/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33864" y="697782"/>
            <a:ext cx="8110691" cy="1336226"/>
            <a:chOff x="430292" y="697782"/>
            <a:chExt cx="8110691" cy="1336226"/>
          </a:xfrm>
        </p:grpSpPr>
        <p:sp>
          <p:nvSpPr>
            <p:cNvPr id="4" name="Rectangle 3"/>
            <p:cNvSpPr/>
            <p:nvPr/>
          </p:nvSpPr>
          <p:spPr>
            <a:xfrm>
              <a:off x="430292" y="697782"/>
              <a:ext cx="5898319" cy="8771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b="1" dirty="0" err="1">
                  <a:solidFill>
                    <a:srgbClr val="54A54D"/>
                  </a:solidFill>
                </a:rPr>
                <a:t>Sanabel</a:t>
              </a:r>
              <a:r>
                <a:rPr lang="en-IE" sz="1700" b="1" dirty="0">
                  <a:solidFill>
                    <a:srgbClr val="54A54D"/>
                  </a:solidFill>
                </a:rPr>
                <a:t> earns €50,000 per annum.  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Calculate the amount that will be deducted from  her annual pay for the universal social charge.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32151" y="789134"/>
              <a:ext cx="2408832" cy="1244874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1586581" y="1920746"/>
            <a:ext cx="603569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Break the salary down into the various threshold  amounts.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586581" y="3137030"/>
            <a:ext cx="521997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€50,000 – €12,012 – €7,360 = €30,628 @ 4.75%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86581" y="2290078"/>
            <a:ext cx="1678665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€12,012 @ 0.5%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86581" y="2719570"/>
            <a:ext cx="140294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€7,360 @ 2%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3864" y="1920746"/>
            <a:ext cx="80714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Step 1: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33864" y="3762895"/>
            <a:ext cx="80714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rgbClr val="0070C0"/>
                </a:solidFill>
              </a:rPr>
              <a:t>Step 2</a:t>
            </a:r>
            <a:r>
              <a:rPr lang="en-IE" sz="1700" b="1" dirty="0"/>
              <a:t>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86581" y="3762895"/>
            <a:ext cx="246920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Calculate the percentages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86581" y="4214610"/>
            <a:ext cx="411202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€12,012 @ 0.5% = €12,012 x 0.005 = €60.06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6581" y="4666325"/>
            <a:ext cx="387477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€7,360 @ 2% = €7,360 x 0.02 = €147.20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86581" y="5118040"/>
            <a:ext cx="460895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€30,628 @ 4.75% = €30,628 x 0.0475 = €1,454.83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86581" y="5569755"/>
            <a:ext cx="490144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∴ The total USC = €60.06 + €147.20 + €1,454.83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89529" y="6021470"/>
            <a:ext cx="122661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= €1,662.09</a:t>
            </a:r>
          </a:p>
        </p:txBody>
      </p:sp>
    </p:spTree>
    <p:extLst>
      <p:ext uri="{BB962C8B-B14F-4D97-AF65-F5344CB8AC3E}">
        <p14:creationId xmlns:p14="http://schemas.microsoft.com/office/powerpoint/2010/main" val="23181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PRSI</a:t>
            </a:r>
            <a:endParaRPr lang="en-IE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40870" y="808963"/>
            <a:ext cx="8397142" cy="2369790"/>
            <a:chOff x="746858" y="684977"/>
            <a:chExt cx="8397142" cy="2369790"/>
          </a:xfrm>
        </p:grpSpPr>
        <p:sp>
          <p:nvSpPr>
            <p:cNvPr id="4" name="Rectangle 3"/>
            <p:cNvSpPr/>
            <p:nvPr/>
          </p:nvSpPr>
          <p:spPr>
            <a:xfrm>
              <a:off x="746858" y="684977"/>
              <a:ext cx="8397142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Chloe earns €650 per week. She is in Class A1 for PRSI, which has the following rates: 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75961" y="1118597"/>
              <a:ext cx="2004054" cy="60929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746858" y="1915994"/>
              <a:ext cx="5772354" cy="1138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700" b="1" dirty="0">
                  <a:solidFill>
                    <a:srgbClr val="54A54D"/>
                  </a:solidFill>
                </a:rPr>
                <a:t>Calculate: 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(a) Her PRSI payment this week 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(b) Her employer’s PRSI payment this week </a:t>
              </a:r>
              <a:br>
                <a:rPr lang="en-IE" sz="1700" b="1" dirty="0">
                  <a:solidFill>
                    <a:srgbClr val="54A54D"/>
                  </a:solidFill>
                </a:rPr>
              </a:br>
              <a:r>
                <a:rPr lang="en-IE" sz="1700" b="1" dirty="0">
                  <a:solidFill>
                    <a:srgbClr val="54A54D"/>
                  </a:solidFill>
                </a:rPr>
                <a:t>(c)  The total amount of PRSI that will be paid  this week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840870" y="5524843"/>
            <a:ext cx="591070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(c) Total PRSI payment = €26 + €69.88  = €95.88</a:t>
            </a:r>
          </a:p>
        </p:txBody>
      </p:sp>
      <p:sp>
        <p:nvSpPr>
          <p:cNvPr id="8" name="Rectangle 7"/>
          <p:cNvSpPr/>
          <p:nvPr/>
        </p:nvSpPr>
        <p:spPr>
          <a:xfrm>
            <a:off x="840870" y="3539622"/>
            <a:ext cx="2989683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(a) €650 × 4% = €26</a:t>
            </a:r>
          </a:p>
        </p:txBody>
      </p:sp>
      <p:sp>
        <p:nvSpPr>
          <p:cNvPr id="9" name="Rectangle 8"/>
          <p:cNvSpPr/>
          <p:nvPr/>
        </p:nvSpPr>
        <p:spPr>
          <a:xfrm>
            <a:off x="1116174" y="3903605"/>
            <a:ext cx="2874633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∴ Chloe’s PRSI payment is €26.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16174" y="4855225"/>
            <a:ext cx="660781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∴ The PRSI payment by Chloe’s employer is approximately €69.88.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40870" y="4487281"/>
            <a:ext cx="36247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dirty="0"/>
              <a:t>(b) €650 × 0.1075 = €69.875 ≈ €69.88 </a:t>
            </a:r>
          </a:p>
        </p:txBody>
      </p:sp>
    </p:spTree>
    <p:extLst>
      <p:ext uri="{BB962C8B-B14F-4D97-AF65-F5344CB8AC3E}">
        <p14:creationId xmlns:p14="http://schemas.microsoft.com/office/powerpoint/2010/main" val="342066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E" dirty="0"/>
              <a:t>Percentage Profit and Loss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0870" y="717516"/>
            <a:ext cx="67428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If a product or service is sold for more than it cost to buy or produce, </a:t>
            </a:r>
            <a:br>
              <a:rPr lang="en-IE" sz="1700" dirty="0"/>
            </a:br>
            <a:r>
              <a:rPr lang="en-IE" sz="1700" dirty="0"/>
              <a:t>then the seller has made a </a:t>
            </a:r>
            <a:r>
              <a:rPr lang="en-IE" sz="1700" b="1" dirty="0">
                <a:solidFill>
                  <a:srgbClr val="0070C0"/>
                </a:solidFill>
              </a:rPr>
              <a:t>profit</a:t>
            </a:r>
            <a:r>
              <a:rPr lang="en-IE" sz="1700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40870" y="1363847"/>
            <a:ext cx="667380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If a product or service is sold for less than it cost to buy or produce, </a:t>
            </a:r>
            <a:br>
              <a:rPr lang="en-IE" sz="1700" dirty="0"/>
            </a:br>
            <a:r>
              <a:rPr lang="en-IE" sz="1700" dirty="0"/>
              <a:t>then the seller has made a </a:t>
            </a:r>
            <a:r>
              <a:rPr lang="en-IE" sz="1700" b="1" dirty="0">
                <a:solidFill>
                  <a:srgbClr val="0070C0"/>
                </a:solidFill>
              </a:rPr>
              <a:t>loss</a:t>
            </a:r>
            <a:r>
              <a:rPr lang="en-IE" sz="1700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40870" y="2249995"/>
            <a:ext cx="8446687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1700" dirty="0"/>
              <a:t>If profit (loss) is made, the </a:t>
            </a:r>
            <a:r>
              <a:rPr lang="en-IE" sz="1700" b="1" dirty="0">
                <a:solidFill>
                  <a:srgbClr val="0070C0"/>
                </a:solidFill>
              </a:rPr>
              <a:t>selling price </a:t>
            </a:r>
            <a:r>
              <a:rPr lang="en-IE" sz="1700" dirty="0"/>
              <a:t>is the cost price plus (minus) the profit (loss).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20376" y="3162194"/>
            <a:ext cx="870324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1700" dirty="0"/>
              <a:t>The </a:t>
            </a:r>
            <a:r>
              <a:rPr lang="en-IE" sz="1700" b="1" dirty="0">
                <a:solidFill>
                  <a:srgbClr val="0070C0"/>
                </a:solidFill>
              </a:rPr>
              <a:t>percentage profit mark-up </a:t>
            </a:r>
            <a:r>
              <a:rPr lang="en-IE" sz="1700" dirty="0"/>
              <a:t>is the profit expressed as a percentage of the cost price: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69821" y="3751035"/>
                <a:ext cx="4204356" cy="50661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IE" sz="1700" b="1" dirty="0">
                    <a:solidFill>
                      <a:schemeClr val="tx1"/>
                    </a:solidFill>
                  </a:rPr>
                  <a:t>Percentage profit </a:t>
                </a:r>
                <a:r>
                  <a:rPr lang="en-IE" sz="1700" b="1" dirty="0"/>
                  <a:t>m</a:t>
                </a:r>
                <a:r>
                  <a:rPr lang="en-IE" sz="1700" b="1" dirty="0">
                    <a:solidFill>
                      <a:schemeClr val="tx1"/>
                    </a:solidFill>
                  </a:rPr>
                  <a:t>ark-up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𝐏𝐫𝐨𝐟𝐢𝐭</m:t>
                        </m:r>
                      </m:num>
                      <m:den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𝐂𝐨𝐬𝐭</m:t>
                        </m:r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𝐩</m:t>
                        </m:r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𝐫𝐢𝐜𝐞</m:t>
                        </m:r>
                      </m:den>
                    </m:f>
                    <m:r>
                      <a:rPr lang="en-IE" sz="17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E" sz="17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en-IE" sz="1700" b="1" dirty="0">
                    <a:solidFill>
                      <a:schemeClr val="tx1"/>
                    </a:solidFill>
                  </a:rPr>
                  <a:t> </a:t>
                </a:r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821" y="3751035"/>
                <a:ext cx="4204356" cy="506614"/>
              </a:xfrm>
              <a:prstGeom prst="rect">
                <a:avLst/>
              </a:prstGeom>
              <a:blipFill rotWithShape="0">
                <a:blip r:embed="rId2"/>
                <a:stretch>
                  <a:fillRect l="-435" b="-1205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89450" y="4622461"/>
            <a:ext cx="856509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1700" dirty="0"/>
              <a:t>The </a:t>
            </a:r>
            <a:r>
              <a:rPr lang="en-IE" sz="1700" b="1" dirty="0">
                <a:solidFill>
                  <a:srgbClr val="0070C0"/>
                </a:solidFill>
              </a:rPr>
              <a:t>percentage profit margin </a:t>
            </a:r>
            <a:r>
              <a:rPr lang="en-IE" sz="1700" dirty="0"/>
              <a:t>is the profit expressed as a percentage of the selling price: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43853" y="5179209"/>
                <a:ext cx="4256293" cy="50802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IE" sz="1700" b="1" dirty="0">
                    <a:solidFill>
                      <a:schemeClr val="tx1"/>
                    </a:solidFill>
                  </a:rPr>
                  <a:t>Percentage </a:t>
                </a:r>
                <a:r>
                  <a:rPr lang="en-IE" sz="1700" b="1" dirty="0"/>
                  <a:t>p</a:t>
                </a:r>
                <a:r>
                  <a:rPr lang="en-IE" sz="1700" b="1" dirty="0">
                    <a:solidFill>
                      <a:schemeClr val="tx1"/>
                    </a:solidFill>
                  </a:rPr>
                  <a:t>rofit margin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E" sz="17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𝐏𝐫𝐨𝐟𝐢𝐭</m:t>
                        </m:r>
                      </m:num>
                      <m:den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𝐒𝐞𝐥𝐥𝐢𝐧𝐠</m:t>
                        </m:r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𝐩</m:t>
                        </m:r>
                        <m:r>
                          <a:rPr lang="en-IE" sz="17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𝐫𝐢𝐜𝐞</m:t>
                        </m:r>
                      </m:den>
                    </m:f>
                    <m:r>
                      <a:rPr lang="en-IE" sz="17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E" sz="17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𝟏𝟎𝟎</m:t>
                    </m:r>
                  </m:oMath>
                </a14:m>
                <a:r>
                  <a:rPr lang="en-IE" sz="1700" b="1" dirty="0">
                    <a:solidFill>
                      <a:schemeClr val="tx1"/>
                    </a:solidFill>
                  </a:rPr>
                  <a:t> </a:t>
                </a:r>
                <a:endParaRPr lang="en-IE" sz="17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853" y="5179209"/>
                <a:ext cx="4256293" cy="508024"/>
              </a:xfrm>
              <a:prstGeom prst="rect">
                <a:avLst/>
              </a:prstGeom>
              <a:blipFill rotWithShape="0">
                <a:blip r:embed="rId3"/>
                <a:stretch>
                  <a:fillRect l="-430" b="-3614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27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2DB538-3C02-4CAD-82AE-CF4FAC59E103}"/>
</file>

<file path=customXml/itemProps2.xml><?xml version="1.0" encoding="utf-8"?>
<ds:datastoreItem xmlns:ds="http://schemas.openxmlformats.org/officeDocument/2006/customXml" ds:itemID="{6B59B4D9-A96A-4B5D-B0B2-A7E7A2EF7636}"/>
</file>

<file path=customXml/itemProps3.xml><?xml version="1.0" encoding="utf-8"?>
<ds:datastoreItem xmlns:ds="http://schemas.openxmlformats.org/officeDocument/2006/customXml" ds:itemID="{951752FF-EF84-4F7C-A5B5-5F1ACF11C13D}"/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1276</Words>
  <Application>Microsoft Office PowerPoint</Application>
  <PresentationFormat>On-screen Show (4:3)</PresentationFormat>
  <Paragraphs>125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Cambria Math</vt:lpstr>
      <vt:lpstr>Rockwell</vt:lpstr>
      <vt:lpstr>Times New Roman</vt:lpstr>
      <vt:lpstr>Office Theme</vt:lpstr>
      <vt:lpstr>Chapter 10: Applied Arithmetic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Tess Tattersall</cp:lastModifiedBy>
  <cp:revision>117</cp:revision>
  <dcterms:created xsi:type="dcterms:W3CDTF">2017-11-30T19:12:25Z</dcterms:created>
  <dcterms:modified xsi:type="dcterms:W3CDTF">2018-11-21T17:25:54Z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