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3.xml" ContentType="application/vnd.openxmlformats-officedocument.theme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1" r:id="rId1"/>
  </p:sldMasterIdLst>
  <p:notesMasterIdLst>
    <p:notesMasterId r:id="rId7"/>
  </p:notesMasterIdLst>
  <p:handoutMasterIdLst>
    <p:handoutMasterId r:id="rId8"/>
  </p:handoutMasterIdLst>
  <p:sldIdLst>
    <p:sldId id="259" r:id="rId2"/>
    <p:sldId id="260" r:id="rId3"/>
    <p:sldId id="265" r:id="rId4"/>
    <p:sldId id="266" r:id="rId5"/>
    <p:sldId id="267" r:id="rId6"/>
  </p:sldIdLst>
  <p:sldSz cx="9144000" cy="6858000" type="screen4x3"/>
  <p:notesSz cx="6797675" cy="9928225"/>
  <p:custDataLst>
    <p:tags r:id="rId9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591" userDrawn="1">
          <p15:clr>
            <a:srgbClr val="A4A3A4"/>
          </p15:clr>
        </p15:guide>
        <p15:guide id="2" pos="3628" userDrawn="1">
          <p15:clr>
            <a:srgbClr val="A4A3A4"/>
          </p15:clr>
        </p15:guide>
        <p15:guide id="3" pos="521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Veronica" initials="V" lastIdx="10" clrIdx="0"/>
  <p:cmAuthor id="1" name="Juliette OGorman" initials="JO" lastIdx="1" clrIdx="1">
    <p:extLst/>
  </p:cmAuthor>
  <p:cmAuthor id="2" name="Cammie Gallagher" initials="CG" lastIdx="8" clrIdx="2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54A54D"/>
    <a:srgbClr val="0093B2"/>
    <a:srgbClr val="008000"/>
    <a:srgbClr val="FFFF00"/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060" autoAdjust="0"/>
    <p:restoredTop sz="94660"/>
  </p:normalViewPr>
  <p:slideViewPr>
    <p:cSldViewPr snapToGrid="0">
      <p:cViewPr>
        <p:scale>
          <a:sx n="120" d="100"/>
          <a:sy n="120" d="100"/>
        </p:scale>
        <p:origin x="-1866" y="-72"/>
      </p:cViewPr>
      <p:guideLst>
        <p:guide orient="horz" pos="2591"/>
        <p:guide pos="3628"/>
        <p:guide pos="521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viewProps" Target="viewProps.xml"/><Relationship Id="rId17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1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tags" Target="tags/tag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955F84-07F9-4851-BFB2-7DC66678CDD9}" type="datetimeFigureOut">
              <a:rPr lang="en-IE" smtClean="0"/>
              <a:t>17/05/2017</a:t>
            </a:fld>
            <a:endParaRPr lang="en-I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A228F5-A8A5-4B8A-9636-89456980E039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5891253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25D3C8-A85B-4C57-8F1C-4020B9304834}" type="datetimeFigureOut">
              <a:rPr lang="en-IE" smtClean="0"/>
              <a:t>17/05/2017</a:t>
            </a:fld>
            <a:endParaRPr lang="en-IE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D28F0C-3048-451E-8227-969A5501584E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29913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ed Rectangle 9"/>
          <p:cNvSpPr/>
          <p:nvPr/>
        </p:nvSpPr>
        <p:spPr>
          <a:xfrm>
            <a:off x="286774" y="1901597"/>
            <a:ext cx="395998" cy="368732"/>
          </a:xfrm>
          <a:prstGeom prst="roundRect">
            <a:avLst/>
          </a:prstGeom>
          <a:solidFill>
            <a:srgbClr val="0093B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93B2"/>
              </a:solidFill>
            </a:endParaRPr>
          </a:p>
        </p:txBody>
      </p:sp>
      <p:pic>
        <p:nvPicPr>
          <p:cNvPr id="3" name="Picture 2" descr="Star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46015" y="1945058"/>
            <a:ext cx="279400" cy="279400"/>
          </a:xfrm>
          <a:prstGeom prst="rect">
            <a:avLst/>
          </a:prstGeom>
        </p:spPr>
      </p:pic>
      <p:pic>
        <p:nvPicPr>
          <p:cNvPr id="2" name="Picture 1" descr="BOOK 2 IMAGE.jpg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0800000">
            <a:off x="0" y="0"/>
            <a:ext cx="9144000" cy="1438656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 flipH="1">
            <a:off x="596981" y="825355"/>
            <a:ext cx="72000" cy="424901"/>
          </a:xfrm>
          <a:prstGeom prst="rect">
            <a:avLst/>
          </a:prstGeom>
          <a:solidFill>
            <a:srgbClr val="54A54D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ounded Rectangle 8"/>
          <p:cNvSpPr>
            <a:spLocks noChangeAspect="1"/>
          </p:cNvSpPr>
          <p:nvPr/>
        </p:nvSpPr>
        <p:spPr>
          <a:xfrm>
            <a:off x="286774" y="258881"/>
            <a:ext cx="692414" cy="647999"/>
          </a:xfrm>
          <a:prstGeom prst="roundRect">
            <a:avLst/>
          </a:prstGeom>
          <a:solidFill>
            <a:srgbClr val="54A54D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1980A9"/>
              </a:solidFill>
            </a:endParaRPr>
          </a:p>
        </p:txBody>
      </p:sp>
      <p:sp>
        <p:nvSpPr>
          <p:cNvPr id="14" name="Text Placeholder 5"/>
          <p:cNvSpPr>
            <a:spLocks noGrp="1"/>
          </p:cNvSpPr>
          <p:nvPr>
            <p:ph type="body" sz="quarter" idx="21" hasCustomPrompt="1"/>
          </p:nvPr>
        </p:nvSpPr>
        <p:spPr>
          <a:xfrm>
            <a:off x="286774" y="260284"/>
            <a:ext cx="692414" cy="646596"/>
          </a:xfrm>
          <a:prstGeom prst="rect">
            <a:avLst/>
          </a:prstGeom>
          <a:noFill/>
        </p:spPr>
        <p:txBody>
          <a:bodyPr vert="horz" lIns="0" tIns="0" rIns="0" bIns="0" anchor="ctr"/>
          <a:lstStyle>
            <a:lvl1pPr marL="0" indent="0" algn="ctr">
              <a:spcBef>
                <a:spcPts val="0"/>
              </a:spcBef>
              <a:buNone/>
              <a:defRPr sz="2800" b="1">
                <a:solidFill>
                  <a:srgbClr val="FFFFFF"/>
                </a:solidFill>
                <a:latin typeface="+mj-lt"/>
                <a:cs typeface="Rockwell"/>
              </a:defRPr>
            </a:lvl1pPr>
            <a:lvl2pPr marL="520700" indent="0">
              <a:buNone/>
              <a:defRPr/>
            </a:lvl2pPr>
            <a:lvl3pPr marL="1042988" indent="0">
              <a:buNone/>
              <a:defRPr/>
            </a:lvl3pPr>
            <a:lvl4pPr marL="1563688" indent="0">
              <a:buNone/>
              <a:defRPr/>
            </a:lvl4pPr>
            <a:lvl5pPr marL="2085975" indent="0">
              <a:buNone/>
              <a:defRPr/>
            </a:lvl5pPr>
          </a:lstStyle>
          <a:p>
            <a:pPr lvl="0"/>
            <a:r>
              <a:rPr lang="ga-IE" dirty="0" smtClean="0"/>
              <a:t>00</a:t>
            </a:r>
          </a:p>
        </p:txBody>
      </p:sp>
      <p:sp>
        <p:nvSpPr>
          <p:cNvPr id="12" name="Title 13"/>
          <p:cNvSpPr>
            <a:spLocks noGrp="1"/>
          </p:cNvSpPr>
          <p:nvPr>
            <p:ph type="title" hasCustomPrompt="1"/>
          </p:nvPr>
        </p:nvSpPr>
        <p:spPr>
          <a:xfrm>
            <a:off x="1" y="1053493"/>
            <a:ext cx="9143999" cy="722484"/>
          </a:xfrm>
          <a:prstGeom prst="rect">
            <a:avLst/>
          </a:prstGeom>
          <a:solidFill>
            <a:srgbClr val="54A54D"/>
          </a:solidFill>
          <a:ln>
            <a:noFill/>
          </a:ln>
        </p:spPr>
        <p:txBody>
          <a:bodyPr vert="horz" anchor="ctr"/>
          <a:lstStyle>
            <a:lvl1pPr marL="720000" algn="l">
              <a:defRPr sz="3200" b="1">
                <a:solidFill>
                  <a:srgbClr val="FFFFFF"/>
                </a:solidFill>
                <a:latin typeface="+mj-lt"/>
                <a:cs typeface="Rockwell"/>
              </a:defRPr>
            </a:lvl1pPr>
          </a:lstStyle>
          <a:p>
            <a:r>
              <a:rPr lang="ga-IE" dirty="0" smtClean="0"/>
              <a:t>Heading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13935" y="1901189"/>
            <a:ext cx="62149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ga-IE" b="1" dirty="0" smtClean="0">
                <a:solidFill>
                  <a:srgbClr val="0093B2"/>
                </a:solidFill>
              </a:rPr>
              <a:t>Learning Outcomes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22"/>
          </p:nvPr>
        </p:nvSpPr>
        <p:spPr>
          <a:xfrm>
            <a:off x="1030301" y="2337314"/>
            <a:ext cx="7108553" cy="3877249"/>
          </a:xfrm>
          <a:prstGeom prst="rect">
            <a:avLst/>
          </a:prstGeom>
        </p:spPr>
        <p:txBody>
          <a:bodyPr vert="horz"/>
          <a:lstStyle>
            <a:lvl1pPr marL="0" indent="0" algn="l">
              <a:buNone/>
              <a:defRPr sz="1700"/>
            </a:lvl1pPr>
            <a:lvl2pPr marL="0" indent="-285750" algn="l">
              <a:buFont typeface="Arial"/>
              <a:buChar char="•"/>
              <a:defRPr sz="1700"/>
            </a:lvl2pPr>
            <a:lvl3pPr marL="914400" indent="0" algn="l">
              <a:buNone/>
              <a:defRPr sz="1700"/>
            </a:lvl3pPr>
            <a:lvl4pPr marL="1371600" indent="0" algn="l">
              <a:buNone/>
              <a:defRPr sz="1700"/>
            </a:lvl4pPr>
            <a:lvl5pPr marL="1828800" indent="0" algn="l">
              <a:buNone/>
              <a:defRPr sz="17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084102827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g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554920" y="398338"/>
            <a:ext cx="823745" cy="45719"/>
          </a:xfrm>
          <a:prstGeom prst="rect">
            <a:avLst/>
          </a:prstGeom>
          <a:solidFill>
            <a:srgbClr val="54A54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ounded Rectangle 9"/>
          <p:cNvSpPr/>
          <p:nvPr/>
        </p:nvSpPr>
        <p:spPr>
          <a:xfrm>
            <a:off x="179512" y="171248"/>
            <a:ext cx="501563" cy="449440"/>
          </a:xfrm>
          <a:prstGeom prst="roundRect">
            <a:avLst/>
          </a:prstGeom>
          <a:solidFill>
            <a:srgbClr val="54A54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1980A9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840870" y="171248"/>
            <a:ext cx="8303130" cy="449440"/>
          </a:xfrm>
          <a:prstGeom prst="rect">
            <a:avLst/>
          </a:prstGeom>
          <a:solidFill>
            <a:srgbClr val="54A54D"/>
          </a:solidFill>
          <a:ln>
            <a:noFill/>
          </a:ln>
          <a:effectLst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3366FF"/>
              </a:solidFill>
            </a:endParaRPr>
          </a:p>
        </p:txBody>
      </p:sp>
      <p:sp>
        <p:nvSpPr>
          <p:cNvPr id="12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840870" y="180533"/>
            <a:ext cx="9847768" cy="440156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000" b="1">
                <a:solidFill>
                  <a:srgbClr val="FFFFFF"/>
                </a:solidFill>
              </a:defRPr>
            </a:lvl1pPr>
            <a:lvl2pPr marL="520700" indent="0">
              <a:buNone/>
              <a:defRPr sz="2000" b="1">
                <a:solidFill>
                  <a:srgbClr val="FFFFFF"/>
                </a:solidFill>
              </a:defRPr>
            </a:lvl2pPr>
            <a:lvl3pPr marL="1042988" indent="0">
              <a:buNone/>
              <a:defRPr sz="2000" b="1">
                <a:solidFill>
                  <a:srgbClr val="FFFFFF"/>
                </a:solidFill>
              </a:defRPr>
            </a:lvl3pPr>
            <a:lvl4pPr marL="1563688" indent="0">
              <a:buNone/>
              <a:defRPr sz="2000" b="1">
                <a:solidFill>
                  <a:srgbClr val="FFFFFF"/>
                </a:solidFill>
              </a:defRPr>
            </a:lvl4pPr>
            <a:lvl5pPr marL="2085975" indent="0">
              <a:buNone/>
              <a:defRPr sz="2000" b="1">
                <a:solidFill>
                  <a:srgbClr val="FFFFFF"/>
                </a:solidFill>
              </a:defRPr>
            </a:lvl5pPr>
          </a:lstStyle>
          <a:p>
            <a:pPr lvl="0"/>
            <a:r>
              <a:rPr lang="ga-IE" dirty="0" smtClean="0"/>
              <a:t>Heading - </a:t>
            </a:r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sz="quarter" idx="17" hasCustomPrompt="1"/>
          </p:nvPr>
        </p:nvSpPr>
        <p:spPr>
          <a:xfrm>
            <a:off x="179511" y="180532"/>
            <a:ext cx="501563" cy="440156"/>
          </a:xfrm>
          <a:prstGeom prst="rect">
            <a:avLst/>
          </a:prstGeom>
        </p:spPr>
        <p:txBody>
          <a:bodyPr vert="horz" lIns="0" tIns="0" rIns="0" bIns="0" anchor="ctr"/>
          <a:lstStyle>
            <a:lvl1pPr marL="0" indent="0" algn="ctr">
              <a:spcBef>
                <a:spcPts val="0"/>
              </a:spcBef>
              <a:buNone/>
              <a:defRPr sz="2000" b="1">
                <a:solidFill>
                  <a:srgbClr val="FFFFFF"/>
                </a:solidFill>
              </a:defRPr>
            </a:lvl1pPr>
            <a:lvl2pPr marL="520700" indent="0">
              <a:buNone/>
              <a:defRPr sz="2000"/>
            </a:lvl2pPr>
            <a:lvl3pPr marL="1042988" indent="0">
              <a:buNone/>
              <a:defRPr sz="2000"/>
            </a:lvl3pPr>
            <a:lvl4pPr marL="1563688" indent="0">
              <a:buNone/>
              <a:defRPr sz="2000"/>
            </a:lvl4pPr>
            <a:lvl5pPr marL="2085975" indent="0">
              <a:buNone/>
              <a:defRPr sz="2000"/>
            </a:lvl5pPr>
          </a:lstStyle>
          <a:p>
            <a:pPr lvl="0"/>
            <a:r>
              <a:rPr lang="ga-IE" dirty="0" smtClean="0"/>
              <a:t>00</a:t>
            </a:r>
            <a:endParaRPr lang="en-US" dirty="0"/>
          </a:p>
        </p:txBody>
      </p:sp>
      <p:sp>
        <p:nvSpPr>
          <p:cNvPr id="14" name="Content Placeholder 12"/>
          <p:cNvSpPr>
            <a:spLocks noGrp="1"/>
          </p:cNvSpPr>
          <p:nvPr>
            <p:ph sz="quarter" idx="16" hasCustomPrompt="1"/>
          </p:nvPr>
        </p:nvSpPr>
        <p:spPr>
          <a:xfrm>
            <a:off x="840869" y="620689"/>
            <a:ext cx="8303131" cy="440020"/>
          </a:xfrm>
          <a:prstGeom prst="rect">
            <a:avLst/>
          </a:prstGeom>
        </p:spPr>
        <p:txBody>
          <a:bodyPr vert="horz"/>
          <a:lstStyle>
            <a:lvl1pPr marL="0" marR="0" indent="0" algn="l" defTabSz="520700" rtl="0" eaLnBrk="1" fontAlgn="base" latinLnBrk="0" hangingPunct="1">
              <a:lnSpc>
                <a:spcPts val="2460"/>
              </a:lnSpc>
              <a:spcBef>
                <a:spcPts val="0"/>
              </a:spcBef>
              <a:spcAft>
                <a:spcPts val="0"/>
              </a:spcAft>
              <a:buClr>
                <a:srgbClr val="1980A9"/>
              </a:buClr>
              <a:buSzTx/>
              <a:buFont typeface="Arial"/>
              <a:buNone/>
              <a:tabLst/>
              <a:defRPr sz="2000" b="1" u="none" baseline="0">
                <a:solidFill>
                  <a:srgbClr val="54A54D"/>
                </a:solidFill>
              </a:defRPr>
            </a:lvl1pPr>
          </a:lstStyle>
          <a:p>
            <a:pPr lvl="0"/>
            <a:r>
              <a:rPr lang="ga-IE" dirty="0" smtClean="0"/>
              <a:t>Sub heading</a:t>
            </a:r>
          </a:p>
        </p:txBody>
      </p:sp>
      <p:sp>
        <p:nvSpPr>
          <p:cNvPr id="8" name="Content Placeholder 5"/>
          <p:cNvSpPr>
            <a:spLocks noGrp="1"/>
          </p:cNvSpPr>
          <p:nvPr>
            <p:ph sz="quarter" idx="22"/>
          </p:nvPr>
        </p:nvSpPr>
        <p:spPr>
          <a:xfrm>
            <a:off x="839044" y="1074929"/>
            <a:ext cx="7507414" cy="5275248"/>
          </a:xfrm>
          <a:prstGeom prst="rect">
            <a:avLst/>
          </a:prstGeom>
        </p:spPr>
        <p:txBody>
          <a:bodyPr vert="horz"/>
          <a:lstStyle>
            <a:lvl1pPr marL="0" indent="0" algn="l">
              <a:buNone/>
              <a:defRPr sz="1700"/>
            </a:lvl1pPr>
            <a:lvl2pPr marL="0" indent="-285750" algn="l">
              <a:buFont typeface="Arial"/>
              <a:buChar char="•"/>
              <a:defRPr sz="1700"/>
            </a:lvl2pPr>
            <a:lvl3pPr marL="914400" indent="0" algn="l">
              <a:buNone/>
              <a:defRPr sz="1700"/>
            </a:lvl3pPr>
            <a:lvl4pPr marL="1371600" indent="0" algn="l">
              <a:buNone/>
              <a:defRPr sz="1700"/>
            </a:lvl4pPr>
            <a:lvl5pPr marL="1828800" indent="0" algn="l">
              <a:buNone/>
              <a:defRPr sz="17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484677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Pag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554920" y="398338"/>
            <a:ext cx="823745" cy="45719"/>
          </a:xfrm>
          <a:prstGeom prst="rect">
            <a:avLst/>
          </a:prstGeom>
          <a:solidFill>
            <a:srgbClr val="54A54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ounded Rectangle 9"/>
          <p:cNvSpPr/>
          <p:nvPr/>
        </p:nvSpPr>
        <p:spPr>
          <a:xfrm>
            <a:off x="179512" y="171248"/>
            <a:ext cx="501563" cy="449440"/>
          </a:xfrm>
          <a:prstGeom prst="roundRect">
            <a:avLst/>
          </a:prstGeom>
          <a:solidFill>
            <a:srgbClr val="54A54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1980A9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840870" y="171248"/>
            <a:ext cx="8303130" cy="449440"/>
          </a:xfrm>
          <a:prstGeom prst="rect">
            <a:avLst/>
          </a:prstGeom>
          <a:solidFill>
            <a:srgbClr val="54A54D"/>
          </a:solidFill>
          <a:ln>
            <a:noFill/>
          </a:ln>
          <a:effectLst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3366FF"/>
              </a:solidFill>
            </a:endParaRPr>
          </a:p>
        </p:txBody>
      </p:sp>
      <p:sp>
        <p:nvSpPr>
          <p:cNvPr id="12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840870" y="180533"/>
            <a:ext cx="9847768" cy="440156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000" b="1">
                <a:solidFill>
                  <a:srgbClr val="FFFFFF"/>
                </a:solidFill>
              </a:defRPr>
            </a:lvl1pPr>
            <a:lvl2pPr marL="520700" indent="0">
              <a:buNone/>
              <a:defRPr sz="2000" b="1">
                <a:solidFill>
                  <a:srgbClr val="FFFFFF"/>
                </a:solidFill>
              </a:defRPr>
            </a:lvl2pPr>
            <a:lvl3pPr marL="1042988" indent="0">
              <a:buNone/>
              <a:defRPr sz="2000" b="1">
                <a:solidFill>
                  <a:srgbClr val="FFFFFF"/>
                </a:solidFill>
              </a:defRPr>
            </a:lvl3pPr>
            <a:lvl4pPr marL="1563688" indent="0">
              <a:buNone/>
              <a:defRPr sz="2000" b="1">
                <a:solidFill>
                  <a:srgbClr val="FFFFFF"/>
                </a:solidFill>
              </a:defRPr>
            </a:lvl4pPr>
            <a:lvl5pPr marL="2085975" indent="0">
              <a:buNone/>
              <a:defRPr sz="2000" b="1">
                <a:solidFill>
                  <a:srgbClr val="FFFFFF"/>
                </a:solidFill>
              </a:defRPr>
            </a:lvl5pPr>
          </a:lstStyle>
          <a:p>
            <a:pPr lvl="0"/>
            <a:r>
              <a:rPr lang="ga-IE" dirty="0"/>
              <a:t>Heading - </a:t>
            </a:r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sz="quarter" idx="17" hasCustomPrompt="1"/>
          </p:nvPr>
        </p:nvSpPr>
        <p:spPr>
          <a:xfrm>
            <a:off x="179511" y="180532"/>
            <a:ext cx="501563" cy="440156"/>
          </a:xfrm>
          <a:prstGeom prst="rect">
            <a:avLst/>
          </a:prstGeom>
        </p:spPr>
        <p:txBody>
          <a:bodyPr vert="horz" lIns="0" tIns="0" rIns="0" bIns="0" anchor="ctr"/>
          <a:lstStyle>
            <a:lvl1pPr marL="0" indent="0" algn="ctr">
              <a:spcBef>
                <a:spcPts val="0"/>
              </a:spcBef>
              <a:buNone/>
              <a:defRPr sz="2000" b="1">
                <a:solidFill>
                  <a:srgbClr val="FFFFFF"/>
                </a:solidFill>
              </a:defRPr>
            </a:lvl1pPr>
            <a:lvl2pPr marL="520700" indent="0">
              <a:buNone/>
              <a:defRPr sz="2000"/>
            </a:lvl2pPr>
            <a:lvl3pPr marL="1042988" indent="0">
              <a:buNone/>
              <a:defRPr sz="2000"/>
            </a:lvl3pPr>
            <a:lvl4pPr marL="1563688" indent="0">
              <a:buNone/>
              <a:defRPr sz="2000"/>
            </a:lvl4pPr>
            <a:lvl5pPr marL="2085975" indent="0">
              <a:buNone/>
              <a:defRPr sz="2000"/>
            </a:lvl5pPr>
          </a:lstStyle>
          <a:p>
            <a:pPr lvl="0"/>
            <a:r>
              <a:rPr lang="ga-IE" dirty="0"/>
              <a:t>00</a:t>
            </a:r>
            <a:endParaRPr lang="en-US" dirty="0"/>
          </a:p>
        </p:txBody>
      </p:sp>
      <p:sp>
        <p:nvSpPr>
          <p:cNvPr id="14" name="Content Placeholder 12"/>
          <p:cNvSpPr>
            <a:spLocks noGrp="1"/>
          </p:cNvSpPr>
          <p:nvPr>
            <p:ph sz="quarter" idx="16" hasCustomPrompt="1"/>
          </p:nvPr>
        </p:nvSpPr>
        <p:spPr>
          <a:xfrm>
            <a:off x="840869" y="620689"/>
            <a:ext cx="8303131" cy="440020"/>
          </a:xfrm>
          <a:prstGeom prst="rect">
            <a:avLst/>
          </a:prstGeom>
        </p:spPr>
        <p:txBody>
          <a:bodyPr vert="horz"/>
          <a:lstStyle>
            <a:lvl1pPr marL="0" marR="0" indent="0" algn="l" defTabSz="520700" rtl="0" eaLnBrk="1" fontAlgn="base" latinLnBrk="0" hangingPunct="1">
              <a:lnSpc>
                <a:spcPts val="2460"/>
              </a:lnSpc>
              <a:spcBef>
                <a:spcPts val="0"/>
              </a:spcBef>
              <a:spcAft>
                <a:spcPts val="0"/>
              </a:spcAft>
              <a:buClr>
                <a:srgbClr val="1980A9"/>
              </a:buClr>
              <a:buSzTx/>
              <a:buFont typeface="Arial"/>
              <a:buNone/>
              <a:tabLst/>
              <a:defRPr sz="2000" b="1" u="none" baseline="0">
                <a:solidFill>
                  <a:srgbClr val="54A54D"/>
                </a:solidFill>
              </a:defRPr>
            </a:lvl1pPr>
          </a:lstStyle>
          <a:p>
            <a:pPr lvl="0"/>
            <a:r>
              <a:rPr lang="ga-IE" dirty="0"/>
              <a:t>Sub heading</a:t>
            </a:r>
          </a:p>
        </p:txBody>
      </p:sp>
      <p:sp>
        <p:nvSpPr>
          <p:cNvPr id="8" name="Content Placeholder 5"/>
          <p:cNvSpPr>
            <a:spLocks noGrp="1"/>
          </p:cNvSpPr>
          <p:nvPr>
            <p:ph sz="quarter" idx="22"/>
          </p:nvPr>
        </p:nvSpPr>
        <p:spPr>
          <a:xfrm>
            <a:off x="839044" y="1074929"/>
            <a:ext cx="7507414" cy="5275248"/>
          </a:xfrm>
          <a:prstGeom prst="rect">
            <a:avLst/>
          </a:prstGeom>
        </p:spPr>
        <p:txBody>
          <a:bodyPr vert="horz"/>
          <a:lstStyle>
            <a:lvl1pPr marL="0" indent="0" algn="l">
              <a:buNone/>
              <a:defRPr sz="1700"/>
            </a:lvl1pPr>
            <a:lvl2pPr marL="0" indent="-285750" algn="l">
              <a:buFont typeface="Arial"/>
              <a:buChar char="•"/>
              <a:defRPr sz="1700"/>
            </a:lvl2pPr>
            <a:lvl3pPr marL="914400" indent="0" algn="l">
              <a:buNone/>
              <a:defRPr sz="1700"/>
            </a:lvl3pPr>
            <a:lvl4pPr marL="1371600" indent="0" algn="l">
              <a:buNone/>
              <a:defRPr sz="1700"/>
            </a:lvl4pPr>
            <a:lvl5pPr marL="1828800" indent="0" algn="l">
              <a:buNone/>
              <a:defRPr sz="1700"/>
            </a:lvl5pPr>
          </a:lstStyle>
          <a:p>
            <a:pPr lvl="0"/>
            <a:r>
              <a:rPr lang="ga-IE" dirty="0"/>
              <a:t>Click to edit Master text styles</a:t>
            </a:r>
          </a:p>
          <a:p>
            <a:pPr lvl="1"/>
            <a:r>
              <a:rPr lang="ga-IE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40982091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8524085" y="6375556"/>
            <a:ext cx="299717" cy="270350"/>
          </a:xfrm>
          <a:prstGeom prst="roundRect">
            <a:avLst/>
          </a:prstGeom>
          <a:solidFill>
            <a:srgbClr val="54A54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1980A9"/>
              </a:solidFill>
              <a:effectLst/>
            </a:endParaRPr>
          </a:p>
        </p:txBody>
      </p:sp>
      <p:sp>
        <p:nvSpPr>
          <p:cNvPr id="9" name="Slide Number Placeholder 5"/>
          <p:cNvSpPr txBox="1">
            <a:spLocks/>
          </p:cNvSpPr>
          <p:nvPr/>
        </p:nvSpPr>
        <p:spPr>
          <a:xfrm>
            <a:off x="8524085" y="6375556"/>
            <a:ext cx="299717" cy="270350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00000"/>
              </a:lnSpc>
            </a:pPr>
            <a:fld id="{1EC5721B-B1D8-FF49-B418-DEC82F8E8FF0}" type="slidenum">
              <a:rPr lang="en-US" sz="1000" b="1" i="0" baseline="0" smtClean="0">
                <a:solidFill>
                  <a:schemeClr val="bg1"/>
                </a:solidFill>
                <a:effectLst/>
                <a:latin typeface="Arial"/>
              </a:rPr>
              <a:pPr algn="ctr">
                <a:lnSpc>
                  <a:spcPct val="100000"/>
                </a:lnSpc>
              </a:pPr>
              <a:t>‹#›</a:t>
            </a:fld>
            <a:endParaRPr lang="en-US" sz="1000" b="1" i="0" baseline="0" dirty="0">
              <a:solidFill>
                <a:schemeClr val="bg1"/>
              </a:solidFill>
              <a:effectLst/>
              <a:latin typeface="Arial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 flipH="1">
            <a:off x="1363436" y="6582162"/>
            <a:ext cx="7087237" cy="0"/>
          </a:xfrm>
          <a:prstGeom prst="line">
            <a:avLst/>
          </a:prstGeom>
          <a:ln w="12700" cap="flat">
            <a:solidFill>
              <a:srgbClr val="54A54D"/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86771" y="6407973"/>
            <a:ext cx="216856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dirty="0" smtClean="0">
                <a:solidFill>
                  <a:srgbClr val="54A54D"/>
                </a:solidFill>
              </a:rPr>
              <a:t>ACTIVE MATHS  3</a:t>
            </a:r>
            <a:endParaRPr lang="en-US" sz="1000" dirty="0">
              <a:solidFill>
                <a:srgbClr val="54A54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80639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0" r:id="rId3"/>
  </p:sldLayoutIdLst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6"/>
          </p:nvPr>
        </p:nvSpPr>
        <p:spPr/>
        <p:txBody>
          <a:bodyPr/>
          <a:lstStyle/>
          <a:p>
            <a:r>
              <a:rPr lang="en-IE" dirty="0"/>
              <a:t>Compass Directions 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1607849" y="1304925"/>
            <a:ext cx="1867061" cy="1822588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1500"/>
          </a:p>
        </p:txBody>
      </p:sp>
      <p:sp>
        <p:nvSpPr>
          <p:cNvPr id="18" name="TextBox 17"/>
          <p:cNvSpPr txBox="1"/>
          <p:nvPr/>
        </p:nvSpPr>
        <p:spPr>
          <a:xfrm>
            <a:off x="3152864" y="1304925"/>
            <a:ext cx="78810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1500" dirty="0" smtClean="0"/>
              <a:t>N 45</a:t>
            </a:r>
            <a:r>
              <a:rPr lang="en-IE" sz="1500" i="1" dirty="0" smtClean="0"/>
              <a:t>° </a:t>
            </a:r>
            <a:r>
              <a:rPr lang="en-IE" sz="1500" dirty="0" smtClean="0"/>
              <a:t>E</a:t>
            </a:r>
            <a:endParaRPr lang="en-IE" sz="1500" dirty="0"/>
          </a:p>
        </p:txBody>
      </p:sp>
      <p:sp>
        <p:nvSpPr>
          <p:cNvPr id="37" name="Pie 36"/>
          <p:cNvSpPr/>
          <p:nvPr/>
        </p:nvSpPr>
        <p:spPr>
          <a:xfrm>
            <a:off x="2532855" y="1304991"/>
            <a:ext cx="673447" cy="889804"/>
          </a:xfrm>
          <a:custGeom>
            <a:avLst/>
            <a:gdLst>
              <a:gd name="connsiteX0" fmla="*/ 940357 w 1859536"/>
              <a:gd name="connsiteY0" fmla="*/ 59 h 1822588"/>
              <a:gd name="connsiteX1" fmla="*/ 1598452 w 1859536"/>
              <a:gd name="connsiteY1" fmla="*/ 278119 h 1822588"/>
              <a:gd name="connsiteX2" fmla="*/ 929768 w 1859536"/>
              <a:gd name="connsiteY2" fmla="*/ 911294 h 1822588"/>
              <a:gd name="connsiteX3" fmla="*/ 940357 w 1859536"/>
              <a:gd name="connsiteY3" fmla="*/ 59 h 1822588"/>
              <a:gd name="connsiteX0" fmla="*/ 8207 w 668684"/>
              <a:gd name="connsiteY0" fmla="*/ 0 h 885042"/>
              <a:gd name="connsiteX1" fmla="*/ 668684 w 668684"/>
              <a:gd name="connsiteY1" fmla="*/ 251867 h 885042"/>
              <a:gd name="connsiteX2" fmla="*/ 0 w 668684"/>
              <a:gd name="connsiteY2" fmla="*/ 885042 h 885042"/>
              <a:gd name="connsiteX3" fmla="*/ 8207 w 668684"/>
              <a:gd name="connsiteY3" fmla="*/ 0 h 885042"/>
              <a:gd name="connsiteX0" fmla="*/ 8207 w 673447"/>
              <a:gd name="connsiteY0" fmla="*/ 0 h 885042"/>
              <a:gd name="connsiteX1" fmla="*/ 673447 w 673447"/>
              <a:gd name="connsiteY1" fmla="*/ 273298 h 885042"/>
              <a:gd name="connsiteX2" fmla="*/ 0 w 673447"/>
              <a:gd name="connsiteY2" fmla="*/ 885042 h 885042"/>
              <a:gd name="connsiteX3" fmla="*/ 8207 w 673447"/>
              <a:gd name="connsiteY3" fmla="*/ 0 h 885042"/>
              <a:gd name="connsiteX0" fmla="*/ 3444 w 673447"/>
              <a:gd name="connsiteY0" fmla="*/ 0 h 882660"/>
              <a:gd name="connsiteX1" fmla="*/ 673447 w 673447"/>
              <a:gd name="connsiteY1" fmla="*/ 270916 h 882660"/>
              <a:gd name="connsiteX2" fmla="*/ 0 w 673447"/>
              <a:gd name="connsiteY2" fmla="*/ 882660 h 882660"/>
              <a:gd name="connsiteX3" fmla="*/ 3444 w 673447"/>
              <a:gd name="connsiteY3" fmla="*/ 0 h 882660"/>
              <a:gd name="connsiteX0" fmla="*/ 3444 w 673447"/>
              <a:gd name="connsiteY0" fmla="*/ 0 h 889804"/>
              <a:gd name="connsiteX1" fmla="*/ 673447 w 673447"/>
              <a:gd name="connsiteY1" fmla="*/ 278060 h 889804"/>
              <a:gd name="connsiteX2" fmla="*/ 0 w 673447"/>
              <a:gd name="connsiteY2" fmla="*/ 889804 h 889804"/>
              <a:gd name="connsiteX3" fmla="*/ 3444 w 673447"/>
              <a:gd name="connsiteY3" fmla="*/ 0 h 8898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73447" h="889804">
                <a:moveTo>
                  <a:pt x="3444" y="0"/>
                </a:moveTo>
                <a:cubicBezTo>
                  <a:pt x="251905" y="2774"/>
                  <a:pt x="500803" y="102907"/>
                  <a:pt x="673447" y="278060"/>
                </a:cubicBezTo>
                <a:lnTo>
                  <a:pt x="0" y="889804"/>
                </a:lnTo>
                <a:cubicBezTo>
                  <a:pt x="3530" y="586059"/>
                  <a:pt x="-86" y="303745"/>
                  <a:pt x="3444" y="0"/>
                </a:cubicBezTo>
                <a:close/>
              </a:path>
            </a:pathLst>
          </a:cu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1500">
              <a:solidFill>
                <a:schemeClr val="tx1"/>
              </a:solidFill>
            </a:endParaRPr>
          </a:p>
        </p:txBody>
      </p:sp>
      <p:cxnSp>
        <p:nvCxnSpPr>
          <p:cNvPr id="40" name="Straight Arrow Connector 39"/>
          <p:cNvCxnSpPr>
            <a:stCxn id="37" idx="2"/>
            <a:endCxn id="37" idx="1"/>
          </p:cNvCxnSpPr>
          <p:nvPr/>
        </p:nvCxnSpPr>
        <p:spPr>
          <a:xfrm flipV="1">
            <a:off x="2532855" y="1583051"/>
            <a:ext cx="673447" cy="611744"/>
          </a:xfrm>
          <a:prstGeom prst="straightConnector1">
            <a:avLst/>
          </a:prstGeom>
          <a:ln w="222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Arc 42"/>
          <p:cNvSpPr/>
          <p:nvPr/>
        </p:nvSpPr>
        <p:spPr>
          <a:xfrm>
            <a:off x="2531557" y="1302733"/>
            <a:ext cx="672792" cy="486623"/>
          </a:xfrm>
          <a:custGeom>
            <a:avLst/>
            <a:gdLst>
              <a:gd name="connsiteX0" fmla="*/ 530731 w 1213019"/>
              <a:gd name="connsiteY0" fmla="*/ 3693 h 942531"/>
              <a:gd name="connsiteX1" fmla="*/ 1170186 w 1213019"/>
              <a:gd name="connsiteY1" fmla="*/ 297308 h 942531"/>
              <a:gd name="connsiteX2" fmla="*/ 606510 w 1213019"/>
              <a:gd name="connsiteY2" fmla="*/ 471266 h 942531"/>
              <a:gd name="connsiteX3" fmla="*/ 530731 w 1213019"/>
              <a:gd name="connsiteY3" fmla="*/ 3693 h 942531"/>
              <a:gd name="connsiteX0" fmla="*/ 530731 w 1213019"/>
              <a:gd name="connsiteY0" fmla="*/ 3693 h 942531"/>
              <a:gd name="connsiteX1" fmla="*/ 1170186 w 1213019"/>
              <a:gd name="connsiteY1" fmla="*/ 297308 h 942531"/>
              <a:gd name="connsiteX0" fmla="*/ 0 w 656123"/>
              <a:gd name="connsiteY0" fmla="*/ 4557 h 472130"/>
              <a:gd name="connsiteX1" fmla="*/ 639455 w 656123"/>
              <a:gd name="connsiteY1" fmla="*/ 298172 h 472130"/>
              <a:gd name="connsiteX2" fmla="*/ 75779 w 656123"/>
              <a:gd name="connsiteY2" fmla="*/ 472130 h 472130"/>
              <a:gd name="connsiteX3" fmla="*/ 0 w 656123"/>
              <a:gd name="connsiteY3" fmla="*/ 4557 h 472130"/>
              <a:gd name="connsiteX0" fmla="*/ 0 w 656123"/>
              <a:gd name="connsiteY0" fmla="*/ 4557 h 472130"/>
              <a:gd name="connsiteX1" fmla="*/ 656123 w 656123"/>
              <a:gd name="connsiteY1" fmla="*/ 269597 h 472130"/>
              <a:gd name="connsiteX0" fmla="*/ 0 w 656123"/>
              <a:gd name="connsiteY0" fmla="*/ 5096 h 472669"/>
              <a:gd name="connsiteX1" fmla="*/ 639455 w 656123"/>
              <a:gd name="connsiteY1" fmla="*/ 298711 h 472669"/>
              <a:gd name="connsiteX2" fmla="*/ 75779 w 656123"/>
              <a:gd name="connsiteY2" fmla="*/ 472669 h 472669"/>
              <a:gd name="connsiteX3" fmla="*/ 0 w 656123"/>
              <a:gd name="connsiteY3" fmla="*/ 5096 h 472669"/>
              <a:gd name="connsiteX0" fmla="*/ 0 w 656123"/>
              <a:gd name="connsiteY0" fmla="*/ 5096 h 472669"/>
              <a:gd name="connsiteX1" fmla="*/ 656123 w 656123"/>
              <a:gd name="connsiteY1" fmla="*/ 270136 h 472669"/>
              <a:gd name="connsiteX0" fmla="*/ 0 w 656123"/>
              <a:gd name="connsiteY0" fmla="*/ 5096 h 472669"/>
              <a:gd name="connsiteX1" fmla="*/ 639455 w 656123"/>
              <a:gd name="connsiteY1" fmla="*/ 298711 h 472669"/>
              <a:gd name="connsiteX2" fmla="*/ 75779 w 656123"/>
              <a:gd name="connsiteY2" fmla="*/ 472669 h 472669"/>
              <a:gd name="connsiteX3" fmla="*/ 0 w 656123"/>
              <a:gd name="connsiteY3" fmla="*/ 5096 h 472669"/>
              <a:gd name="connsiteX0" fmla="*/ 0 w 656123"/>
              <a:gd name="connsiteY0" fmla="*/ 5096 h 472669"/>
              <a:gd name="connsiteX1" fmla="*/ 656123 w 656123"/>
              <a:gd name="connsiteY1" fmla="*/ 270136 h 472669"/>
              <a:gd name="connsiteX0" fmla="*/ 0 w 656123"/>
              <a:gd name="connsiteY0" fmla="*/ 5096 h 472669"/>
              <a:gd name="connsiteX1" fmla="*/ 639455 w 656123"/>
              <a:gd name="connsiteY1" fmla="*/ 298711 h 472669"/>
              <a:gd name="connsiteX2" fmla="*/ 75779 w 656123"/>
              <a:gd name="connsiteY2" fmla="*/ 472669 h 472669"/>
              <a:gd name="connsiteX3" fmla="*/ 0 w 656123"/>
              <a:gd name="connsiteY3" fmla="*/ 5096 h 472669"/>
              <a:gd name="connsiteX0" fmla="*/ 0 w 656123"/>
              <a:gd name="connsiteY0" fmla="*/ 5096 h 472669"/>
              <a:gd name="connsiteX1" fmla="*/ 656123 w 656123"/>
              <a:gd name="connsiteY1" fmla="*/ 270136 h 472669"/>
              <a:gd name="connsiteX0" fmla="*/ 0 w 656123"/>
              <a:gd name="connsiteY0" fmla="*/ 5096 h 472669"/>
              <a:gd name="connsiteX1" fmla="*/ 639455 w 656123"/>
              <a:gd name="connsiteY1" fmla="*/ 298711 h 472669"/>
              <a:gd name="connsiteX2" fmla="*/ 75779 w 656123"/>
              <a:gd name="connsiteY2" fmla="*/ 472669 h 472669"/>
              <a:gd name="connsiteX3" fmla="*/ 0 w 656123"/>
              <a:gd name="connsiteY3" fmla="*/ 5096 h 472669"/>
              <a:gd name="connsiteX0" fmla="*/ 0 w 656123"/>
              <a:gd name="connsiteY0" fmla="*/ 5096 h 472669"/>
              <a:gd name="connsiteX1" fmla="*/ 656123 w 656123"/>
              <a:gd name="connsiteY1" fmla="*/ 270136 h 472669"/>
              <a:gd name="connsiteX0" fmla="*/ 0 w 656123"/>
              <a:gd name="connsiteY0" fmla="*/ 2465 h 470038"/>
              <a:gd name="connsiteX1" fmla="*/ 639455 w 656123"/>
              <a:gd name="connsiteY1" fmla="*/ 296080 h 470038"/>
              <a:gd name="connsiteX2" fmla="*/ 75779 w 656123"/>
              <a:gd name="connsiteY2" fmla="*/ 470038 h 470038"/>
              <a:gd name="connsiteX3" fmla="*/ 0 w 656123"/>
              <a:gd name="connsiteY3" fmla="*/ 2465 h 470038"/>
              <a:gd name="connsiteX0" fmla="*/ 0 w 656123"/>
              <a:gd name="connsiteY0" fmla="*/ 2465 h 470038"/>
              <a:gd name="connsiteX1" fmla="*/ 656123 w 656123"/>
              <a:gd name="connsiteY1" fmla="*/ 267505 h 470038"/>
              <a:gd name="connsiteX0" fmla="*/ 0 w 656123"/>
              <a:gd name="connsiteY0" fmla="*/ 2465 h 470038"/>
              <a:gd name="connsiteX1" fmla="*/ 639455 w 656123"/>
              <a:gd name="connsiteY1" fmla="*/ 296080 h 470038"/>
              <a:gd name="connsiteX2" fmla="*/ 75779 w 656123"/>
              <a:gd name="connsiteY2" fmla="*/ 470038 h 470038"/>
              <a:gd name="connsiteX3" fmla="*/ 0 w 656123"/>
              <a:gd name="connsiteY3" fmla="*/ 2465 h 470038"/>
              <a:gd name="connsiteX0" fmla="*/ 0 w 656123"/>
              <a:gd name="connsiteY0" fmla="*/ 2465 h 470038"/>
              <a:gd name="connsiteX1" fmla="*/ 656123 w 656123"/>
              <a:gd name="connsiteY1" fmla="*/ 267505 h 470038"/>
              <a:gd name="connsiteX0" fmla="*/ 0 w 656123"/>
              <a:gd name="connsiteY0" fmla="*/ 2465 h 470038"/>
              <a:gd name="connsiteX1" fmla="*/ 639455 w 656123"/>
              <a:gd name="connsiteY1" fmla="*/ 296080 h 470038"/>
              <a:gd name="connsiteX2" fmla="*/ 75779 w 656123"/>
              <a:gd name="connsiteY2" fmla="*/ 470038 h 470038"/>
              <a:gd name="connsiteX3" fmla="*/ 0 w 656123"/>
              <a:gd name="connsiteY3" fmla="*/ 2465 h 470038"/>
              <a:gd name="connsiteX0" fmla="*/ 0 w 656123"/>
              <a:gd name="connsiteY0" fmla="*/ 2465 h 470038"/>
              <a:gd name="connsiteX1" fmla="*/ 656123 w 656123"/>
              <a:gd name="connsiteY1" fmla="*/ 267505 h 470038"/>
              <a:gd name="connsiteX0" fmla="*/ 0 w 656123"/>
              <a:gd name="connsiteY0" fmla="*/ 3073 h 470646"/>
              <a:gd name="connsiteX1" fmla="*/ 639455 w 656123"/>
              <a:gd name="connsiteY1" fmla="*/ 296688 h 470646"/>
              <a:gd name="connsiteX2" fmla="*/ 75779 w 656123"/>
              <a:gd name="connsiteY2" fmla="*/ 470646 h 470646"/>
              <a:gd name="connsiteX3" fmla="*/ 0 w 656123"/>
              <a:gd name="connsiteY3" fmla="*/ 3073 h 470646"/>
              <a:gd name="connsiteX0" fmla="*/ 0 w 656123"/>
              <a:gd name="connsiteY0" fmla="*/ 3073 h 470646"/>
              <a:gd name="connsiteX1" fmla="*/ 656123 w 656123"/>
              <a:gd name="connsiteY1" fmla="*/ 268113 h 470646"/>
              <a:gd name="connsiteX0" fmla="*/ 0 w 656123"/>
              <a:gd name="connsiteY0" fmla="*/ 2786 h 470359"/>
              <a:gd name="connsiteX1" fmla="*/ 639455 w 656123"/>
              <a:gd name="connsiteY1" fmla="*/ 296401 h 470359"/>
              <a:gd name="connsiteX2" fmla="*/ 75779 w 656123"/>
              <a:gd name="connsiteY2" fmla="*/ 470359 h 470359"/>
              <a:gd name="connsiteX3" fmla="*/ 0 w 656123"/>
              <a:gd name="connsiteY3" fmla="*/ 2786 h 470359"/>
              <a:gd name="connsiteX0" fmla="*/ 0 w 656123"/>
              <a:gd name="connsiteY0" fmla="*/ 2786 h 470359"/>
              <a:gd name="connsiteX1" fmla="*/ 656123 w 656123"/>
              <a:gd name="connsiteY1" fmla="*/ 267826 h 470359"/>
              <a:gd name="connsiteX0" fmla="*/ 0 w 656123"/>
              <a:gd name="connsiteY0" fmla="*/ 19236 h 486809"/>
              <a:gd name="connsiteX1" fmla="*/ 639455 w 656123"/>
              <a:gd name="connsiteY1" fmla="*/ 312851 h 486809"/>
              <a:gd name="connsiteX2" fmla="*/ 75779 w 656123"/>
              <a:gd name="connsiteY2" fmla="*/ 486809 h 486809"/>
              <a:gd name="connsiteX3" fmla="*/ 0 w 656123"/>
              <a:gd name="connsiteY3" fmla="*/ 19236 h 486809"/>
              <a:gd name="connsiteX0" fmla="*/ 0 w 656123"/>
              <a:gd name="connsiteY0" fmla="*/ 2567 h 486809"/>
              <a:gd name="connsiteX1" fmla="*/ 656123 w 656123"/>
              <a:gd name="connsiteY1" fmla="*/ 284276 h 486809"/>
              <a:gd name="connsiteX0" fmla="*/ 0 w 656123"/>
              <a:gd name="connsiteY0" fmla="*/ 16669 h 484242"/>
              <a:gd name="connsiteX1" fmla="*/ 639455 w 656123"/>
              <a:gd name="connsiteY1" fmla="*/ 310284 h 484242"/>
              <a:gd name="connsiteX2" fmla="*/ 75779 w 656123"/>
              <a:gd name="connsiteY2" fmla="*/ 484242 h 484242"/>
              <a:gd name="connsiteX3" fmla="*/ 0 w 656123"/>
              <a:gd name="connsiteY3" fmla="*/ 16669 h 484242"/>
              <a:gd name="connsiteX0" fmla="*/ 0 w 656123"/>
              <a:gd name="connsiteY0" fmla="*/ 0 h 484242"/>
              <a:gd name="connsiteX1" fmla="*/ 656123 w 656123"/>
              <a:gd name="connsiteY1" fmla="*/ 281709 h 484242"/>
              <a:gd name="connsiteX0" fmla="*/ 0 w 656123"/>
              <a:gd name="connsiteY0" fmla="*/ 9525 h 477098"/>
              <a:gd name="connsiteX1" fmla="*/ 639455 w 656123"/>
              <a:gd name="connsiteY1" fmla="*/ 303140 h 477098"/>
              <a:gd name="connsiteX2" fmla="*/ 75779 w 656123"/>
              <a:gd name="connsiteY2" fmla="*/ 477098 h 477098"/>
              <a:gd name="connsiteX3" fmla="*/ 0 w 656123"/>
              <a:gd name="connsiteY3" fmla="*/ 9525 h 477098"/>
              <a:gd name="connsiteX0" fmla="*/ 0 w 656123"/>
              <a:gd name="connsiteY0" fmla="*/ 0 h 477098"/>
              <a:gd name="connsiteX1" fmla="*/ 656123 w 656123"/>
              <a:gd name="connsiteY1" fmla="*/ 274565 h 477098"/>
              <a:gd name="connsiteX0" fmla="*/ 0 w 656123"/>
              <a:gd name="connsiteY0" fmla="*/ 9525 h 477098"/>
              <a:gd name="connsiteX1" fmla="*/ 639455 w 656123"/>
              <a:gd name="connsiteY1" fmla="*/ 303140 h 477098"/>
              <a:gd name="connsiteX2" fmla="*/ 75779 w 656123"/>
              <a:gd name="connsiteY2" fmla="*/ 477098 h 477098"/>
              <a:gd name="connsiteX3" fmla="*/ 0 w 656123"/>
              <a:gd name="connsiteY3" fmla="*/ 9525 h 477098"/>
              <a:gd name="connsiteX0" fmla="*/ 0 w 656123"/>
              <a:gd name="connsiteY0" fmla="*/ 0 h 477098"/>
              <a:gd name="connsiteX1" fmla="*/ 656123 w 656123"/>
              <a:gd name="connsiteY1" fmla="*/ 274565 h 477098"/>
              <a:gd name="connsiteX0" fmla="*/ 0 w 656123"/>
              <a:gd name="connsiteY0" fmla="*/ 9657 h 477230"/>
              <a:gd name="connsiteX1" fmla="*/ 639455 w 656123"/>
              <a:gd name="connsiteY1" fmla="*/ 303272 h 477230"/>
              <a:gd name="connsiteX2" fmla="*/ 75779 w 656123"/>
              <a:gd name="connsiteY2" fmla="*/ 477230 h 477230"/>
              <a:gd name="connsiteX3" fmla="*/ 0 w 656123"/>
              <a:gd name="connsiteY3" fmla="*/ 9657 h 477230"/>
              <a:gd name="connsiteX0" fmla="*/ 0 w 656123"/>
              <a:gd name="connsiteY0" fmla="*/ 132 h 477230"/>
              <a:gd name="connsiteX1" fmla="*/ 656123 w 656123"/>
              <a:gd name="connsiteY1" fmla="*/ 274697 h 477230"/>
              <a:gd name="connsiteX0" fmla="*/ 0 w 663267"/>
              <a:gd name="connsiteY0" fmla="*/ 9661 h 477234"/>
              <a:gd name="connsiteX1" fmla="*/ 639455 w 663267"/>
              <a:gd name="connsiteY1" fmla="*/ 303276 h 477234"/>
              <a:gd name="connsiteX2" fmla="*/ 75779 w 663267"/>
              <a:gd name="connsiteY2" fmla="*/ 477234 h 477234"/>
              <a:gd name="connsiteX3" fmla="*/ 0 w 663267"/>
              <a:gd name="connsiteY3" fmla="*/ 9661 h 477234"/>
              <a:gd name="connsiteX0" fmla="*/ 0 w 663267"/>
              <a:gd name="connsiteY0" fmla="*/ 136 h 477234"/>
              <a:gd name="connsiteX1" fmla="*/ 663267 w 663267"/>
              <a:gd name="connsiteY1" fmla="*/ 269939 h 477234"/>
              <a:gd name="connsiteX0" fmla="*/ 0 w 663267"/>
              <a:gd name="connsiteY0" fmla="*/ 9750 h 477323"/>
              <a:gd name="connsiteX1" fmla="*/ 639455 w 663267"/>
              <a:gd name="connsiteY1" fmla="*/ 303365 h 477323"/>
              <a:gd name="connsiteX2" fmla="*/ 75779 w 663267"/>
              <a:gd name="connsiteY2" fmla="*/ 477323 h 477323"/>
              <a:gd name="connsiteX3" fmla="*/ 0 w 663267"/>
              <a:gd name="connsiteY3" fmla="*/ 9750 h 477323"/>
              <a:gd name="connsiteX0" fmla="*/ 0 w 663267"/>
              <a:gd name="connsiteY0" fmla="*/ 225 h 477323"/>
              <a:gd name="connsiteX1" fmla="*/ 663267 w 663267"/>
              <a:gd name="connsiteY1" fmla="*/ 270028 h 477323"/>
              <a:gd name="connsiteX0" fmla="*/ 0 w 663267"/>
              <a:gd name="connsiteY0" fmla="*/ 9715 h 477288"/>
              <a:gd name="connsiteX1" fmla="*/ 639455 w 663267"/>
              <a:gd name="connsiteY1" fmla="*/ 303330 h 477288"/>
              <a:gd name="connsiteX2" fmla="*/ 75779 w 663267"/>
              <a:gd name="connsiteY2" fmla="*/ 477288 h 477288"/>
              <a:gd name="connsiteX3" fmla="*/ 0 w 663267"/>
              <a:gd name="connsiteY3" fmla="*/ 9715 h 477288"/>
              <a:gd name="connsiteX0" fmla="*/ 0 w 663267"/>
              <a:gd name="connsiteY0" fmla="*/ 190 h 477288"/>
              <a:gd name="connsiteX1" fmla="*/ 663267 w 663267"/>
              <a:gd name="connsiteY1" fmla="*/ 269993 h 477288"/>
              <a:gd name="connsiteX0" fmla="*/ 0 w 663267"/>
              <a:gd name="connsiteY0" fmla="*/ 9715 h 477288"/>
              <a:gd name="connsiteX1" fmla="*/ 639455 w 663267"/>
              <a:gd name="connsiteY1" fmla="*/ 303330 h 477288"/>
              <a:gd name="connsiteX2" fmla="*/ 75779 w 663267"/>
              <a:gd name="connsiteY2" fmla="*/ 477288 h 477288"/>
              <a:gd name="connsiteX3" fmla="*/ 0 w 663267"/>
              <a:gd name="connsiteY3" fmla="*/ 9715 h 477288"/>
              <a:gd name="connsiteX0" fmla="*/ 0 w 663267"/>
              <a:gd name="connsiteY0" fmla="*/ 190 h 477288"/>
              <a:gd name="connsiteX1" fmla="*/ 663267 w 663267"/>
              <a:gd name="connsiteY1" fmla="*/ 269993 h 477288"/>
              <a:gd name="connsiteX0" fmla="*/ 4762 w 668029"/>
              <a:gd name="connsiteY0" fmla="*/ 21602 h 489175"/>
              <a:gd name="connsiteX1" fmla="*/ 644217 w 668029"/>
              <a:gd name="connsiteY1" fmla="*/ 315217 h 489175"/>
              <a:gd name="connsiteX2" fmla="*/ 80541 w 668029"/>
              <a:gd name="connsiteY2" fmla="*/ 489175 h 489175"/>
              <a:gd name="connsiteX3" fmla="*/ 4762 w 668029"/>
              <a:gd name="connsiteY3" fmla="*/ 21602 h 489175"/>
              <a:gd name="connsiteX0" fmla="*/ 0 w 668029"/>
              <a:gd name="connsiteY0" fmla="*/ 171 h 489175"/>
              <a:gd name="connsiteX1" fmla="*/ 668029 w 668029"/>
              <a:gd name="connsiteY1" fmla="*/ 281880 h 489175"/>
              <a:gd name="connsiteX0" fmla="*/ 9525 w 672792"/>
              <a:gd name="connsiteY0" fmla="*/ 9715 h 477288"/>
              <a:gd name="connsiteX1" fmla="*/ 648980 w 672792"/>
              <a:gd name="connsiteY1" fmla="*/ 303330 h 477288"/>
              <a:gd name="connsiteX2" fmla="*/ 85304 w 672792"/>
              <a:gd name="connsiteY2" fmla="*/ 477288 h 477288"/>
              <a:gd name="connsiteX3" fmla="*/ 9525 w 672792"/>
              <a:gd name="connsiteY3" fmla="*/ 9715 h 477288"/>
              <a:gd name="connsiteX0" fmla="*/ 0 w 672792"/>
              <a:gd name="connsiteY0" fmla="*/ 190 h 477288"/>
              <a:gd name="connsiteX1" fmla="*/ 672792 w 672792"/>
              <a:gd name="connsiteY1" fmla="*/ 269993 h 477288"/>
              <a:gd name="connsiteX0" fmla="*/ 9525 w 672792"/>
              <a:gd name="connsiteY0" fmla="*/ 19225 h 486798"/>
              <a:gd name="connsiteX1" fmla="*/ 648980 w 672792"/>
              <a:gd name="connsiteY1" fmla="*/ 312840 h 486798"/>
              <a:gd name="connsiteX2" fmla="*/ 85304 w 672792"/>
              <a:gd name="connsiteY2" fmla="*/ 486798 h 486798"/>
              <a:gd name="connsiteX3" fmla="*/ 9525 w 672792"/>
              <a:gd name="connsiteY3" fmla="*/ 19225 h 486798"/>
              <a:gd name="connsiteX0" fmla="*/ 0 w 672792"/>
              <a:gd name="connsiteY0" fmla="*/ 175 h 486798"/>
              <a:gd name="connsiteX1" fmla="*/ 672792 w 672792"/>
              <a:gd name="connsiteY1" fmla="*/ 279503 h 486798"/>
              <a:gd name="connsiteX0" fmla="*/ 9525 w 672792"/>
              <a:gd name="connsiteY0" fmla="*/ 19050 h 486623"/>
              <a:gd name="connsiteX1" fmla="*/ 648980 w 672792"/>
              <a:gd name="connsiteY1" fmla="*/ 312665 h 486623"/>
              <a:gd name="connsiteX2" fmla="*/ 85304 w 672792"/>
              <a:gd name="connsiteY2" fmla="*/ 486623 h 486623"/>
              <a:gd name="connsiteX3" fmla="*/ 9525 w 672792"/>
              <a:gd name="connsiteY3" fmla="*/ 19050 h 486623"/>
              <a:gd name="connsiteX0" fmla="*/ 0 w 672792"/>
              <a:gd name="connsiteY0" fmla="*/ 0 h 486623"/>
              <a:gd name="connsiteX1" fmla="*/ 672792 w 672792"/>
              <a:gd name="connsiteY1" fmla="*/ 279328 h 486623"/>
              <a:gd name="connsiteX0" fmla="*/ 9525 w 672792"/>
              <a:gd name="connsiteY0" fmla="*/ 19050 h 486623"/>
              <a:gd name="connsiteX1" fmla="*/ 648980 w 672792"/>
              <a:gd name="connsiteY1" fmla="*/ 312665 h 486623"/>
              <a:gd name="connsiteX2" fmla="*/ 85304 w 672792"/>
              <a:gd name="connsiteY2" fmla="*/ 486623 h 486623"/>
              <a:gd name="connsiteX3" fmla="*/ 9525 w 672792"/>
              <a:gd name="connsiteY3" fmla="*/ 19050 h 486623"/>
              <a:gd name="connsiteX0" fmla="*/ 0 w 672792"/>
              <a:gd name="connsiteY0" fmla="*/ 0 h 486623"/>
              <a:gd name="connsiteX1" fmla="*/ 672792 w 672792"/>
              <a:gd name="connsiteY1" fmla="*/ 279328 h 486623"/>
              <a:gd name="connsiteX0" fmla="*/ 9525 w 672792"/>
              <a:gd name="connsiteY0" fmla="*/ 19050 h 486623"/>
              <a:gd name="connsiteX1" fmla="*/ 648980 w 672792"/>
              <a:gd name="connsiteY1" fmla="*/ 312665 h 486623"/>
              <a:gd name="connsiteX2" fmla="*/ 85304 w 672792"/>
              <a:gd name="connsiteY2" fmla="*/ 486623 h 486623"/>
              <a:gd name="connsiteX3" fmla="*/ 9525 w 672792"/>
              <a:gd name="connsiteY3" fmla="*/ 19050 h 486623"/>
              <a:gd name="connsiteX0" fmla="*/ 0 w 672792"/>
              <a:gd name="connsiteY0" fmla="*/ 0 h 486623"/>
              <a:gd name="connsiteX1" fmla="*/ 672792 w 672792"/>
              <a:gd name="connsiteY1" fmla="*/ 279328 h 4866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672792" h="486623" stroke="0" extrusionOk="0">
                <a:moveTo>
                  <a:pt x="9525" y="19050"/>
                </a:moveTo>
                <a:cubicBezTo>
                  <a:pt x="267230" y="23159"/>
                  <a:pt x="546901" y="112965"/>
                  <a:pt x="648980" y="312665"/>
                </a:cubicBezTo>
                <a:lnTo>
                  <a:pt x="85304" y="486623"/>
                </a:lnTo>
                <a:lnTo>
                  <a:pt x="9525" y="19050"/>
                </a:lnTo>
                <a:close/>
              </a:path>
              <a:path w="672792" h="486623" fill="none">
                <a:moveTo>
                  <a:pt x="0" y="0"/>
                </a:moveTo>
                <a:cubicBezTo>
                  <a:pt x="312473" y="8873"/>
                  <a:pt x="530231" y="124872"/>
                  <a:pt x="672792" y="279328"/>
                </a:cubicBezTo>
              </a:path>
            </a:pathLst>
          </a:custGeom>
          <a:ln w="222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 sz="1500"/>
          </a:p>
        </p:txBody>
      </p:sp>
      <p:sp>
        <p:nvSpPr>
          <p:cNvPr id="46" name="Rectangle 45"/>
          <p:cNvSpPr/>
          <p:nvPr/>
        </p:nvSpPr>
        <p:spPr>
          <a:xfrm>
            <a:off x="2480998" y="1734875"/>
            <a:ext cx="471752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sz="1500" dirty="0"/>
              <a:t>45</a:t>
            </a:r>
            <a:r>
              <a:rPr lang="en-IE" sz="1500" i="1" dirty="0"/>
              <a:t>°</a:t>
            </a:r>
            <a:endParaRPr lang="en-IE" sz="1500" dirty="0"/>
          </a:p>
        </p:txBody>
      </p:sp>
      <p:grpSp>
        <p:nvGrpSpPr>
          <p:cNvPr id="99" name="Group 98"/>
          <p:cNvGrpSpPr/>
          <p:nvPr/>
        </p:nvGrpSpPr>
        <p:grpSpPr>
          <a:xfrm>
            <a:off x="2410943" y="1037183"/>
            <a:ext cx="308098" cy="2427211"/>
            <a:chOff x="1574104" y="574434"/>
            <a:chExt cx="403260" cy="3176883"/>
          </a:xfrm>
        </p:grpSpPr>
        <p:cxnSp>
          <p:nvCxnSpPr>
            <p:cNvPr id="28" name="Straight Arrow Connector 27"/>
            <p:cNvCxnSpPr/>
            <p:nvPr/>
          </p:nvCxnSpPr>
          <p:spPr>
            <a:xfrm flipV="1">
              <a:off x="1737734" y="923949"/>
              <a:ext cx="0" cy="2385516"/>
            </a:xfrm>
            <a:prstGeom prst="straightConnector1">
              <a:avLst/>
            </a:prstGeom>
            <a:ln w="22225"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2" name="Rectangle 91"/>
            <p:cNvSpPr/>
            <p:nvPr/>
          </p:nvSpPr>
          <p:spPr>
            <a:xfrm>
              <a:off x="1574104" y="574434"/>
              <a:ext cx="403260" cy="42297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IE" sz="1500" dirty="0"/>
                <a:t>N</a:t>
              </a:r>
            </a:p>
          </p:txBody>
        </p:sp>
        <p:sp>
          <p:nvSpPr>
            <p:cNvPr id="93" name="Rectangle 92"/>
            <p:cNvSpPr/>
            <p:nvPr/>
          </p:nvSpPr>
          <p:spPr>
            <a:xfrm>
              <a:off x="1597185" y="3328339"/>
              <a:ext cx="357101" cy="42297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IE" sz="1500" dirty="0" smtClean="0"/>
                <a:t>S</a:t>
              </a:r>
              <a:endParaRPr lang="en-IE" sz="1500" dirty="0"/>
            </a:p>
          </p:txBody>
        </p:sp>
      </p:grpSp>
      <p:grpSp>
        <p:nvGrpSpPr>
          <p:cNvPr id="98" name="Group 97"/>
          <p:cNvGrpSpPr/>
          <p:nvPr/>
        </p:nvGrpSpPr>
        <p:grpSpPr>
          <a:xfrm>
            <a:off x="1241954" y="2044744"/>
            <a:ext cx="2448237" cy="333496"/>
            <a:chOff x="1371067" y="2314197"/>
            <a:chExt cx="3204405" cy="564696"/>
          </a:xfrm>
        </p:grpSpPr>
        <p:cxnSp>
          <p:nvCxnSpPr>
            <p:cNvPr id="15" name="Straight Arrow Connector 14"/>
            <p:cNvCxnSpPr>
              <a:stCxn id="5" idx="6"/>
              <a:endCxn id="5" idx="2"/>
            </p:cNvCxnSpPr>
            <p:nvPr/>
          </p:nvCxnSpPr>
          <p:spPr>
            <a:xfrm flipH="1">
              <a:off x="1841848" y="2590212"/>
              <a:ext cx="2443726" cy="0"/>
            </a:xfrm>
            <a:prstGeom prst="straightConnector1">
              <a:avLst/>
            </a:prstGeom>
            <a:ln w="22225"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4" name="Rectangle 93"/>
            <p:cNvSpPr/>
            <p:nvPr/>
          </p:nvSpPr>
          <p:spPr>
            <a:xfrm>
              <a:off x="4209980" y="2314197"/>
              <a:ext cx="365492" cy="54720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IE" sz="1500" dirty="0" smtClean="0"/>
                <a:t>E</a:t>
              </a:r>
              <a:endParaRPr lang="en-IE" sz="1500" dirty="0"/>
            </a:p>
          </p:txBody>
        </p:sp>
        <p:sp>
          <p:nvSpPr>
            <p:cNvPr id="95" name="Rectangle 94"/>
            <p:cNvSpPr/>
            <p:nvPr/>
          </p:nvSpPr>
          <p:spPr>
            <a:xfrm>
              <a:off x="1371067" y="2331690"/>
              <a:ext cx="466201" cy="54720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IE" sz="1500" dirty="0" smtClean="0"/>
                <a:t>W</a:t>
              </a:r>
              <a:endParaRPr lang="en-IE" sz="1500" dirty="0"/>
            </a:p>
          </p:txBody>
        </p:sp>
      </p:grpSp>
      <p:sp>
        <p:nvSpPr>
          <p:cNvPr id="100" name="Oval 99"/>
          <p:cNvSpPr/>
          <p:nvPr/>
        </p:nvSpPr>
        <p:spPr>
          <a:xfrm>
            <a:off x="5788504" y="1304925"/>
            <a:ext cx="1867061" cy="1822588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1500"/>
          </a:p>
        </p:txBody>
      </p:sp>
      <p:sp>
        <p:nvSpPr>
          <p:cNvPr id="101" name="TextBox 100"/>
          <p:cNvSpPr txBox="1"/>
          <p:nvPr/>
        </p:nvSpPr>
        <p:spPr>
          <a:xfrm>
            <a:off x="7492475" y="2625369"/>
            <a:ext cx="93715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1500" dirty="0" smtClean="0"/>
              <a:t>E 30</a:t>
            </a:r>
            <a:r>
              <a:rPr lang="en-IE" sz="1500" i="1" dirty="0" smtClean="0"/>
              <a:t>°</a:t>
            </a:r>
            <a:r>
              <a:rPr lang="en-IE" sz="1500" dirty="0" smtClean="0"/>
              <a:t> S</a:t>
            </a:r>
            <a:endParaRPr lang="en-IE" sz="1500" dirty="0"/>
          </a:p>
        </p:txBody>
      </p:sp>
      <p:sp>
        <p:nvSpPr>
          <p:cNvPr id="102" name="Pie 101"/>
          <p:cNvSpPr/>
          <p:nvPr/>
        </p:nvSpPr>
        <p:spPr>
          <a:xfrm rot="5400000">
            <a:off x="6918248" y="2018551"/>
            <a:ext cx="528168" cy="942241"/>
          </a:xfrm>
          <a:custGeom>
            <a:avLst/>
            <a:gdLst>
              <a:gd name="connsiteX0" fmla="*/ 933966 w 1859536"/>
              <a:gd name="connsiteY0" fmla="*/ 9 h 1822588"/>
              <a:gd name="connsiteX1" fmla="*/ 1452387 w 1859536"/>
              <a:gd name="connsiteY1" fmla="*/ 157588 h 1822588"/>
              <a:gd name="connsiteX2" fmla="*/ 929768 w 1859536"/>
              <a:gd name="connsiteY2" fmla="*/ 911294 h 1822588"/>
              <a:gd name="connsiteX3" fmla="*/ 933966 w 1859536"/>
              <a:gd name="connsiteY3" fmla="*/ 9 h 1822588"/>
              <a:gd name="connsiteX0" fmla="*/ 222 w 525787"/>
              <a:gd name="connsiteY0" fmla="*/ 0 h 942241"/>
              <a:gd name="connsiteX1" fmla="*/ 525787 w 525787"/>
              <a:gd name="connsiteY1" fmla="*/ 188535 h 942241"/>
              <a:gd name="connsiteX2" fmla="*/ 3168 w 525787"/>
              <a:gd name="connsiteY2" fmla="*/ 942241 h 942241"/>
              <a:gd name="connsiteX3" fmla="*/ 222 w 525787"/>
              <a:gd name="connsiteY3" fmla="*/ 0 h 942241"/>
              <a:gd name="connsiteX0" fmla="*/ 222 w 528168"/>
              <a:gd name="connsiteY0" fmla="*/ 0 h 942241"/>
              <a:gd name="connsiteX1" fmla="*/ 528168 w 528168"/>
              <a:gd name="connsiteY1" fmla="*/ 171867 h 942241"/>
              <a:gd name="connsiteX2" fmla="*/ 3168 w 528168"/>
              <a:gd name="connsiteY2" fmla="*/ 942241 h 942241"/>
              <a:gd name="connsiteX3" fmla="*/ 222 w 528168"/>
              <a:gd name="connsiteY3" fmla="*/ 0 h 9422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28168" h="942241">
                <a:moveTo>
                  <a:pt x="222" y="0"/>
                </a:moveTo>
                <a:cubicBezTo>
                  <a:pt x="185173" y="819"/>
                  <a:pt x="375198" y="69971"/>
                  <a:pt x="528168" y="171867"/>
                </a:cubicBezTo>
                <a:lnTo>
                  <a:pt x="3168" y="942241"/>
                </a:lnTo>
                <a:cubicBezTo>
                  <a:pt x="4567" y="638479"/>
                  <a:pt x="-1177" y="303762"/>
                  <a:pt x="222" y="0"/>
                </a:cubicBezTo>
                <a:close/>
              </a:path>
            </a:pathLst>
          </a:cu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1500">
              <a:solidFill>
                <a:schemeClr val="tx1"/>
              </a:solidFill>
            </a:endParaRPr>
          </a:p>
        </p:txBody>
      </p:sp>
      <p:sp>
        <p:nvSpPr>
          <p:cNvPr id="104" name="Arc 103"/>
          <p:cNvSpPr/>
          <p:nvPr/>
        </p:nvSpPr>
        <p:spPr>
          <a:xfrm rot="5149933">
            <a:off x="7151756" y="2236130"/>
            <a:ext cx="519605" cy="528091"/>
          </a:xfrm>
          <a:custGeom>
            <a:avLst/>
            <a:gdLst>
              <a:gd name="connsiteX0" fmla="*/ 532057 w 1213019"/>
              <a:gd name="connsiteY0" fmla="*/ 3501 h 925781"/>
              <a:gd name="connsiteX1" fmla="*/ 1051662 w 1213019"/>
              <a:gd name="connsiteY1" fmla="*/ 148498 h 925781"/>
              <a:gd name="connsiteX2" fmla="*/ 606510 w 1213019"/>
              <a:gd name="connsiteY2" fmla="*/ 462891 h 925781"/>
              <a:gd name="connsiteX3" fmla="*/ 532057 w 1213019"/>
              <a:gd name="connsiteY3" fmla="*/ 3501 h 925781"/>
              <a:gd name="connsiteX0" fmla="*/ 532057 w 1213019"/>
              <a:gd name="connsiteY0" fmla="*/ 3501 h 925781"/>
              <a:gd name="connsiteX1" fmla="*/ 1051662 w 1213019"/>
              <a:gd name="connsiteY1" fmla="*/ 148498 h 925781"/>
              <a:gd name="connsiteX0" fmla="*/ 0 w 519605"/>
              <a:gd name="connsiteY0" fmla="*/ 70524 h 529914"/>
              <a:gd name="connsiteX1" fmla="*/ 519605 w 519605"/>
              <a:gd name="connsiteY1" fmla="*/ 215521 h 529914"/>
              <a:gd name="connsiteX2" fmla="*/ 74453 w 519605"/>
              <a:gd name="connsiteY2" fmla="*/ 529914 h 529914"/>
              <a:gd name="connsiteX3" fmla="*/ 0 w 519605"/>
              <a:gd name="connsiteY3" fmla="*/ 70524 h 529914"/>
              <a:gd name="connsiteX0" fmla="*/ 7394 w 519605"/>
              <a:gd name="connsiteY0" fmla="*/ 1823 h 529914"/>
              <a:gd name="connsiteX1" fmla="*/ 519605 w 519605"/>
              <a:gd name="connsiteY1" fmla="*/ 215521 h 529914"/>
              <a:gd name="connsiteX0" fmla="*/ 0 w 519605"/>
              <a:gd name="connsiteY0" fmla="*/ 68701 h 528091"/>
              <a:gd name="connsiteX1" fmla="*/ 519605 w 519605"/>
              <a:gd name="connsiteY1" fmla="*/ 213698 h 528091"/>
              <a:gd name="connsiteX2" fmla="*/ 74453 w 519605"/>
              <a:gd name="connsiteY2" fmla="*/ 528091 h 528091"/>
              <a:gd name="connsiteX3" fmla="*/ 0 w 519605"/>
              <a:gd name="connsiteY3" fmla="*/ 68701 h 528091"/>
              <a:gd name="connsiteX0" fmla="*/ 7394 w 519605"/>
              <a:gd name="connsiteY0" fmla="*/ 0 h 528091"/>
              <a:gd name="connsiteX1" fmla="*/ 519605 w 519605"/>
              <a:gd name="connsiteY1" fmla="*/ 213698 h 528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19605" h="528091" stroke="0" extrusionOk="0">
                <a:moveTo>
                  <a:pt x="0" y="68701"/>
                </a:moveTo>
                <a:cubicBezTo>
                  <a:pt x="193680" y="50417"/>
                  <a:pt x="387056" y="104379"/>
                  <a:pt x="519605" y="213698"/>
                </a:cubicBezTo>
                <a:lnTo>
                  <a:pt x="74453" y="528091"/>
                </a:lnTo>
                <a:lnTo>
                  <a:pt x="0" y="68701"/>
                </a:lnTo>
                <a:close/>
              </a:path>
              <a:path w="519605" h="528091" fill="none">
                <a:moveTo>
                  <a:pt x="7394" y="0"/>
                </a:moveTo>
                <a:cubicBezTo>
                  <a:pt x="182199" y="11379"/>
                  <a:pt x="387056" y="104379"/>
                  <a:pt x="519605" y="213698"/>
                </a:cubicBezTo>
              </a:path>
            </a:pathLst>
          </a:custGeom>
          <a:ln w="222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 sz="1500"/>
          </a:p>
        </p:txBody>
      </p:sp>
      <p:sp>
        <p:nvSpPr>
          <p:cNvPr id="105" name="Rectangle 104"/>
          <p:cNvSpPr/>
          <p:nvPr/>
        </p:nvSpPr>
        <p:spPr>
          <a:xfrm>
            <a:off x="7001116" y="2211177"/>
            <a:ext cx="577084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sz="1500" dirty="0" smtClean="0"/>
              <a:t>30</a:t>
            </a:r>
            <a:r>
              <a:rPr lang="en-IE" sz="1500" i="1" dirty="0" smtClean="0"/>
              <a:t>°</a:t>
            </a:r>
            <a:endParaRPr lang="en-IE" sz="1500" dirty="0"/>
          </a:p>
        </p:txBody>
      </p:sp>
      <p:grpSp>
        <p:nvGrpSpPr>
          <p:cNvPr id="107" name="Group 106"/>
          <p:cNvGrpSpPr/>
          <p:nvPr/>
        </p:nvGrpSpPr>
        <p:grpSpPr>
          <a:xfrm>
            <a:off x="6551329" y="1037183"/>
            <a:ext cx="308098" cy="2431156"/>
            <a:chOff x="1535317" y="574434"/>
            <a:chExt cx="403259" cy="3182049"/>
          </a:xfrm>
        </p:grpSpPr>
        <p:cxnSp>
          <p:nvCxnSpPr>
            <p:cNvPr id="108" name="Straight Arrow Connector 107"/>
            <p:cNvCxnSpPr/>
            <p:nvPr/>
          </p:nvCxnSpPr>
          <p:spPr>
            <a:xfrm flipV="1">
              <a:off x="1737734" y="923949"/>
              <a:ext cx="0" cy="2385516"/>
            </a:xfrm>
            <a:prstGeom prst="straightConnector1">
              <a:avLst/>
            </a:prstGeom>
            <a:ln w="22225"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9" name="Rectangle 108"/>
            <p:cNvSpPr/>
            <p:nvPr/>
          </p:nvSpPr>
          <p:spPr>
            <a:xfrm>
              <a:off x="1535317" y="574434"/>
              <a:ext cx="403259" cy="42297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IE" sz="1500" dirty="0"/>
                <a:t>N</a:t>
              </a:r>
            </a:p>
          </p:txBody>
        </p:sp>
        <p:sp>
          <p:nvSpPr>
            <p:cNvPr id="110" name="Rectangle 109"/>
            <p:cNvSpPr/>
            <p:nvPr/>
          </p:nvSpPr>
          <p:spPr>
            <a:xfrm>
              <a:off x="1558395" y="3333504"/>
              <a:ext cx="357101" cy="42297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IE" sz="1500" dirty="0" smtClean="0"/>
                <a:t>S</a:t>
              </a:r>
              <a:endParaRPr lang="en-IE" sz="1500" dirty="0"/>
            </a:p>
          </p:txBody>
        </p:sp>
      </p:grpSp>
      <p:grpSp>
        <p:nvGrpSpPr>
          <p:cNvPr id="111" name="Group 110"/>
          <p:cNvGrpSpPr/>
          <p:nvPr/>
        </p:nvGrpSpPr>
        <p:grpSpPr>
          <a:xfrm>
            <a:off x="5417642" y="2050607"/>
            <a:ext cx="2483302" cy="344565"/>
            <a:chOff x="2877914" y="1881155"/>
            <a:chExt cx="7988836" cy="582676"/>
          </a:xfrm>
        </p:grpSpPr>
        <p:cxnSp>
          <p:nvCxnSpPr>
            <p:cNvPr id="112" name="Straight Arrow Connector 111"/>
            <p:cNvCxnSpPr>
              <a:stCxn id="100" idx="6"/>
              <a:endCxn id="100" idx="2"/>
            </p:cNvCxnSpPr>
            <p:nvPr/>
          </p:nvCxnSpPr>
          <p:spPr>
            <a:xfrm flipH="1">
              <a:off x="4043746" y="2166733"/>
              <a:ext cx="6006376" cy="0"/>
            </a:xfrm>
            <a:prstGeom prst="straightConnector1">
              <a:avLst/>
            </a:prstGeom>
            <a:ln w="22225"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3" name="Rectangle 112"/>
            <p:cNvSpPr/>
            <p:nvPr/>
          </p:nvSpPr>
          <p:spPr>
            <a:xfrm>
              <a:off x="9968416" y="1881155"/>
              <a:ext cx="898334" cy="54648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IE" sz="1500" dirty="0" smtClean="0"/>
                <a:t>E</a:t>
              </a:r>
              <a:endParaRPr lang="en-IE" sz="1500" dirty="0"/>
            </a:p>
          </p:txBody>
        </p:sp>
        <p:sp>
          <p:nvSpPr>
            <p:cNvPr id="114" name="Rectangle 113"/>
            <p:cNvSpPr/>
            <p:nvPr/>
          </p:nvSpPr>
          <p:spPr>
            <a:xfrm>
              <a:off x="2877914" y="1917344"/>
              <a:ext cx="1145865" cy="54648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IE" sz="1500" dirty="0" smtClean="0"/>
                <a:t>W</a:t>
              </a:r>
              <a:endParaRPr lang="en-IE" sz="1500" dirty="0"/>
            </a:p>
          </p:txBody>
        </p:sp>
      </p:grpSp>
      <p:cxnSp>
        <p:nvCxnSpPr>
          <p:cNvPr id="103" name="Straight Arrow Connector 102"/>
          <p:cNvCxnSpPr>
            <a:endCxn id="102" idx="1"/>
          </p:cNvCxnSpPr>
          <p:nvPr/>
        </p:nvCxnSpPr>
        <p:spPr>
          <a:xfrm>
            <a:off x="6709283" y="2227050"/>
            <a:ext cx="772303" cy="526706"/>
          </a:xfrm>
          <a:prstGeom prst="straightConnector1">
            <a:avLst/>
          </a:prstGeom>
          <a:ln w="222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Arrow Connector 105"/>
          <p:cNvCxnSpPr>
            <a:stCxn id="102" idx="2"/>
            <a:endCxn id="102" idx="0"/>
          </p:cNvCxnSpPr>
          <p:nvPr/>
        </p:nvCxnSpPr>
        <p:spPr>
          <a:xfrm flipV="1">
            <a:off x="6711212" y="2225810"/>
            <a:ext cx="942241" cy="2946"/>
          </a:xfrm>
          <a:prstGeom prst="straightConnector1">
            <a:avLst/>
          </a:prstGeom>
          <a:ln w="222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37" idx="2"/>
          </p:cNvCxnSpPr>
          <p:nvPr/>
        </p:nvCxnSpPr>
        <p:spPr>
          <a:xfrm flipV="1">
            <a:off x="2532855" y="1304926"/>
            <a:ext cx="5557" cy="889869"/>
          </a:xfrm>
          <a:prstGeom prst="straightConnector1">
            <a:avLst/>
          </a:prstGeom>
          <a:ln w="222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Oval 43"/>
          <p:cNvSpPr/>
          <p:nvPr/>
        </p:nvSpPr>
        <p:spPr>
          <a:xfrm>
            <a:off x="1607394" y="4139143"/>
            <a:ext cx="1867061" cy="1822588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1500"/>
          </a:p>
        </p:txBody>
      </p:sp>
      <p:sp>
        <p:nvSpPr>
          <p:cNvPr id="45" name="TextBox 44"/>
          <p:cNvSpPr txBox="1"/>
          <p:nvPr/>
        </p:nvSpPr>
        <p:spPr>
          <a:xfrm>
            <a:off x="1363252" y="3953700"/>
            <a:ext cx="91244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1500" dirty="0" smtClean="0"/>
              <a:t>W 60</a:t>
            </a:r>
            <a:r>
              <a:rPr lang="en-IE" sz="1500" i="1" dirty="0" smtClean="0"/>
              <a:t>°</a:t>
            </a:r>
            <a:r>
              <a:rPr lang="en-IE" sz="1500" dirty="0" smtClean="0"/>
              <a:t> N</a:t>
            </a:r>
            <a:endParaRPr lang="en-IE" sz="1500" dirty="0"/>
          </a:p>
        </p:txBody>
      </p:sp>
      <p:sp>
        <p:nvSpPr>
          <p:cNvPr id="47" name="Pie 46"/>
          <p:cNvSpPr/>
          <p:nvPr/>
        </p:nvSpPr>
        <p:spPr>
          <a:xfrm rot="16200000">
            <a:off x="1670226" y="4185687"/>
            <a:ext cx="807379" cy="927794"/>
          </a:xfrm>
          <a:custGeom>
            <a:avLst/>
            <a:gdLst>
              <a:gd name="connsiteX0" fmla="*/ 947699 w 1859536"/>
              <a:gd name="connsiteY0" fmla="*/ 169 h 1822588"/>
              <a:gd name="connsiteX1" fmla="*/ 1753193 w 1859536"/>
              <a:gd name="connsiteY1" fmla="*/ 488087 h 1822588"/>
              <a:gd name="connsiteX2" fmla="*/ 929768 w 1859536"/>
              <a:gd name="connsiteY2" fmla="*/ 911294 h 1822588"/>
              <a:gd name="connsiteX3" fmla="*/ 947699 w 1859536"/>
              <a:gd name="connsiteY3" fmla="*/ 169 h 1822588"/>
              <a:gd name="connsiteX0" fmla="*/ 1885 w 824048"/>
              <a:gd name="connsiteY0" fmla="*/ 0 h 927794"/>
              <a:gd name="connsiteX1" fmla="*/ 824048 w 824048"/>
              <a:gd name="connsiteY1" fmla="*/ 504587 h 927794"/>
              <a:gd name="connsiteX2" fmla="*/ 623 w 824048"/>
              <a:gd name="connsiteY2" fmla="*/ 927794 h 927794"/>
              <a:gd name="connsiteX3" fmla="*/ 1885 w 824048"/>
              <a:gd name="connsiteY3" fmla="*/ 0 h 927794"/>
              <a:gd name="connsiteX0" fmla="*/ 1885 w 824048"/>
              <a:gd name="connsiteY0" fmla="*/ 0 h 927794"/>
              <a:gd name="connsiteX1" fmla="*/ 824048 w 824048"/>
              <a:gd name="connsiteY1" fmla="*/ 504587 h 927794"/>
              <a:gd name="connsiteX2" fmla="*/ 623 w 824048"/>
              <a:gd name="connsiteY2" fmla="*/ 927794 h 927794"/>
              <a:gd name="connsiteX3" fmla="*/ 1885 w 824048"/>
              <a:gd name="connsiteY3" fmla="*/ 0 h 927794"/>
              <a:gd name="connsiteX0" fmla="*/ 1885 w 807379"/>
              <a:gd name="connsiteY0" fmla="*/ 0 h 927794"/>
              <a:gd name="connsiteX1" fmla="*/ 807379 w 807379"/>
              <a:gd name="connsiteY1" fmla="*/ 502206 h 927794"/>
              <a:gd name="connsiteX2" fmla="*/ 623 w 807379"/>
              <a:gd name="connsiteY2" fmla="*/ 927794 h 927794"/>
              <a:gd name="connsiteX3" fmla="*/ 1885 w 807379"/>
              <a:gd name="connsiteY3" fmla="*/ 0 h 927794"/>
              <a:gd name="connsiteX0" fmla="*/ 1885 w 807379"/>
              <a:gd name="connsiteY0" fmla="*/ 0 h 927794"/>
              <a:gd name="connsiteX1" fmla="*/ 807379 w 807379"/>
              <a:gd name="connsiteY1" fmla="*/ 502206 h 927794"/>
              <a:gd name="connsiteX2" fmla="*/ 623 w 807379"/>
              <a:gd name="connsiteY2" fmla="*/ 927794 h 927794"/>
              <a:gd name="connsiteX3" fmla="*/ 1885 w 807379"/>
              <a:gd name="connsiteY3" fmla="*/ 0 h 9277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07379" h="927794">
                <a:moveTo>
                  <a:pt x="1885" y="0"/>
                </a:moveTo>
                <a:cubicBezTo>
                  <a:pt x="341099" y="6413"/>
                  <a:pt x="659343" y="195801"/>
                  <a:pt x="807379" y="502206"/>
                </a:cubicBezTo>
                <a:lnTo>
                  <a:pt x="623" y="927794"/>
                </a:lnTo>
                <a:cubicBezTo>
                  <a:pt x="6600" y="624086"/>
                  <a:pt x="-4092" y="303708"/>
                  <a:pt x="1885" y="0"/>
                </a:cubicBezTo>
                <a:close/>
              </a:path>
            </a:pathLst>
          </a:cu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1500">
              <a:solidFill>
                <a:schemeClr val="tx1"/>
              </a:solidFill>
            </a:endParaRPr>
          </a:p>
        </p:txBody>
      </p:sp>
      <p:sp>
        <p:nvSpPr>
          <p:cNvPr id="49" name="Arc 48"/>
          <p:cNvSpPr/>
          <p:nvPr/>
        </p:nvSpPr>
        <p:spPr>
          <a:xfrm rot="16402053">
            <a:off x="1444621" y="4433329"/>
            <a:ext cx="839834" cy="473753"/>
          </a:xfrm>
          <a:custGeom>
            <a:avLst/>
            <a:gdLst>
              <a:gd name="connsiteX0" fmla="*/ 807564 w 1585187"/>
              <a:gd name="connsiteY0" fmla="*/ 86 h 969678"/>
              <a:gd name="connsiteX1" fmla="*/ 1225938 w 1585187"/>
              <a:gd name="connsiteY1" fmla="*/ 78882 h 969678"/>
              <a:gd name="connsiteX2" fmla="*/ 1583938 w 1585187"/>
              <a:gd name="connsiteY2" fmla="*/ 512046 h 969678"/>
              <a:gd name="connsiteX3" fmla="*/ 792594 w 1585187"/>
              <a:gd name="connsiteY3" fmla="*/ 484839 h 969678"/>
              <a:gd name="connsiteX4" fmla="*/ 807564 w 1585187"/>
              <a:gd name="connsiteY4" fmla="*/ 86 h 969678"/>
              <a:gd name="connsiteX0" fmla="*/ 807564 w 1585187"/>
              <a:gd name="connsiteY0" fmla="*/ 86 h 969678"/>
              <a:gd name="connsiteX1" fmla="*/ 1225938 w 1585187"/>
              <a:gd name="connsiteY1" fmla="*/ 78882 h 969678"/>
              <a:gd name="connsiteX2" fmla="*/ 1583938 w 1585187"/>
              <a:gd name="connsiteY2" fmla="*/ 512046 h 969678"/>
              <a:gd name="connsiteX0" fmla="*/ 14970 w 792597"/>
              <a:gd name="connsiteY0" fmla="*/ 0 h 511960"/>
              <a:gd name="connsiteX1" fmla="*/ 433344 w 792597"/>
              <a:gd name="connsiteY1" fmla="*/ 78796 h 511960"/>
              <a:gd name="connsiteX2" fmla="*/ 791344 w 792597"/>
              <a:gd name="connsiteY2" fmla="*/ 511960 h 511960"/>
              <a:gd name="connsiteX3" fmla="*/ 0 w 792597"/>
              <a:gd name="connsiteY3" fmla="*/ 484753 h 511960"/>
              <a:gd name="connsiteX4" fmla="*/ 14970 w 792597"/>
              <a:gd name="connsiteY4" fmla="*/ 0 h 511960"/>
              <a:gd name="connsiteX0" fmla="*/ 14970 w 792597"/>
              <a:gd name="connsiteY0" fmla="*/ 0 h 511960"/>
              <a:gd name="connsiteX1" fmla="*/ 433344 w 792597"/>
              <a:gd name="connsiteY1" fmla="*/ 78796 h 511960"/>
              <a:gd name="connsiteX2" fmla="*/ 791344 w 792597"/>
              <a:gd name="connsiteY2" fmla="*/ 511960 h 511960"/>
              <a:gd name="connsiteX0" fmla="*/ 14970 w 792597"/>
              <a:gd name="connsiteY0" fmla="*/ 0 h 511960"/>
              <a:gd name="connsiteX1" fmla="*/ 433344 w 792597"/>
              <a:gd name="connsiteY1" fmla="*/ 78796 h 511960"/>
              <a:gd name="connsiteX2" fmla="*/ 791344 w 792597"/>
              <a:gd name="connsiteY2" fmla="*/ 511960 h 511960"/>
              <a:gd name="connsiteX3" fmla="*/ 0 w 792597"/>
              <a:gd name="connsiteY3" fmla="*/ 484753 h 511960"/>
              <a:gd name="connsiteX4" fmla="*/ 14970 w 792597"/>
              <a:gd name="connsiteY4" fmla="*/ 0 h 511960"/>
              <a:gd name="connsiteX0" fmla="*/ 14970 w 792597"/>
              <a:gd name="connsiteY0" fmla="*/ 0 h 511960"/>
              <a:gd name="connsiteX1" fmla="*/ 433344 w 792597"/>
              <a:gd name="connsiteY1" fmla="*/ 78796 h 511960"/>
              <a:gd name="connsiteX2" fmla="*/ 791344 w 792597"/>
              <a:gd name="connsiteY2" fmla="*/ 511960 h 511960"/>
              <a:gd name="connsiteX0" fmla="*/ 14970 w 836484"/>
              <a:gd name="connsiteY0" fmla="*/ 0 h 511960"/>
              <a:gd name="connsiteX1" fmla="*/ 433344 w 836484"/>
              <a:gd name="connsiteY1" fmla="*/ 78796 h 511960"/>
              <a:gd name="connsiteX2" fmla="*/ 693452 w 836484"/>
              <a:gd name="connsiteY2" fmla="*/ 259645 h 511960"/>
              <a:gd name="connsiteX3" fmla="*/ 791344 w 836484"/>
              <a:gd name="connsiteY3" fmla="*/ 511960 h 511960"/>
              <a:gd name="connsiteX4" fmla="*/ 0 w 836484"/>
              <a:gd name="connsiteY4" fmla="*/ 484753 h 511960"/>
              <a:gd name="connsiteX5" fmla="*/ 14970 w 836484"/>
              <a:gd name="connsiteY5" fmla="*/ 0 h 511960"/>
              <a:gd name="connsiteX0" fmla="*/ 14970 w 836484"/>
              <a:gd name="connsiteY0" fmla="*/ 0 h 511960"/>
              <a:gd name="connsiteX1" fmla="*/ 433344 w 836484"/>
              <a:gd name="connsiteY1" fmla="*/ 78796 h 511960"/>
              <a:gd name="connsiteX2" fmla="*/ 791344 w 836484"/>
              <a:gd name="connsiteY2" fmla="*/ 511960 h 511960"/>
              <a:gd name="connsiteX0" fmla="*/ 14970 w 792597"/>
              <a:gd name="connsiteY0" fmla="*/ 0 h 511960"/>
              <a:gd name="connsiteX1" fmla="*/ 433344 w 792597"/>
              <a:gd name="connsiteY1" fmla="*/ 78796 h 511960"/>
              <a:gd name="connsiteX2" fmla="*/ 693452 w 792597"/>
              <a:gd name="connsiteY2" fmla="*/ 259645 h 511960"/>
              <a:gd name="connsiteX3" fmla="*/ 791344 w 792597"/>
              <a:gd name="connsiteY3" fmla="*/ 511960 h 511960"/>
              <a:gd name="connsiteX4" fmla="*/ 0 w 792597"/>
              <a:gd name="connsiteY4" fmla="*/ 484753 h 511960"/>
              <a:gd name="connsiteX5" fmla="*/ 14970 w 792597"/>
              <a:gd name="connsiteY5" fmla="*/ 0 h 511960"/>
              <a:gd name="connsiteX0" fmla="*/ 14970 w 792597"/>
              <a:gd name="connsiteY0" fmla="*/ 0 h 511960"/>
              <a:gd name="connsiteX1" fmla="*/ 433344 w 792597"/>
              <a:gd name="connsiteY1" fmla="*/ 78796 h 511960"/>
              <a:gd name="connsiteX2" fmla="*/ 791344 w 792597"/>
              <a:gd name="connsiteY2" fmla="*/ 511960 h 511960"/>
              <a:gd name="connsiteX0" fmla="*/ 14970 w 792597"/>
              <a:gd name="connsiteY0" fmla="*/ 0 h 511960"/>
              <a:gd name="connsiteX1" fmla="*/ 433344 w 792597"/>
              <a:gd name="connsiteY1" fmla="*/ 78796 h 511960"/>
              <a:gd name="connsiteX2" fmla="*/ 693452 w 792597"/>
              <a:gd name="connsiteY2" fmla="*/ 259645 h 511960"/>
              <a:gd name="connsiteX3" fmla="*/ 791344 w 792597"/>
              <a:gd name="connsiteY3" fmla="*/ 511960 h 511960"/>
              <a:gd name="connsiteX4" fmla="*/ 0 w 792597"/>
              <a:gd name="connsiteY4" fmla="*/ 484753 h 511960"/>
              <a:gd name="connsiteX5" fmla="*/ 14970 w 792597"/>
              <a:gd name="connsiteY5" fmla="*/ 0 h 511960"/>
              <a:gd name="connsiteX0" fmla="*/ 14970 w 792597"/>
              <a:gd name="connsiteY0" fmla="*/ 0 h 511960"/>
              <a:gd name="connsiteX1" fmla="*/ 433344 w 792597"/>
              <a:gd name="connsiteY1" fmla="*/ 78796 h 511960"/>
              <a:gd name="connsiteX2" fmla="*/ 791344 w 792597"/>
              <a:gd name="connsiteY2" fmla="*/ 511960 h 511960"/>
              <a:gd name="connsiteX0" fmla="*/ 14970 w 792597"/>
              <a:gd name="connsiteY0" fmla="*/ 0 h 511960"/>
              <a:gd name="connsiteX1" fmla="*/ 433344 w 792597"/>
              <a:gd name="connsiteY1" fmla="*/ 78796 h 511960"/>
              <a:gd name="connsiteX2" fmla="*/ 693452 w 792597"/>
              <a:gd name="connsiteY2" fmla="*/ 259645 h 511960"/>
              <a:gd name="connsiteX3" fmla="*/ 791344 w 792597"/>
              <a:gd name="connsiteY3" fmla="*/ 511960 h 511960"/>
              <a:gd name="connsiteX4" fmla="*/ 0 w 792597"/>
              <a:gd name="connsiteY4" fmla="*/ 484753 h 511960"/>
              <a:gd name="connsiteX5" fmla="*/ 14970 w 792597"/>
              <a:gd name="connsiteY5" fmla="*/ 0 h 511960"/>
              <a:gd name="connsiteX0" fmla="*/ 14970 w 792597"/>
              <a:gd name="connsiteY0" fmla="*/ 0 h 511960"/>
              <a:gd name="connsiteX1" fmla="*/ 433344 w 792597"/>
              <a:gd name="connsiteY1" fmla="*/ 78796 h 511960"/>
              <a:gd name="connsiteX2" fmla="*/ 791344 w 792597"/>
              <a:gd name="connsiteY2" fmla="*/ 511960 h 511960"/>
              <a:gd name="connsiteX0" fmla="*/ 14970 w 829535"/>
              <a:gd name="connsiteY0" fmla="*/ 0 h 560834"/>
              <a:gd name="connsiteX1" fmla="*/ 433344 w 829535"/>
              <a:gd name="connsiteY1" fmla="*/ 78796 h 560834"/>
              <a:gd name="connsiteX2" fmla="*/ 693452 w 829535"/>
              <a:gd name="connsiteY2" fmla="*/ 259645 h 560834"/>
              <a:gd name="connsiteX3" fmla="*/ 791344 w 829535"/>
              <a:gd name="connsiteY3" fmla="*/ 511960 h 560834"/>
              <a:gd name="connsiteX4" fmla="*/ 0 w 829535"/>
              <a:gd name="connsiteY4" fmla="*/ 484753 h 560834"/>
              <a:gd name="connsiteX5" fmla="*/ 14970 w 829535"/>
              <a:gd name="connsiteY5" fmla="*/ 0 h 560834"/>
              <a:gd name="connsiteX0" fmla="*/ 14970 w 829535"/>
              <a:gd name="connsiteY0" fmla="*/ 0 h 560834"/>
              <a:gd name="connsiteX1" fmla="*/ 433344 w 829535"/>
              <a:gd name="connsiteY1" fmla="*/ 78796 h 560834"/>
              <a:gd name="connsiteX2" fmla="*/ 791344 w 829535"/>
              <a:gd name="connsiteY2" fmla="*/ 511960 h 560834"/>
              <a:gd name="connsiteX0" fmla="*/ 41530 w 856095"/>
              <a:gd name="connsiteY0" fmla="*/ 0 h 560834"/>
              <a:gd name="connsiteX1" fmla="*/ 459904 w 856095"/>
              <a:gd name="connsiteY1" fmla="*/ 78796 h 560834"/>
              <a:gd name="connsiteX2" fmla="*/ 720012 w 856095"/>
              <a:gd name="connsiteY2" fmla="*/ 259645 h 560834"/>
              <a:gd name="connsiteX3" fmla="*/ 817904 w 856095"/>
              <a:gd name="connsiteY3" fmla="*/ 511960 h 560834"/>
              <a:gd name="connsiteX4" fmla="*/ 26560 w 856095"/>
              <a:gd name="connsiteY4" fmla="*/ 484753 h 560834"/>
              <a:gd name="connsiteX5" fmla="*/ 41530 w 856095"/>
              <a:gd name="connsiteY5" fmla="*/ 0 h 560834"/>
              <a:gd name="connsiteX0" fmla="*/ 0 w 856095"/>
              <a:gd name="connsiteY0" fmla="*/ 64462 h 560834"/>
              <a:gd name="connsiteX1" fmla="*/ 459904 w 856095"/>
              <a:gd name="connsiteY1" fmla="*/ 78796 h 560834"/>
              <a:gd name="connsiteX2" fmla="*/ 817904 w 856095"/>
              <a:gd name="connsiteY2" fmla="*/ 511960 h 560834"/>
              <a:gd name="connsiteX0" fmla="*/ 41530 w 857402"/>
              <a:gd name="connsiteY0" fmla="*/ 0 h 998375"/>
              <a:gd name="connsiteX1" fmla="*/ 459904 w 857402"/>
              <a:gd name="connsiteY1" fmla="*/ 78796 h 998375"/>
              <a:gd name="connsiteX2" fmla="*/ 720012 w 857402"/>
              <a:gd name="connsiteY2" fmla="*/ 259645 h 998375"/>
              <a:gd name="connsiteX3" fmla="*/ 817904 w 857402"/>
              <a:gd name="connsiteY3" fmla="*/ 511960 h 998375"/>
              <a:gd name="connsiteX4" fmla="*/ 56774 w 857402"/>
              <a:gd name="connsiteY4" fmla="*/ 998214 h 998375"/>
              <a:gd name="connsiteX5" fmla="*/ 41530 w 857402"/>
              <a:gd name="connsiteY5" fmla="*/ 0 h 998375"/>
              <a:gd name="connsiteX0" fmla="*/ 0 w 857402"/>
              <a:gd name="connsiteY0" fmla="*/ 64462 h 998375"/>
              <a:gd name="connsiteX1" fmla="*/ 459904 w 857402"/>
              <a:gd name="connsiteY1" fmla="*/ 78796 h 998375"/>
              <a:gd name="connsiteX2" fmla="*/ 817904 w 857402"/>
              <a:gd name="connsiteY2" fmla="*/ 511960 h 998375"/>
              <a:gd name="connsiteX0" fmla="*/ 41530 w 858087"/>
              <a:gd name="connsiteY0" fmla="*/ 0 h 998214"/>
              <a:gd name="connsiteX1" fmla="*/ 459904 w 858087"/>
              <a:gd name="connsiteY1" fmla="*/ 78796 h 998214"/>
              <a:gd name="connsiteX2" fmla="*/ 720012 w 858087"/>
              <a:gd name="connsiteY2" fmla="*/ 259645 h 998214"/>
              <a:gd name="connsiteX3" fmla="*/ 817904 w 858087"/>
              <a:gd name="connsiteY3" fmla="*/ 511960 h 998214"/>
              <a:gd name="connsiteX4" fmla="*/ 56774 w 858087"/>
              <a:gd name="connsiteY4" fmla="*/ 998214 h 998214"/>
              <a:gd name="connsiteX5" fmla="*/ 41530 w 858087"/>
              <a:gd name="connsiteY5" fmla="*/ 0 h 998214"/>
              <a:gd name="connsiteX0" fmla="*/ 0 w 858087"/>
              <a:gd name="connsiteY0" fmla="*/ 64462 h 998214"/>
              <a:gd name="connsiteX1" fmla="*/ 459904 w 858087"/>
              <a:gd name="connsiteY1" fmla="*/ 78796 h 998214"/>
              <a:gd name="connsiteX2" fmla="*/ 817904 w 858087"/>
              <a:gd name="connsiteY2" fmla="*/ 511960 h 998214"/>
              <a:gd name="connsiteX0" fmla="*/ 0 w 860603"/>
              <a:gd name="connsiteY0" fmla="*/ 9484 h 945472"/>
              <a:gd name="connsiteX1" fmla="*/ 462420 w 860603"/>
              <a:gd name="connsiteY1" fmla="*/ 26054 h 945472"/>
              <a:gd name="connsiteX2" fmla="*/ 722528 w 860603"/>
              <a:gd name="connsiteY2" fmla="*/ 206903 h 945472"/>
              <a:gd name="connsiteX3" fmla="*/ 820420 w 860603"/>
              <a:gd name="connsiteY3" fmla="*/ 459218 h 945472"/>
              <a:gd name="connsiteX4" fmla="*/ 59290 w 860603"/>
              <a:gd name="connsiteY4" fmla="*/ 945472 h 945472"/>
              <a:gd name="connsiteX5" fmla="*/ 0 w 860603"/>
              <a:gd name="connsiteY5" fmla="*/ 9484 h 945472"/>
              <a:gd name="connsiteX0" fmla="*/ 2516 w 860603"/>
              <a:gd name="connsiteY0" fmla="*/ 11720 h 945472"/>
              <a:gd name="connsiteX1" fmla="*/ 462420 w 860603"/>
              <a:gd name="connsiteY1" fmla="*/ 26054 h 945472"/>
              <a:gd name="connsiteX2" fmla="*/ 820420 w 860603"/>
              <a:gd name="connsiteY2" fmla="*/ 459218 h 945472"/>
              <a:gd name="connsiteX0" fmla="*/ 0 w 860603"/>
              <a:gd name="connsiteY0" fmla="*/ 9484 h 945472"/>
              <a:gd name="connsiteX1" fmla="*/ 462420 w 860603"/>
              <a:gd name="connsiteY1" fmla="*/ 26054 h 945472"/>
              <a:gd name="connsiteX2" fmla="*/ 722528 w 860603"/>
              <a:gd name="connsiteY2" fmla="*/ 206903 h 945472"/>
              <a:gd name="connsiteX3" fmla="*/ 820420 w 860603"/>
              <a:gd name="connsiteY3" fmla="*/ 459218 h 945472"/>
              <a:gd name="connsiteX4" fmla="*/ 59290 w 860603"/>
              <a:gd name="connsiteY4" fmla="*/ 945472 h 945472"/>
              <a:gd name="connsiteX5" fmla="*/ 0 w 860603"/>
              <a:gd name="connsiteY5" fmla="*/ 9484 h 945472"/>
              <a:gd name="connsiteX0" fmla="*/ 2516 w 860603"/>
              <a:gd name="connsiteY0" fmla="*/ 11720 h 945472"/>
              <a:gd name="connsiteX1" fmla="*/ 462420 w 860603"/>
              <a:gd name="connsiteY1" fmla="*/ 26054 h 945472"/>
              <a:gd name="connsiteX2" fmla="*/ 820420 w 860603"/>
              <a:gd name="connsiteY2" fmla="*/ 459218 h 945472"/>
              <a:gd name="connsiteX0" fmla="*/ 0 w 860603"/>
              <a:gd name="connsiteY0" fmla="*/ 9484 h 945472"/>
              <a:gd name="connsiteX1" fmla="*/ 462420 w 860603"/>
              <a:gd name="connsiteY1" fmla="*/ 26054 h 945472"/>
              <a:gd name="connsiteX2" fmla="*/ 640167 w 860603"/>
              <a:gd name="connsiteY2" fmla="*/ 226062 h 945472"/>
              <a:gd name="connsiteX3" fmla="*/ 820420 w 860603"/>
              <a:gd name="connsiteY3" fmla="*/ 459218 h 945472"/>
              <a:gd name="connsiteX4" fmla="*/ 59290 w 860603"/>
              <a:gd name="connsiteY4" fmla="*/ 945472 h 945472"/>
              <a:gd name="connsiteX5" fmla="*/ 0 w 860603"/>
              <a:gd name="connsiteY5" fmla="*/ 9484 h 945472"/>
              <a:gd name="connsiteX0" fmla="*/ 2516 w 860603"/>
              <a:gd name="connsiteY0" fmla="*/ 11720 h 945472"/>
              <a:gd name="connsiteX1" fmla="*/ 462420 w 860603"/>
              <a:gd name="connsiteY1" fmla="*/ 26054 h 945472"/>
              <a:gd name="connsiteX2" fmla="*/ 820420 w 860603"/>
              <a:gd name="connsiteY2" fmla="*/ 459218 h 945472"/>
              <a:gd name="connsiteX0" fmla="*/ 0 w 821673"/>
              <a:gd name="connsiteY0" fmla="*/ 9484 h 945472"/>
              <a:gd name="connsiteX1" fmla="*/ 462420 w 821673"/>
              <a:gd name="connsiteY1" fmla="*/ 26054 h 945472"/>
              <a:gd name="connsiteX2" fmla="*/ 640167 w 821673"/>
              <a:gd name="connsiteY2" fmla="*/ 226062 h 945472"/>
              <a:gd name="connsiteX3" fmla="*/ 820420 w 821673"/>
              <a:gd name="connsiteY3" fmla="*/ 459218 h 945472"/>
              <a:gd name="connsiteX4" fmla="*/ 59290 w 821673"/>
              <a:gd name="connsiteY4" fmla="*/ 945472 h 945472"/>
              <a:gd name="connsiteX5" fmla="*/ 0 w 821673"/>
              <a:gd name="connsiteY5" fmla="*/ 9484 h 945472"/>
              <a:gd name="connsiteX0" fmla="*/ 2516 w 821673"/>
              <a:gd name="connsiteY0" fmla="*/ 11720 h 945472"/>
              <a:gd name="connsiteX1" fmla="*/ 462420 w 821673"/>
              <a:gd name="connsiteY1" fmla="*/ 26054 h 945472"/>
              <a:gd name="connsiteX2" fmla="*/ 820420 w 821673"/>
              <a:gd name="connsiteY2" fmla="*/ 459218 h 945472"/>
              <a:gd name="connsiteX0" fmla="*/ 0 w 821673"/>
              <a:gd name="connsiteY0" fmla="*/ 9484 h 945472"/>
              <a:gd name="connsiteX1" fmla="*/ 462420 w 821673"/>
              <a:gd name="connsiteY1" fmla="*/ 26054 h 945472"/>
              <a:gd name="connsiteX2" fmla="*/ 640167 w 821673"/>
              <a:gd name="connsiteY2" fmla="*/ 226062 h 945472"/>
              <a:gd name="connsiteX3" fmla="*/ 820420 w 821673"/>
              <a:gd name="connsiteY3" fmla="*/ 459218 h 945472"/>
              <a:gd name="connsiteX4" fmla="*/ 59290 w 821673"/>
              <a:gd name="connsiteY4" fmla="*/ 945472 h 945472"/>
              <a:gd name="connsiteX5" fmla="*/ 0 w 821673"/>
              <a:gd name="connsiteY5" fmla="*/ 9484 h 945472"/>
              <a:gd name="connsiteX0" fmla="*/ 2516 w 821673"/>
              <a:gd name="connsiteY0" fmla="*/ 11720 h 945472"/>
              <a:gd name="connsiteX1" fmla="*/ 462420 w 821673"/>
              <a:gd name="connsiteY1" fmla="*/ 26054 h 945472"/>
              <a:gd name="connsiteX2" fmla="*/ 820420 w 821673"/>
              <a:gd name="connsiteY2" fmla="*/ 459218 h 945472"/>
              <a:gd name="connsiteX0" fmla="*/ 0 w 821673"/>
              <a:gd name="connsiteY0" fmla="*/ 9484 h 945472"/>
              <a:gd name="connsiteX1" fmla="*/ 462420 w 821673"/>
              <a:gd name="connsiteY1" fmla="*/ 26054 h 945472"/>
              <a:gd name="connsiteX2" fmla="*/ 640167 w 821673"/>
              <a:gd name="connsiteY2" fmla="*/ 226062 h 945472"/>
              <a:gd name="connsiteX3" fmla="*/ 820420 w 821673"/>
              <a:gd name="connsiteY3" fmla="*/ 459218 h 945472"/>
              <a:gd name="connsiteX4" fmla="*/ 59290 w 821673"/>
              <a:gd name="connsiteY4" fmla="*/ 945472 h 945472"/>
              <a:gd name="connsiteX5" fmla="*/ 0 w 821673"/>
              <a:gd name="connsiteY5" fmla="*/ 9484 h 945472"/>
              <a:gd name="connsiteX0" fmla="*/ 2516 w 821673"/>
              <a:gd name="connsiteY0" fmla="*/ 11720 h 945472"/>
              <a:gd name="connsiteX1" fmla="*/ 462420 w 821673"/>
              <a:gd name="connsiteY1" fmla="*/ 26054 h 945472"/>
              <a:gd name="connsiteX2" fmla="*/ 820420 w 821673"/>
              <a:gd name="connsiteY2" fmla="*/ 459218 h 945472"/>
              <a:gd name="connsiteX0" fmla="*/ 0 w 821100"/>
              <a:gd name="connsiteY0" fmla="*/ 4664 h 940652"/>
              <a:gd name="connsiteX1" fmla="*/ 462420 w 821100"/>
              <a:gd name="connsiteY1" fmla="*/ 21234 h 940652"/>
              <a:gd name="connsiteX2" fmla="*/ 640167 w 821100"/>
              <a:gd name="connsiteY2" fmla="*/ 221242 h 940652"/>
              <a:gd name="connsiteX3" fmla="*/ 820420 w 821100"/>
              <a:gd name="connsiteY3" fmla="*/ 454398 h 940652"/>
              <a:gd name="connsiteX4" fmla="*/ 59290 w 821100"/>
              <a:gd name="connsiteY4" fmla="*/ 940652 h 940652"/>
              <a:gd name="connsiteX5" fmla="*/ 0 w 821100"/>
              <a:gd name="connsiteY5" fmla="*/ 4664 h 940652"/>
              <a:gd name="connsiteX0" fmla="*/ 2516 w 821100"/>
              <a:gd name="connsiteY0" fmla="*/ 6900 h 940652"/>
              <a:gd name="connsiteX1" fmla="*/ 332796 w 821100"/>
              <a:gd name="connsiteY1" fmla="*/ 47944 h 940652"/>
              <a:gd name="connsiteX2" fmla="*/ 820420 w 821100"/>
              <a:gd name="connsiteY2" fmla="*/ 454398 h 940652"/>
              <a:gd name="connsiteX0" fmla="*/ 0 w 821060"/>
              <a:gd name="connsiteY0" fmla="*/ 4664 h 940652"/>
              <a:gd name="connsiteX1" fmla="*/ 462420 w 821060"/>
              <a:gd name="connsiteY1" fmla="*/ 21234 h 940652"/>
              <a:gd name="connsiteX2" fmla="*/ 640167 w 821060"/>
              <a:gd name="connsiteY2" fmla="*/ 221242 h 940652"/>
              <a:gd name="connsiteX3" fmla="*/ 820420 w 821060"/>
              <a:gd name="connsiteY3" fmla="*/ 454398 h 940652"/>
              <a:gd name="connsiteX4" fmla="*/ 59290 w 821060"/>
              <a:gd name="connsiteY4" fmla="*/ 940652 h 940652"/>
              <a:gd name="connsiteX5" fmla="*/ 0 w 821060"/>
              <a:gd name="connsiteY5" fmla="*/ 4664 h 940652"/>
              <a:gd name="connsiteX0" fmla="*/ 2516 w 821060"/>
              <a:gd name="connsiteY0" fmla="*/ 6900 h 940652"/>
              <a:gd name="connsiteX1" fmla="*/ 315317 w 821060"/>
              <a:gd name="connsiteY1" fmla="*/ 34659 h 940652"/>
              <a:gd name="connsiteX2" fmla="*/ 820420 w 821060"/>
              <a:gd name="connsiteY2" fmla="*/ 454398 h 940652"/>
              <a:gd name="connsiteX0" fmla="*/ 0 w 821001"/>
              <a:gd name="connsiteY0" fmla="*/ 4664 h 940652"/>
              <a:gd name="connsiteX1" fmla="*/ 462420 w 821001"/>
              <a:gd name="connsiteY1" fmla="*/ 21234 h 940652"/>
              <a:gd name="connsiteX2" fmla="*/ 640167 w 821001"/>
              <a:gd name="connsiteY2" fmla="*/ 221242 h 940652"/>
              <a:gd name="connsiteX3" fmla="*/ 820420 w 821001"/>
              <a:gd name="connsiteY3" fmla="*/ 454398 h 940652"/>
              <a:gd name="connsiteX4" fmla="*/ 59290 w 821001"/>
              <a:gd name="connsiteY4" fmla="*/ 940652 h 940652"/>
              <a:gd name="connsiteX5" fmla="*/ 0 w 821001"/>
              <a:gd name="connsiteY5" fmla="*/ 4664 h 940652"/>
              <a:gd name="connsiteX0" fmla="*/ 2516 w 821001"/>
              <a:gd name="connsiteY0" fmla="*/ 6900 h 940652"/>
              <a:gd name="connsiteX1" fmla="*/ 315317 w 821001"/>
              <a:gd name="connsiteY1" fmla="*/ 34659 h 940652"/>
              <a:gd name="connsiteX2" fmla="*/ 820420 w 821001"/>
              <a:gd name="connsiteY2" fmla="*/ 454398 h 940652"/>
              <a:gd name="connsiteX0" fmla="*/ 0 w 821001"/>
              <a:gd name="connsiteY0" fmla="*/ 4664 h 486219"/>
              <a:gd name="connsiteX1" fmla="*/ 462420 w 821001"/>
              <a:gd name="connsiteY1" fmla="*/ 21234 h 486219"/>
              <a:gd name="connsiteX2" fmla="*/ 640167 w 821001"/>
              <a:gd name="connsiteY2" fmla="*/ 221242 h 486219"/>
              <a:gd name="connsiteX3" fmla="*/ 820420 w 821001"/>
              <a:gd name="connsiteY3" fmla="*/ 454398 h 486219"/>
              <a:gd name="connsiteX4" fmla="*/ 110875 w 821001"/>
              <a:gd name="connsiteY4" fmla="*/ 236319 h 486219"/>
              <a:gd name="connsiteX5" fmla="*/ 0 w 821001"/>
              <a:gd name="connsiteY5" fmla="*/ 4664 h 486219"/>
              <a:gd name="connsiteX0" fmla="*/ 2516 w 821001"/>
              <a:gd name="connsiteY0" fmla="*/ 6900 h 486219"/>
              <a:gd name="connsiteX1" fmla="*/ 315317 w 821001"/>
              <a:gd name="connsiteY1" fmla="*/ 34659 h 486219"/>
              <a:gd name="connsiteX2" fmla="*/ 820420 w 821001"/>
              <a:gd name="connsiteY2" fmla="*/ 454398 h 486219"/>
              <a:gd name="connsiteX0" fmla="*/ 5831 w 826832"/>
              <a:gd name="connsiteY0" fmla="*/ 36025 h 485759"/>
              <a:gd name="connsiteX1" fmla="*/ 468251 w 826832"/>
              <a:gd name="connsiteY1" fmla="*/ 52595 h 485759"/>
              <a:gd name="connsiteX2" fmla="*/ 645998 w 826832"/>
              <a:gd name="connsiteY2" fmla="*/ 252603 h 485759"/>
              <a:gd name="connsiteX3" fmla="*/ 826251 w 826832"/>
              <a:gd name="connsiteY3" fmla="*/ 485759 h 485759"/>
              <a:gd name="connsiteX4" fmla="*/ 5831 w 826832"/>
              <a:gd name="connsiteY4" fmla="*/ 36025 h 485759"/>
              <a:gd name="connsiteX0" fmla="*/ 8347 w 826832"/>
              <a:gd name="connsiteY0" fmla="*/ 38261 h 485759"/>
              <a:gd name="connsiteX1" fmla="*/ 321148 w 826832"/>
              <a:gd name="connsiteY1" fmla="*/ 66020 h 485759"/>
              <a:gd name="connsiteX2" fmla="*/ 826251 w 826832"/>
              <a:gd name="connsiteY2" fmla="*/ 485759 h 485759"/>
              <a:gd name="connsiteX0" fmla="*/ 5831 w 826832"/>
              <a:gd name="connsiteY0" fmla="*/ 36025 h 485759"/>
              <a:gd name="connsiteX1" fmla="*/ 468251 w 826832"/>
              <a:gd name="connsiteY1" fmla="*/ 52595 h 485759"/>
              <a:gd name="connsiteX2" fmla="*/ 645998 w 826832"/>
              <a:gd name="connsiteY2" fmla="*/ 252603 h 485759"/>
              <a:gd name="connsiteX3" fmla="*/ 826251 w 826832"/>
              <a:gd name="connsiteY3" fmla="*/ 485759 h 485759"/>
              <a:gd name="connsiteX4" fmla="*/ 5831 w 826832"/>
              <a:gd name="connsiteY4" fmla="*/ 36025 h 485759"/>
              <a:gd name="connsiteX0" fmla="*/ 8347 w 826832"/>
              <a:gd name="connsiteY0" fmla="*/ 38261 h 485759"/>
              <a:gd name="connsiteX1" fmla="*/ 321148 w 826832"/>
              <a:gd name="connsiteY1" fmla="*/ 66020 h 485759"/>
              <a:gd name="connsiteX2" fmla="*/ 826251 w 826832"/>
              <a:gd name="connsiteY2" fmla="*/ 485759 h 485759"/>
              <a:gd name="connsiteX0" fmla="*/ 5831 w 826251"/>
              <a:gd name="connsiteY0" fmla="*/ 36025 h 485759"/>
              <a:gd name="connsiteX1" fmla="*/ 468251 w 826251"/>
              <a:gd name="connsiteY1" fmla="*/ 52595 h 485759"/>
              <a:gd name="connsiteX2" fmla="*/ 645998 w 826251"/>
              <a:gd name="connsiteY2" fmla="*/ 252603 h 485759"/>
              <a:gd name="connsiteX3" fmla="*/ 826251 w 826251"/>
              <a:gd name="connsiteY3" fmla="*/ 485759 h 485759"/>
              <a:gd name="connsiteX4" fmla="*/ 5831 w 826251"/>
              <a:gd name="connsiteY4" fmla="*/ 36025 h 485759"/>
              <a:gd name="connsiteX0" fmla="*/ 8347 w 826251"/>
              <a:gd name="connsiteY0" fmla="*/ 38261 h 485759"/>
              <a:gd name="connsiteX1" fmla="*/ 321148 w 826251"/>
              <a:gd name="connsiteY1" fmla="*/ 66020 h 485759"/>
              <a:gd name="connsiteX0" fmla="*/ 6227 w 839169"/>
              <a:gd name="connsiteY0" fmla="*/ 47480 h 497229"/>
              <a:gd name="connsiteX1" fmla="*/ 468647 w 839169"/>
              <a:gd name="connsiteY1" fmla="*/ 64050 h 497229"/>
              <a:gd name="connsiteX2" fmla="*/ 826647 w 839169"/>
              <a:gd name="connsiteY2" fmla="*/ 497214 h 497229"/>
              <a:gd name="connsiteX3" fmla="*/ 6227 w 839169"/>
              <a:gd name="connsiteY3" fmla="*/ 47480 h 497229"/>
              <a:gd name="connsiteX0" fmla="*/ 8743 w 839169"/>
              <a:gd name="connsiteY0" fmla="*/ 49716 h 497229"/>
              <a:gd name="connsiteX1" fmla="*/ 321544 w 839169"/>
              <a:gd name="connsiteY1" fmla="*/ 77475 h 497229"/>
              <a:gd name="connsiteX0" fmla="*/ 0 w 820420"/>
              <a:gd name="connsiteY0" fmla="*/ 1937 h 451671"/>
              <a:gd name="connsiteX1" fmla="*/ 820420 w 820420"/>
              <a:gd name="connsiteY1" fmla="*/ 451671 h 451671"/>
              <a:gd name="connsiteX2" fmla="*/ 0 w 820420"/>
              <a:gd name="connsiteY2" fmla="*/ 1937 h 451671"/>
              <a:gd name="connsiteX0" fmla="*/ 2516 w 820420"/>
              <a:gd name="connsiteY0" fmla="*/ 4173 h 451671"/>
              <a:gd name="connsiteX1" fmla="*/ 315317 w 820420"/>
              <a:gd name="connsiteY1" fmla="*/ 31932 h 451671"/>
              <a:gd name="connsiteX0" fmla="*/ 0 w 836897"/>
              <a:gd name="connsiteY0" fmla="*/ 0 h 449734"/>
              <a:gd name="connsiteX1" fmla="*/ 820420 w 836897"/>
              <a:gd name="connsiteY1" fmla="*/ 449734 h 449734"/>
              <a:gd name="connsiteX2" fmla="*/ 0 w 836897"/>
              <a:gd name="connsiteY2" fmla="*/ 0 h 449734"/>
              <a:gd name="connsiteX0" fmla="*/ 2516 w 836897"/>
              <a:gd name="connsiteY0" fmla="*/ 2236 h 449734"/>
              <a:gd name="connsiteX1" fmla="*/ 836897 w 836897"/>
              <a:gd name="connsiteY1" fmla="*/ 421515 h 449734"/>
              <a:gd name="connsiteX0" fmla="*/ 0 w 836897"/>
              <a:gd name="connsiteY0" fmla="*/ 0 h 449734"/>
              <a:gd name="connsiteX1" fmla="*/ 820420 w 836897"/>
              <a:gd name="connsiteY1" fmla="*/ 449734 h 449734"/>
              <a:gd name="connsiteX2" fmla="*/ 0 w 836897"/>
              <a:gd name="connsiteY2" fmla="*/ 0 h 449734"/>
              <a:gd name="connsiteX0" fmla="*/ 2516 w 836897"/>
              <a:gd name="connsiteY0" fmla="*/ 2236 h 449734"/>
              <a:gd name="connsiteX1" fmla="*/ 836897 w 836897"/>
              <a:gd name="connsiteY1" fmla="*/ 421515 h 449734"/>
              <a:gd name="connsiteX0" fmla="*/ 0 w 836897"/>
              <a:gd name="connsiteY0" fmla="*/ 0 h 449734"/>
              <a:gd name="connsiteX1" fmla="*/ 820420 w 836897"/>
              <a:gd name="connsiteY1" fmla="*/ 449734 h 449734"/>
              <a:gd name="connsiteX2" fmla="*/ 0 w 836897"/>
              <a:gd name="connsiteY2" fmla="*/ 0 h 449734"/>
              <a:gd name="connsiteX0" fmla="*/ 2516 w 836897"/>
              <a:gd name="connsiteY0" fmla="*/ 2236 h 449734"/>
              <a:gd name="connsiteX1" fmla="*/ 836897 w 836897"/>
              <a:gd name="connsiteY1" fmla="*/ 421515 h 449734"/>
              <a:gd name="connsiteX0" fmla="*/ 0 w 836897"/>
              <a:gd name="connsiteY0" fmla="*/ 3791 h 453525"/>
              <a:gd name="connsiteX1" fmla="*/ 820420 w 836897"/>
              <a:gd name="connsiteY1" fmla="*/ 453525 h 453525"/>
              <a:gd name="connsiteX2" fmla="*/ 0 w 836897"/>
              <a:gd name="connsiteY2" fmla="*/ 3791 h 453525"/>
              <a:gd name="connsiteX0" fmla="*/ 2516 w 836897"/>
              <a:gd name="connsiteY0" fmla="*/ 6027 h 453525"/>
              <a:gd name="connsiteX1" fmla="*/ 836897 w 836897"/>
              <a:gd name="connsiteY1" fmla="*/ 425306 h 453525"/>
              <a:gd name="connsiteX0" fmla="*/ 0 w 836897"/>
              <a:gd name="connsiteY0" fmla="*/ 28396 h 478130"/>
              <a:gd name="connsiteX1" fmla="*/ 820420 w 836897"/>
              <a:gd name="connsiteY1" fmla="*/ 478130 h 478130"/>
              <a:gd name="connsiteX2" fmla="*/ 0 w 836897"/>
              <a:gd name="connsiteY2" fmla="*/ 28396 h 478130"/>
              <a:gd name="connsiteX0" fmla="*/ 24888 w 836897"/>
              <a:gd name="connsiteY0" fmla="*/ 5463 h 478130"/>
              <a:gd name="connsiteX1" fmla="*/ 836897 w 836897"/>
              <a:gd name="connsiteY1" fmla="*/ 449911 h 478130"/>
              <a:gd name="connsiteX0" fmla="*/ 0 w 836897"/>
              <a:gd name="connsiteY0" fmla="*/ 22933 h 472667"/>
              <a:gd name="connsiteX1" fmla="*/ 820420 w 836897"/>
              <a:gd name="connsiteY1" fmla="*/ 472667 h 472667"/>
              <a:gd name="connsiteX2" fmla="*/ 0 w 836897"/>
              <a:gd name="connsiteY2" fmla="*/ 22933 h 472667"/>
              <a:gd name="connsiteX0" fmla="*/ 24888 w 836897"/>
              <a:gd name="connsiteY0" fmla="*/ 0 h 472667"/>
              <a:gd name="connsiteX1" fmla="*/ 836897 w 836897"/>
              <a:gd name="connsiteY1" fmla="*/ 444448 h 472667"/>
              <a:gd name="connsiteX0" fmla="*/ 0 w 836897"/>
              <a:gd name="connsiteY0" fmla="*/ 24263 h 473997"/>
              <a:gd name="connsiteX1" fmla="*/ 820420 w 836897"/>
              <a:gd name="connsiteY1" fmla="*/ 473997 h 473997"/>
              <a:gd name="connsiteX2" fmla="*/ 0 w 836897"/>
              <a:gd name="connsiteY2" fmla="*/ 24263 h 473997"/>
              <a:gd name="connsiteX0" fmla="*/ 24888 w 836897"/>
              <a:gd name="connsiteY0" fmla="*/ 1330 h 473997"/>
              <a:gd name="connsiteX1" fmla="*/ 836897 w 836897"/>
              <a:gd name="connsiteY1" fmla="*/ 445778 h 473997"/>
              <a:gd name="connsiteX0" fmla="*/ 0 w 845846"/>
              <a:gd name="connsiteY0" fmla="*/ 24326 h 474060"/>
              <a:gd name="connsiteX1" fmla="*/ 820420 w 845846"/>
              <a:gd name="connsiteY1" fmla="*/ 474060 h 474060"/>
              <a:gd name="connsiteX2" fmla="*/ 0 w 845846"/>
              <a:gd name="connsiteY2" fmla="*/ 24326 h 474060"/>
              <a:gd name="connsiteX0" fmla="*/ 24888 w 845846"/>
              <a:gd name="connsiteY0" fmla="*/ 1393 h 474060"/>
              <a:gd name="connsiteX1" fmla="*/ 845846 w 845846"/>
              <a:gd name="connsiteY1" fmla="*/ 435773 h 474060"/>
              <a:gd name="connsiteX0" fmla="*/ 0 w 845846"/>
              <a:gd name="connsiteY0" fmla="*/ 23947 h 473681"/>
              <a:gd name="connsiteX1" fmla="*/ 820420 w 845846"/>
              <a:gd name="connsiteY1" fmla="*/ 473681 h 473681"/>
              <a:gd name="connsiteX2" fmla="*/ 0 w 845846"/>
              <a:gd name="connsiteY2" fmla="*/ 23947 h 473681"/>
              <a:gd name="connsiteX0" fmla="*/ 24888 w 845846"/>
              <a:gd name="connsiteY0" fmla="*/ 1014 h 473681"/>
              <a:gd name="connsiteX1" fmla="*/ 845846 w 845846"/>
              <a:gd name="connsiteY1" fmla="*/ 435394 h 473681"/>
              <a:gd name="connsiteX0" fmla="*/ 0 w 845846"/>
              <a:gd name="connsiteY0" fmla="*/ 23979 h 473713"/>
              <a:gd name="connsiteX1" fmla="*/ 820420 w 845846"/>
              <a:gd name="connsiteY1" fmla="*/ 473713 h 473713"/>
              <a:gd name="connsiteX2" fmla="*/ 0 w 845846"/>
              <a:gd name="connsiteY2" fmla="*/ 23979 h 473713"/>
              <a:gd name="connsiteX0" fmla="*/ 24888 w 845846"/>
              <a:gd name="connsiteY0" fmla="*/ 1046 h 473713"/>
              <a:gd name="connsiteX1" fmla="*/ 845846 w 845846"/>
              <a:gd name="connsiteY1" fmla="*/ 435426 h 473713"/>
              <a:gd name="connsiteX0" fmla="*/ 0 w 839834"/>
              <a:gd name="connsiteY0" fmla="*/ 23911 h 473645"/>
              <a:gd name="connsiteX1" fmla="*/ 820420 w 839834"/>
              <a:gd name="connsiteY1" fmla="*/ 473645 h 473645"/>
              <a:gd name="connsiteX2" fmla="*/ 0 w 839834"/>
              <a:gd name="connsiteY2" fmla="*/ 23911 h 473645"/>
              <a:gd name="connsiteX0" fmla="*/ 24888 w 839834"/>
              <a:gd name="connsiteY0" fmla="*/ 978 h 473645"/>
              <a:gd name="connsiteX1" fmla="*/ 839834 w 839834"/>
              <a:gd name="connsiteY1" fmla="*/ 454795 h 473645"/>
              <a:gd name="connsiteX0" fmla="*/ 0 w 839834"/>
              <a:gd name="connsiteY0" fmla="*/ 24019 h 473753"/>
              <a:gd name="connsiteX1" fmla="*/ 820420 w 839834"/>
              <a:gd name="connsiteY1" fmla="*/ 473753 h 473753"/>
              <a:gd name="connsiteX2" fmla="*/ 0 w 839834"/>
              <a:gd name="connsiteY2" fmla="*/ 24019 h 473753"/>
              <a:gd name="connsiteX0" fmla="*/ 24888 w 839834"/>
              <a:gd name="connsiteY0" fmla="*/ 1086 h 473753"/>
              <a:gd name="connsiteX1" fmla="*/ 839834 w 839834"/>
              <a:gd name="connsiteY1" fmla="*/ 454903 h 4737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39834" h="473753" stroke="0" extrusionOk="0">
                <a:moveTo>
                  <a:pt x="0" y="24019"/>
                </a:moveTo>
                <a:lnTo>
                  <a:pt x="820420" y="473753"/>
                </a:lnTo>
                <a:cubicBezTo>
                  <a:pt x="743350" y="470991"/>
                  <a:pt x="59667" y="96213"/>
                  <a:pt x="0" y="24019"/>
                </a:cubicBezTo>
                <a:close/>
              </a:path>
              <a:path w="839834" h="473753" fill="none">
                <a:moveTo>
                  <a:pt x="24888" y="1086"/>
                </a:moveTo>
                <a:cubicBezTo>
                  <a:pt x="413344" y="-18455"/>
                  <a:pt x="745434" y="229223"/>
                  <a:pt x="839834" y="454903"/>
                </a:cubicBezTo>
              </a:path>
            </a:pathLst>
          </a:custGeom>
          <a:ln w="222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 sz="1500"/>
          </a:p>
        </p:txBody>
      </p:sp>
      <p:sp>
        <p:nvSpPr>
          <p:cNvPr id="50" name="Rectangle 49"/>
          <p:cNvSpPr/>
          <p:nvPr/>
        </p:nvSpPr>
        <p:spPr>
          <a:xfrm>
            <a:off x="2038350" y="4763364"/>
            <a:ext cx="530424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sz="1500" dirty="0" smtClean="0"/>
              <a:t>60</a:t>
            </a:r>
            <a:r>
              <a:rPr lang="en-IE" sz="1500" i="1" dirty="0" smtClean="0"/>
              <a:t>°</a:t>
            </a:r>
            <a:endParaRPr lang="en-IE" sz="1500" dirty="0"/>
          </a:p>
        </p:txBody>
      </p:sp>
      <p:grpSp>
        <p:nvGrpSpPr>
          <p:cNvPr id="51" name="Group 50"/>
          <p:cNvGrpSpPr/>
          <p:nvPr/>
        </p:nvGrpSpPr>
        <p:grpSpPr>
          <a:xfrm>
            <a:off x="2391603" y="3867964"/>
            <a:ext cx="308098" cy="2400488"/>
            <a:chOff x="1539127" y="558851"/>
            <a:chExt cx="403259" cy="3141906"/>
          </a:xfrm>
        </p:grpSpPr>
        <p:cxnSp>
          <p:nvCxnSpPr>
            <p:cNvPr id="52" name="Straight Arrow Connector 51"/>
            <p:cNvCxnSpPr/>
            <p:nvPr/>
          </p:nvCxnSpPr>
          <p:spPr>
            <a:xfrm flipV="1">
              <a:off x="1737734" y="923949"/>
              <a:ext cx="0" cy="2385516"/>
            </a:xfrm>
            <a:prstGeom prst="straightConnector1">
              <a:avLst/>
            </a:prstGeom>
            <a:ln w="22225"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3" name="Rectangle 52"/>
            <p:cNvSpPr/>
            <p:nvPr/>
          </p:nvSpPr>
          <p:spPr>
            <a:xfrm>
              <a:off x="1539127" y="558851"/>
              <a:ext cx="403259" cy="42297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IE" sz="1500" dirty="0"/>
                <a:t>N</a:t>
              </a:r>
            </a:p>
          </p:txBody>
        </p:sp>
        <p:sp>
          <p:nvSpPr>
            <p:cNvPr id="54" name="Rectangle 53"/>
            <p:cNvSpPr/>
            <p:nvPr/>
          </p:nvSpPr>
          <p:spPr>
            <a:xfrm>
              <a:off x="1565323" y="3277779"/>
              <a:ext cx="357102" cy="42297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IE" sz="1500" dirty="0" smtClean="0"/>
                <a:t>S</a:t>
              </a:r>
              <a:endParaRPr lang="en-IE" sz="1500" dirty="0"/>
            </a:p>
          </p:txBody>
        </p:sp>
      </p:grpSp>
      <p:grpSp>
        <p:nvGrpSpPr>
          <p:cNvPr id="55" name="Group 54"/>
          <p:cNvGrpSpPr/>
          <p:nvPr/>
        </p:nvGrpSpPr>
        <p:grpSpPr>
          <a:xfrm>
            <a:off x="1280828" y="4885775"/>
            <a:ext cx="2445928" cy="327452"/>
            <a:chOff x="102109" y="1894940"/>
            <a:chExt cx="3201387" cy="428591"/>
          </a:xfrm>
        </p:grpSpPr>
        <p:cxnSp>
          <p:nvCxnSpPr>
            <p:cNvPr id="56" name="Straight Arrow Connector 55"/>
            <p:cNvCxnSpPr/>
            <p:nvPr/>
          </p:nvCxnSpPr>
          <p:spPr>
            <a:xfrm flipH="1">
              <a:off x="525721" y="2111518"/>
              <a:ext cx="2443725" cy="0"/>
            </a:xfrm>
            <a:prstGeom prst="straightConnector1">
              <a:avLst/>
            </a:prstGeom>
            <a:ln w="22225"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" name="Rectangle 56"/>
            <p:cNvSpPr/>
            <p:nvPr/>
          </p:nvSpPr>
          <p:spPr>
            <a:xfrm>
              <a:off x="2938004" y="1894940"/>
              <a:ext cx="365492" cy="42297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IE" sz="1500" dirty="0" smtClean="0"/>
                <a:t>E</a:t>
              </a:r>
              <a:endParaRPr lang="en-IE" sz="1500" dirty="0"/>
            </a:p>
          </p:txBody>
        </p:sp>
        <p:sp>
          <p:nvSpPr>
            <p:cNvPr id="58" name="Rectangle 57"/>
            <p:cNvSpPr/>
            <p:nvPr/>
          </p:nvSpPr>
          <p:spPr>
            <a:xfrm>
              <a:off x="102109" y="1900552"/>
              <a:ext cx="466202" cy="42297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IE" sz="1500" dirty="0" smtClean="0"/>
                <a:t>W</a:t>
              </a:r>
              <a:endParaRPr lang="en-IE" sz="1500" dirty="0"/>
            </a:p>
          </p:txBody>
        </p:sp>
      </p:grpSp>
      <p:cxnSp>
        <p:nvCxnSpPr>
          <p:cNvPr id="59" name="Straight Arrow Connector 58"/>
          <p:cNvCxnSpPr>
            <a:stCxn id="47" idx="2"/>
            <a:endCxn id="44" idx="2"/>
          </p:cNvCxnSpPr>
          <p:nvPr/>
        </p:nvCxnSpPr>
        <p:spPr>
          <a:xfrm flipH="1" flipV="1">
            <a:off x="1607394" y="5050437"/>
            <a:ext cx="930419" cy="2214"/>
          </a:xfrm>
          <a:prstGeom prst="straightConnector1">
            <a:avLst/>
          </a:prstGeom>
          <a:ln w="222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Oval 59"/>
          <p:cNvSpPr/>
          <p:nvPr/>
        </p:nvSpPr>
        <p:spPr>
          <a:xfrm>
            <a:off x="5780581" y="4150637"/>
            <a:ext cx="1867061" cy="1822588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1500"/>
          </a:p>
        </p:txBody>
      </p:sp>
      <p:sp>
        <p:nvSpPr>
          <p:cNvPr id="61" name="TextBox 60"/>
          <p:cNvSpPr txBox="1"/>
          <p:nvPr/>
        </p:nvSpPr>
        <p:spPr>
          <a:xfrm>
            <a:off x="5454014" y="5803044"/>
            <a:ext cx="84888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1500" dirty="0" smtClean="0"/>
              <a:t>S 20</a:t>
            </a:r>
            <a:r>
              <a:rPr lang="en-IE" sz="1500" i="1" dirty="0" smtClean="0"/>
              <a:t>°</a:t>
            </a:r>
            <a:r>
              <a:rPr lang="en-IE" sz="1500" dirty="0" smtClean="0"/>
              <a:t> W</a:t>
            </a:r>
            <a:endParaRPr lang="en-IE" sz="1500" dirty="0"/>
          </a:p>
        </p:txBody>
      </p:sp>
      <p:sp>
        <p:nvSpPr>
          <p:cNvPr id="62" name="Pie 61"/>
          <p:cNvSpPr/>
          <p:nvPr/>
        </p:nvSpPr>
        <p:spPr>
          <a:xfrm rot="10800000">
            <a:off x="6157609" y="5072269"/>
            <a:ext cx="557844" cy="901711"/>
          </a:xfrm>
          <a:custGeom>
            <a:avLst/>
            <a:gdLst>
              <a:gd name="connsiteX0" fmla="*/ 940357 w 1859536"/>
              <a:gd name="connsiteY0" fmla="*/ 59 h 1822588"/>
              <a:gd name="connsiteX1" fmla="*/ 1492551 w 1859536"/>
              <a:gd name="connsiteY1" fmla="*/ 185902 h 1822588"/>
              <a:gd name="connsiteX2" fmla="*/ 929768 w 1859536"/>
              <a:gd name="connsiteY2" fmla="*/ 911294 h 1822588"/>
              <a:gd name="connsiteX3" fmla="*/ 940357 w 1859536"/>
              <a:gd name="connsiteY3" fmla="*/ 59 h 1822588"/>
              <a:gd name="connsiteX0" fmla="*/ 888 w 564988"/>
              <a:gd name="connsiteY0" fmla="*/ 0 h 906473"/>
              <a:gd name="connsiteX1" fmla="*/ 564988 w 564988"/>
              <a:gd name="connsiteY1" fmla="*/ 181081 h 906473"/>
              <a:gd name="connsiteX2" fmla="*/ 2205 w 564988"/>
              <a:gd name="connsiteY2" fmla="*/ 906473 h 906473"/>
              <a:gd name="connsiteX3" fmla="*/ 888 w 564988"/>
              <a:gd name="connsiteY3" fmla="*/ 0 h 906473"/>
              <a:gd name="connsiteX0" fmla="*/ 888 w 557844"/>
              <a:gd name="connsiteY0" fmla="*/ 0 h 906473"/>
              <a:gd name="connsiteX1" fmla="*/ 557844 w 557844"/>
              <a:gd name="connsiteY1" fmla="*/ 188225 h 906473"/>
              <a:gd name="connsiteX2" fmla="*/ 2205 w 557844"/>
              <a:gd name="connsiteY2" fmla="*/ 906473 h 906473"/>
              <a:gd name="connsiteX3" fmla="*/ 888 w 557844"/>
              <a:gd name="connsiteY3" fmla="*/ 0 h 906473"/>
              <a:gd name="connsiteX0" fmla="*/ 888 w 557844"/>
              <a:gd name="connsiteY0" fmla="*/ 0 h 901711"/>
              <a:gd name="connsiteX1" fmla="*/ 557844 w 557844"/>
              <a:gd name="connsiteY1" fmla="*/ 183463 h 901711"/>
              <a:gd name="connsiteX2" fmla="*/ 2205 w 557844"/>
              <a:gd name="connsiteY2" fmla="*/ 901711 h 901711"/>
              <a:gd name="connsiteX3" fmla="*/ 888 w 557844"/>
              <a:gd name="connsiteY3" fmla="*/ 0 h 9017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57844" h="901711">
                <a:moveTo>
                  <a:pt x="888" y="0"/>
                </a:moveTo>
                <a:cubicBezTo>
                  <a:pt x="200537" y="2229"/>
                  <a:pt x="398913" y="65010"/>
                  <a:pt x="557844" y="183463"/>
                </a:cubicBezTo>
                <a:lnTo>
                  <a:pt x="2205" y="901711"/>
                </a:lnTo>
                <a:cubicBezTo>
                  <a:pt x="5735" y="597966"/>
                  <a:pt x="-2642" y="303745"/>
                  <a:pt x="888" y="0"/>
                </a:cubicBezTo>
                <a:close/>
              </a:path>
            </a:pathLst>
          </a:cu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1500">
              <a:solidFill>
                <a:schemeClr val="tx1"/>
              </a:solidFill>
            </a:endParaRPr>
          </a:p>
        </p:txBody>
      </p:sp>
      <p:cxnSp>
        <p:nvCxnSpPr>
          <p:cNvPr id="63" name="Straight Arrow Connector 62"/>
          <p:cNvCxnSpPr>
            <a:stCxn id="62" idx="2"/>
            <a:endCxn id="62" idx="1"/>
          </p:cNvCxnSpPr>
          <p:nvPr/>
        </p:nvCxnSpPr>
        <p:spPr>
          <a:xfrm flipH="1">
            <a:off x="6157609" y="5072269"/>
            <a:ext cx="555639" cy="718248"/>
          </a:xfrm>
          <a:prstGeom prst="straightConnector1">
            <a:avLst/>
          </a:prstGeom>
          <a:ln w="222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Arc 63"/>
          <p:cNvSpPr/>
          <p:nvPr/>
        </p:nvSpPr>
        <p:spPr>
          <a:xfrm rot="10122444">
            <a:off x="6143259" y="5342629"/>
            <a:ext cx="534244" cy="683172"/>
          </a:xfrm>
          <a:custGeom>
            <a:avLst/>
            <a:gdLst>
              <a:gd name="connsiteX0" fmla="*/ 546315 w 1199612"/>
              <a:gd name="connsiteY0" fmla="*/ 2640 h 1324906"/>
              <a:gd name="connsiteX1" fmla="*/ 1078454 w 1199612"/>
              <a:gd name="connsiteY1" fmla="*/ 263225 h 1324906"/>
              <a:gd name="connsiteX2" fmla="*/ 599806 w 1199612"/>
              <a:gd name="connsiteY2" fmla="*/ 662453 h 1324906"/>
              <a:gd name="connsiteX3" fmla="*/ 546315 w 1199612"/>
              <a:gd name="connsiteY3" fmla="*/ 2640 h 1324906"/>
              <a:gd name="connsiteX0" fmla="*/ 546315 w 1199612"/>
              <a:gd name="connsiteY0" fmla="*/ 2640 h 1324906"/>
              <a:gd name="connsiteX1" fmla="*/ 1078454 w 1199612"/>
              <a:gd name="connsiteY1" fmla="*/ 263225 h 1324906"/>
              <a:gd name="connsiteX0" fmla="*/ 0 w 532139"/>
              <a:gd name="connsiteY0" fmla="*/ 28341 h 688154"/>
              <a:gd name="connsiteX1" fmla="*/ 532139 w 532139"/>
              <a:gd name="connsiteY1" fmla="*/ 288926 h 688154"/>
              <a:gd name="connsiteX2" fmla="*/ 53491 w 532139"/>
              <a:gd name="connsiteY2" fmla="*/ 688154 h 688154"/>
              <a:gd name="connsiteX3" fmla="*/ 0 w 532139"/>
              <a:gd name="connsiteY3" fmla="*/ 28341 h 688154"/>
              <a:gd name="connsiteX0" fmla="*/ 27076 w 532139"/>
              <a:gd name="connsiteY0" fmla="*/ 2181 h 688154"/>
              <a:gd name="connsiteX1" fmla="*/ 532139 w 532139"/>
              <a:gd name="connsiteY1" fmla="*/ 288926 h 688154"/>
              <a:gd name="connsiteX0" fmla="*/ 0 w 532139"/>
              <a:gd name="connsiteY0" fmla="*/ 26160 h 685973"/>
              <a:gd name="connsiteX1" fmla="*/ 532139 w 532139"/>
              <a:gd name="connsiteY1" fmla="*/ 286745 h 685973"/>
              <a:gd name="connsiteX2" fmla="*/ 53491 w 532139"/>
              <a:gd name="connsiteY2" fmla="*/ 685973 h 685973"/>
              <a:gd name="connsiteX3" fmla="*/ 0 w 532139"/>
              <a:gd name="connsiteY3" fmla="*/ 26160 h 685973"/>
              <a:gd name="connsiteX0" fmla="*/ 27076 w 532139"/>
              <a:gd name="connsiteY0" fmla="*/ 0 h 685973"/>
              <a:gd name="connsiteX1" fmla="*/ 532139 w 532139"/>
              <a:gd name="connsiteY1" fmla="*/ 286745 h 685973"/>
              <a:gd name="connsiteX0" fmla="*/ 0 w 532139"/>
              <a:gd name="connsiteY0" fmla="*/ 26160 h 685973"/>
              <a:gd name="connsiteX1" fmla="*/ 532139 w 532139"/>
              <a:gd name="connsiteY1" fmla="*/ 286745 h 685973"/>
              <a:gd name="connsiteX2" fmla="*/ 53491 w 532139"/>
              <a:gd name="connsiteY2" fmla="*/ 685973 h 685973"/>
              <a:gd name="connsiteX3" fmla="*/ 0 w 532139"/>
              <a:gd name="connsiteY3" fmla="*/ 26160 h 685973"/>
              <a:gd name="connsiteX0" fmla="*/ 27076 w 532139"/>
              <a:gd name="connsiteY0" fmla="*/ 0 h 685973"/>
              <a:gd name="connsiteX1" fmla="*/ 532139 w 532139"/>
              <a:gd name="connsiteY1" fmla="*/ 286745 h 685973"/>
              <a:gd name="connsiteX0" fmla="*/ 0 w 532139"/>
              <a:gd name="connsiteY0" fmla="*/ 26160 h 685973"/>
              <a:gd name="connsiteX1" fmla="*/ 532139 w 532139"/>
              <a:gd name="connsiteY1" fmla="*/ 286745 h 685973"/>
              <a:gd name="connsiteX2" fmla="*/ 53491 w 532139"/>
              <a:gd name="connsiteY2" fmla="*/ 685973 h 685973"/>
              <a:gd name="connsiteX3" fmla="*/ 0 w 532139"/>
              <a:gd name="connsiteY3" fmla="*/ 26160 h 685973"/>
              <a:gd name="connsiteX0" fmla="*/ 27076 w 532139"/>
              <a:gd name="connsiteY0" fmla="*/ 0 h 685973"/>
              <a:gd name="connsiteX1" fmla="*/ 532139 w 532139"/>
              <a:gd name="connsiteY1" fmla="*/ 286745 h 685973"/>
              <a:gd name="connsiteX0" fmla="*/ 0 w 532139"/>
              <a:gd name="connsiteY0" fmla="*/ 26160 h 685973"/>
              <a:gd name="connsiteX1" fmla="*/ 532139 w 532139"/>
              <a:gd name="connsiteY1" fmla="*/ 286745 h 685973"/>
              <a:gd name="connsiteX2" fmla="*/ 53491 w 532139"/>
              <a:gd name="connsiteY2" fmla="*/ 685973 h 685973"/>
              <a:gd name="connsiteX3" fmla="*/ 0 w 532139"/>
              <a:gd name="connsiteY3" fmla="*/ 26160 h 685973"/>
              <a:gd name="connsiteX0" fmla="*/ 27076 w 532139"/>
              <a:gd name="connsiteY0" fmla="*/ 0 h 685973"/>
              <a:gd name="connsiteX1" fmla="*/ 532139 w 532139"/>
              <a:gd name="connsiteY1" fmla="*/ 286745 h 685973"/>
              <a:gd name="connsiteX0" fmla="*/ 0 w 532139"/>
              <a:gd name="connsiteY0" fmla="*/ 26160 h 685973"/>
              <a:gd name="connsiteX1" fmla="*/ 532139 w 532139"/>
              <a:gd name="connsiteY1" fmla="*/ 286745 h 685973"/>
              <a:gd name="connsiteX2" fmla="*/ 53491 w 532139"/>
              <a:gd name="connsiteY2" fmla="*/ 685973 h 685973"/>
              <a:gd name="connsiteX3" fmla="*/ 0 w 532139"/>
              <a:gd name="connsiteY3" fmla="*/ 26160 h 685973"/>
              <a:gd name="connsiteX0" fmla="*/ 27076 w 532139"/>
              <a:gd name="connsiteY0" fmla="*/ 0 h 685973"/>
              <a:gd name="connsiteX1" fmla="*/ 532139 w 532139"/>
              <a:gd name="connsiteY1" fmla="*/ 286745 h 685973"/>
              <a:gd name="connsiteX0" fmla="*/ 0 w 532139"/>
              <a:gd name="connsiteY0" fmla="*/ 26160 h 685973"/>
              <a:gd name="connsiteX1" fmla="*/ 532139 w 532139"/>
              <a:gd name="connsiteY1" fmla="*/ 286745 h 685973"/>
              <a:gd name="connsiteX2" fmla="*/ 53491 w 532139"/>
              <a:gd name="connsiteY2" fmla="*/ 685973 h 685973"/>
              <a:gd name="connsiteX3" fmla="*/ 0 w 532139"/>
              <a:gd name="connsiteY3" fmla="*/ 26160 h 685973"/>
              <a:gd name="connsiteX0" fmla="*/ 27076 w 532139"/>
              <a:gd name="connsiteY0" fmla="*/ 0 h 685973"/>
              <a:gd name="connsiteX1" fmla="*/ 532139 w 532139"/>
              <a:gd name="connsiteY1" fmla="*/ 286745 h 685973"/>
              <a:gd name="connsiteX0" fmla="*/ 0 w 532139"/>
              <a:gd name="connsiteY0" fmla="*/ 26383 h 686196"/>
              <a:gd name="connsiteX1" fmla="*/ 532139 w 532139"/>
              <a:gd name="connsiteY1" fmla="*/ 286968 h 686196"/>
              <a:gd name="connsiteX2" fmla="*/ 53491 w 532139"/>
              <a:gd name="connsiteY2" fmla="*/ 686196 h 686196"/>
              <a:gd name="connsiteX3" fmla="*/ 0 w 532139"/>
              <a:gd name="connsiteY3" fmla="*/ 26383 h 686196"/>
              <a:gd name="connsiteX0" fmla="*/ 27076 w 532139"/>
              <a:gd name="connsiteY0" fmla="*/ 223 h 686196"/>
              <a:gd name="connsiteX1" fmla="*/ 532139 w 532139"/>
              <a:gd name="connsiteY1" fmla="*/ 286968 h 686196"/>
              <a:gd name="connsiteX0" fmla="*/ 0 w 532139"/>
              <a:gd name="connsiteY0" fmla="*/ 26160 h 685973"/>
              <a:gd name="connsiteX1" fmla="*/ 532139 w 532139"/>
              <a:gd name="connsiteY1" fmla="*/ 286745 h 685973"/>
              <a:gd name="connsiteX2" fmla="*/ 53491 w 532139"/>
              <a:gd name="connsiteY2" fmla="*/ 685973 h 685973"/>
              <a:gd name="connsiteX3" fmla="*/ 0 w 532139"/>
              <a:gd name="connsiteY3" fmla="*/ 26160 h 685973"/>
              <a:gd name="connsiteX0" fmla="*/ 27076 w 532139"/>
              <a:gd name="connsiteY0" fmla="*/ 0 h 685973"/>
              <a:gd name="connsiteX1" fmla="*/ 164778 w 532139"/>
              <a:gd name="connsiteY1" fmla="*/ 42446 h 685973"/>
              <a:gd name="connsiteX2" fmla="*/ 532139 w 532139"/>
              <a:gd name="connsiteY2" fmla="*/ 286745 h 685973"/>
              <a:gd name="connsiteX0" fmla="*/ 0 w 535265"/>
              <a:gd name="connsiteY0" fmla="*/ 42844 h 702657"/>
              <a:gd name="connsiteX1" fmla="*/ 200745 w 535265"/>
              <a:gd name="connsiteY1" fmla="*/ 85738 h 702657"/>
              <a:gd name="connsiteX2" fmla="*/ 532139 w 535265"/>
              <a:gd name="connsiteY2" fmla="*/ 303429 h 702657"/>
              <a:gd name="connsiteX3" fmla="*/ 53491 w 535265"/>
              <a:gd name="connsiteY3" fmla="*/ 702657 h 702657"/>
              <a:gd name="connsiteX4" fmla="*/ 0 w 535265"/>
              <a:gd name="connsiteY4" fmla="*/ 42844 h 702657"/>
              <a:gd name="connsiteX0" fmla="*/ 27076 w 535265"/>
              <a:gd name="connsiteY0" fmla="*/ 16684 h 702657"/>
              <a:gd name="connsiteX1" fmla="*/ 164778 w 535265"/>
              <a:gd name="connsiteY1" fmla="*/ 59130 h 702657"/>
              <a:gd name="connsiteX2" fmla="*/ 532139 w 535265"/>
              <a:gd name="connsiteY2" fmla="*/ 303429 h 702657"/>
              <a:gd name="connsiteX0" fmla="*/ 0 w 532139"/>
              <a:gd name="connsiteY0" fmla="*/ 26160 h 685973"/>
              <a:gd name="connsiteX1" fmla="*/ 532139 w 532139"/>
              <a:gd name="connsiteY1" fmla="*/ 286745 h 685973"/>
              <a:gd name="connsiteX2" fmla="*/ 53491 w 532139"/>
              <a:gd name="connsiteY2" fmla="*/ 685973 h 685973"/>
              <a:gd name="connsiteX3" fmla="*/ 0 w 532139"/>
              <a:gd name="connsiteY3" fmla="*/ 26160 h 685973"/>
              <a:gd name="connsiteX0" fmla="*/ 27076 w 532139"/>
              <a:gd name="connsiteY0" fmla="*/ 0 h 685973"/>
              <a:gd name="connsiteX1" fmla="*/ 164778 w 532139"/>
              <a:gd name="connsiteY1" fmla="*/ 42446 h 685973"/>
              <a:gd name="connsiteX2" fmla="*/ 532139 w 532139"/>
              <a:gd name="connsiteY2" fmla="*/ 286745 h 685973"/>
              <a:gd name="connsiteX0" fmla="*/ 0 w 532139"/>
              <a:gd name="connsiteY0" fmla="*/ 26160 h 685973"/>
              <a:gd name="connsiteX1" fmla="*/ 532139 w 532139"/>
              <a:gd name="connsiteY1" fmla="*/ 286745 h 685973"/>
              <a:gd name="connsiteX2" fmla="*/ 53491 w 532139"/>
              <a:gd name="connsiteY2" fmla="*/ 685973 h 685973"/>
              <a:gd name="connsiteX3" fmla="*/ 0 w 532139"/>
              <a:gd name="connsiteY3" fmla="*/ 26160 h 685973"/>
              <a:gd name="connsiteX0" fmla="*/ 27076 w 532139"/>
              <a:gd name="connsiteY0" fmla="*/ 0 h 685973"/>
              <a:gd name="connsiteX1" fmla="*/ 164778 w 532139"/>
              <a:gd name="connsiteY1" fmla="*/ 42446 h 685973"/>
              <a:gd name="connsiteX0" fmla="*/ 0 w 557133"/>
              <a:gd name="connsiteY0" fmla="*/ 26160 h 685973"/>
              <a:gd name="connsiteX1" fmla="*/ 532139 w 557133"/>
              <a:gd name="connsiteY1" fmla="*/ 286745 h 685973"/>
              <a:gd name="connsiteX2" fmla="*/ 53491 w 557133"/>
              <a:gd name="connsiteY2" fmla="*/ 685973 h 685973"/>
              <a:gd name="connsiteX3" fmla="*/ 0 w 557133"/>
              <a:gd name="connsiteY3" fmla="*/ 26160 h 685973"/>
              <a:gd name="connsiteX0" fmla="*/ 27076 w 557133"/>
              <a:gd name="connsiteY0" fmla="*/ 0 h 685973"/>
              <a:gd name="connsiteX1" fmla="*/ 557133 w 557133"/>
              <a:gd name="connsiteY1" fmla="*/ 290773 h 685973"/>
              <a:gd name="connsiteX0" fmla="*/ 0 w 557133"/>
              <a:gd name="connsiteY0" fmla="*/ 26160 h 685973"/>
              <a:gd name="connsiteX1" fmla="*/ 532139 w 557133"/>
              <a:gd name="connsiteY1" fmla="*/ 286745 h 685973"/>
              <a:gd name="connsiteX2" fmla="*/ 53491 w 557133"/>
              <a:gd name="connsiteY2" fmla="*/ 685973 h 685973"/>
              <a:gd name="connsiteX3" fmla="*/ 0 w 557133"/>
              <a:gd name="connsiteY3" fmla="*/ 26160 h 685973"/>
              <a:gd name="connsiteX0" fmla="*/ 27076 w 557133"/>
              <a:gd name="connsiteY0" fmla="*/ 0 h 685973"/>
              <a:gd name="connsiteX1" fmla="*/ 264745 w 557133"/>
              <a:gd name="connsiteY1" fmla="*/ 137684 h 685973"/>
              <a:gd name="connsiteX2" fmla="*/ 557133 w 557133"/>
              <a:gd name="connsiteY2" fmla="*/ 290773 h 685973"/>
              <a:gd name="connsiteX0" fmla="*/ 0 w 557133"/>
              <a:gd name="connsiteY0" fmla="*/ 26160 h 685973"/>
              <a:gd name="connsiteX1" fmla="*/ 532139 w 557133"/>
              <a:gd name="connsiteY1" fmla="*/ 286745 h 685973"/>
              <a:gd name="connsiteX2" fmla="*/ 53491 w 557133"/>
              <a:gd name="connsiteY2" fmla="*/ 685973 h 685973"/>
              <a:gd name="connsiteX3" fmla="*/ 0 w 557133"/>
              <a:gd name="connsiteY3" fmla="*/ 26160 h 685973"/>
              <a:gd name="connsiteX0" fmla="*/ 27076 w 557133"/>
              <a:gd name="connsiteY0" fmla="*/ 0 h 685973"/>
              <a:gd name="connsiteX1" fmla="*/ 351600 w 557133"/>
              <a:gd name="connsiteY1" fmla="*/ 116176 h 685973"/>
              <a:gd name="connsiteX2" fmla="*/ 557133 w 557133"/>
              <a:gd name="connsiteY2" fmla="*/ 290773 h 685973"/>
              <a:gd name="connsiteX0" fmla="*/ 0 w 557133"/>
              <a:gd name="connsiteY0" fmla="*/ 26160 h 685973"/>
              <a:gd name="connsiteX1" fmla="*/ 532139 w 557133"/>
              <a:gd name="connsiteY1" fmla="*/ 286745 h 685973"/>
              <a:gd name="connsiteX2" fmla="*/ 53491 w 557133"/>
              <a:gd name="connsiteY2" fmla="*/ 685973 h 685973"/>
              <a:gd name="connsiteX3" fmla="*/ 0 w 557133"/>
              <a:gd name="connsiteY3" fmla="*/ 26160 h 685973"/>
              <a:gd name="connsiteX0" fmla="*/ 27076 w 557133"/>
              <a:gd name="connsiteY0" fmla="*/ 0 h 685973"/>
              <a:gd name="connsiteX1" fmla="*/ 351600 w 557133"/>
              <a:gd name="connsiteY1" fmla="*/ 116176 h 685973"/>
              <a:gd name="connsiteX2" fmla="*/ 557133 w 557133"/>
              <a:gd name="connsiteY2" fmla="*/ 290773 h 685973"/>
              <a:gd name="connsiteX0" fmla="*/ 0 w 557133"/>
              <a:gd name="connsiteY0" fmla="*/ 26160 h 685973"/>
              <a:gd name="connsiteX1" fmla="*/ 532139 w 557133"/>
              <a:gd name="connsiteY1" fmla="*/ 286745 h 685973"/>
              <a:gd name="connsiteX2" fmla="*/ 53491 w 557133"/>
              <a:gd name="connsiteY2" fmla="*/ 685973 h 685973"/>
              <a:gd name="connsiteX3" fmla="*/ 0 w 557133"/>
              <a:gd name="connsiteY3" fmla="*/ 26160 h 685973"/>
              <a:gd name="connsiteX0" fmla="*/ 27076 w 557133"/>
              <a:gd name="connsiteY0" fmla="*/ 0 h 685973"/>
              <a:gd name="connsiteX1" fmla="*/ 351600 w 557133"/>
              <a:gd name="connsiteY1" fmla="*/ 116176 h 685973"/>
              <a:gd name="connsiteX2" fmla="*/ 557133 w 557133"/>
              <a:gd name="connsiteY2" fmla="*/ 290773 h 685973"/>
              <a:gd name="connsiteX0" fmla="*/ 0 w 557133"/>
              <a:gd name="connsiteY0" fmla="*/ 26160 h 685973"/>
              <a:gd name="connsiteX1" fmla="*/ 532139 w 557133"/>
              <a:gd name="connsiteY1" fmla="*/ 286745 h 685973"/>
              <a:gd name="connsiteX2" fmla="*/ 53491 w 557133"/>
              <a:gd name="connsiteY2" fmla="*/ 685973 h 685973"/>
              <a:gd name="connsiteX3" fmla="*/ 0 w 557133"/>
              <a:gd name="connsiteY3" fmla="*/ 26160 h 685973"/>
              <a:gd name="connsiteX0" fmla="*/ 27076 w 557133"/>
              <a:gd name="connsiteY0" fmla="*/ 0 h 685973"/>
              <a:gd name="connsiteX1" fmla="*/ 351600 w 557133"/>
              <a:gd name="connsiteY1" fmla="*/ 116176 h 685973"/>
              <a:gd name="connsiteX2" fmla="*/ 557133 w 557133"/>
              <a:gd name="connsiteY2" fmla="*/ 290773 h 685973"/>
              <a:gd name="connsiteX0" fmla="*/ 0 w 557133"/>
              <a:gd name="connsiteY0" fmla="*/ 26160 h 685973"/>
              <a:gd name="connsiteX1" fmla="*/ 532139 w 557133"/>
              <a:gd name="connsiteY1" fmla="*/ 286745 h 685973"/>
              <a:gd name="connsiteX2" fmla="*/ 53491 w 557133"/>
              <a:gd name="connsiteY2" fmla="*/ 685973 h 685973"/>
              <a:gd name="connsiteX3" fmla="*/ 0 w 557133"/>
              <a:gd name="connsiteY3" fmla="*/ 26160 h 685973"/>
              <a:gd name="connsiteX0" fmla="*/ 27076 w 557133"/>
              <a:gd name="connsiteY0" fmla="*/ 0 h 685973"/>
              <a:gd name="connsiteX1" fmla="*/ 351600 w 557133"/>
              <a:gd name="connsiteY1" fmla="*/ 116176 h 685973"/>
              <a:gd name="connsiteX2" fmla="*/ 557133 w 557133"/>
              <a:gd name="connsiteY2" fmla="*/ 290773 h 685973"/>
              <a:gd name="connsiteX0" fmla="*/ 0 w 557133"/>
              <a:gd name="connsiteY0" fmla="*/ 23359 h 683172"/>
              <a:gd name="connsiteX1" fmla="*/ 532139 w 557133"/>
              <a:gd name="connsiteY1" fmla="*/ 283944 h 683172"/>
              <a:gd name="connsiteX2" fmla="*/ 53491 w 557133"/>
              <a:gd name="connsiteY2" fmla="*/ 683172 h 683172"/>
              <a:gd name="connsiteX3" fmla="*/ 0 w 557133"/>
              <a:gd name="connsiteY3" fmla="*/ 23359 h 683172"/>
              <a:gd name="connsiteX0" fmla="*/ 28945 w 557133"/>
              <a:gd name="connsiteY0" fmla="*/ 0 h 683172"/>
              <a:gd name="connsiteX1" fmla="*/ 351600 w 557133"/>
              <a:gd name="connsiteY1" fmla="*/ 113375 h 683172"/>
              <a:gd name="connsiteX2" fmla="*/ 557133 w 557133"/>
              <a:gd name="connsiteY2" fmla="*/ 287972 h 683172"/>
              <a:gd name="connsiteX0" fmla="*/ 0 w 557133"/>
              <a:gd name="connsiteY0" fmla="*/ 23359 h 683172"/>
              <a:gd name="connsiteX1" fmla="*/ 532139 w 557133"/>
              <a:gd name="connsiteY1" fmla="*/ 283944 h 683172"/>
              <a:gd name="connsiteX2" fmla="*/ 53491 w 557133"/>
              <a:gd name="connsiteY2" fmla="*/ 683172 h 683172"/>
              <a:gd name="connsiteX3" fmla="*/ 0 w 557133"/>
              <a:gd name="connsiteY3" fmla="*/ 23359 h 683172"/>
              <a:gd name="connsiteX0" fmla="*/ 28945 w 557133"/>
              <a:gd name="connsiteY0" fmla="*/ 0 h 683172"/>
              <a:gd name="connsiteX1" fmla="*/ 293217 w 557133"/>
              <a:gd name="connsiteY1" fmla="*/ 89576 h 683172"/>
              <a:gd name="connsiteX2" fmla="*/ 557133 w 557133"/>
              <a:gd name="connsiteY2" fmla="*/ 287972 h 683172"/>
              <a:gd name="connsiteX0" fmla="*/ 0 w 553392"/>
              <a:gd name="connsiteY0" fmla="*/ 23359 h 683172"/>
              <a:gd name="connsiteX1" fmla="*/ 532139 w 553392"/>
              <a:gd name="connsiteY1" fmla="*/ 283944 h 683172"/>
              <a:gd name="connsiteX2" fmla="*/ 53491 w 553392"/>
              <a:gd name="connsiteY2" fmla="*/ 683172 h 683172"/>
              <a:gd name="connsiteX3" fmla="*/ 0 w 553392"/>
              <a:gd name="connsiteY3" fmla="*/ 23359 h 683172"/>
              <a:gd name="connsiteX0" fmla="*/ 28945 w 553392"/>
              <a:gd name="connsiteY0" fmla="*/ 0 h 683172"/>
              <a:gd name="connsiteX1" fmla="*/ 293217 w 553392"/>
              <a:gd name="connsiteY1" fmla="*/ 89576 h 683172"/>
              <a:gd name="connsiteX2" fmla="*/ 553392 w 553392"/>
              <a:gd name="connsiteY2" fmla="*/ 270227 h 683172"/>
              <a:gd name="connsiteX0" fmla="*/ 0 w 534244"/>
              <a:gd name="connsiteY0" fmla="*/ 23359 h 683172"/>
              <a:gd name="connsiteX1" fmla="*/ 532139 w 534244"/>
              <a:gd name="connsiteY1" fmla="*/ 283944 h 683172"/>
              <a:gd name="connsiteX2" fmla="*/ 53491 w 534244"/>
              <a:gd name="connsiteY2" fmla="*/ 683172 h 683172"/>
              <a:gd name="connsiteX3" fmla="*/ 0 w 534244"/>
              <a:gd name="connsiteY3" fmla="*/ 23359 h 683172"/>
              <a:gd name="connsiteX0" fmla="*/ 28945 w 534244"/>
              <a:gd name="connsiteY0" fmla="*/ 0 h 683172"/>
              <a:gd name="connsiteX1" fmla="*/ 293217 w 534244"/>
              <a:gd name="connsiteY1" fmla="*/ 89576 h 683172"/>
              <a:gd name="connsiteX2" fmla="*/ 534244 w 534244"/>
              <a:gd name="connsiteY2" fmla="*/ 268832 h 683172"/>
              <a:gd name="connsiteX0" fmla="*/ 0 w 534244"/>
              <a:gd name="connsiteY0" fmla="*/ 23359 h 683172"/>
              <a:gd name="connsiteX1" fmla="*/ 532139 w 534244"/>
              <a:gd name="connsiteY1" fmla="*/ 283944 h 683172"/>
              <a:gd name="connsiteX2" fmla="*/ 53491 w 534244"/>
              <a:gd name="connsiteY2" fmla="*/ 683172 h 683172"/>
              <a:gd name="connsiteX3" fmla="*/ 0 w 534244"/>
              <a:gd name="connsiteY3" fmla="*/ 23359 h 683172"/>
              <a:gd name="connsiteX0" fmla="*/ 28945 w 534244"/>
              <a:gd name="connsiteY0" fmla="*/ 0 h 683172"/>
              <a:gd name="connsiteX1" fmla="*/ 293217 w 534244"/>
              <a:gd name="connsiteY1" fmla="*/ 89576 h 683172"/>
              <a:gd name="connsiteX2" fmla="*/ 476326 w 534244"/>
              <a:gd name="connsiteY2" fmla="*/ 230555 h 683172"/>
              <a:gd name="connsiteX3" fmla="*/ 534244 w 534244"/>
              <a:gd name="connsiteY3" fmla="*/ 268832 h 683172"/>
              <a:gd name="connsiteX0" fmla="*/ 0 w 534244"/>
              <a:gd name="connsiteY0" fmla="*/ 23359 h 683172"/>
              <a:gd name="connsiteX1" fmla="*/ 532139 w 534244"/>
              <a:gd name="connsiteY1" fmla="*/ 283944 h 683172"/>
              <a:gd name="connsiteX2" fmla="*/ 53491 w 534244"/>
              <a:gd name="connsiteY2" fmla="*/ 683172 h 683172"/>
              <a:gd name="connsiteX3" fmla="*/ 0 w 534244"/>
              <a:gd name="connsiteY3" fmla="*/ 23359 h 683172"/>
              <a:gd name="connsiteX0" fmla="*/ 28945 w 534244"/>
              <a:gd name="connsiteY0" fmla="*/ 0 h 683172"/>
              <a:gd name="connsiteX1" fmla="*/ 293217 w 534244"/>
              <a:gd name="connsiteY1" fmla="*/ 89576 h 683172"/>
              <a:gd name="connsiteX2" fmla="*/ 476326 w 534244"/>
              <a:gd name="connsiteY2" fmla="*/ 230555 h 683172"/>
              <a:gd name="connsiteX3" fmla="*/ 534244 w 534244"/>
              <a:gd name="connsiteY3" fmla="*/ 268832 h 683172"/>
              <a:gd name="connsiteX0" fmla="*/ 0 w 534244"/>
              <a:gd name="connsiteY0" fmla="*/ 23359 h 683172"/>
              <a:gd name="connsiteX1" fmla="*/ 532139 w 534244"/>
              <a:gd name="connsiteY1" fmla="*/ 283944 h 683172"/>
              <a:gd name="connsiteX2" fmla="*/ 53491 w 534244"/>
              <a:gd name="connsiteY2" fmla="*/ 683172 h 683172"/>
              <a:gd name="connsiteX3" fmla="*/ 0 w 534244"/>
              <a:gd name="connsiteY3" fmla="*/ 23359 h 683172"/>
              <a:gd name="connsiteX0" fmla="*/ 28945 w 534244"/>
              <a:gd name="connsiteY0" fmla="*/ 0 h 683172"/>
              <a:gd name="connsiteX1" fmla="*/ 284346 w 534244"/>
              <a:gd name="connsiteY1" fmla="*/ 97517 h 683172"/>
              <a:gd name="connsiteX2" fmla="*/ 476326 w 534244"/>
              <a:gd name="connsiteY2" fmla="*/ 230555 h 683172"/>
              <a:gd name="connsiteX3" fmla="*/ 534244 w 534244"/>
              <a:gd name="connsiteY3" fmla="*/ 268832 h 683172"/>
              <a:gd name="connsiteX0" fmla="*/ 0 w 534244"/>
              <a:gd name="connsiteY0" fmla="*/ 23359 h 683172"/>
              <a:gd name="connsiteX1" fmla="*/ 532139 w 534244"/>
              <a:gd name="connsiteY1" fmla="*/ 283944 h 683172"/>
              <a:gd name="connsiteX2" fmla="*/ 53491 w 534244"/>
              <a:gd name="connsiteY2" fmla="*/ 683172 h 683172"/>
              <a:gd name="connsiteX3" fmla="*/ 0 w 534244"/>
              <a:gd name="connsiteY3" fmla="*/ 23359 h 683172"/>
              <a:gd name="connsiteX0" fmla="*/ 28945 w 534244"/>
              <a:gd name="connsiteY0" fmla="*/ 0 h 683172"/>
              <a:gd name="connsiteX1" fmla="*/ 284346 w 534244"/>
              <a:gd name="connsiteY1" fmla="*/ 97517 h 683172"/>
              <a:gd name="connsiteX2" fmla="*/ 476326 w 534244"/>
              <a:gd name="connsiteY2" fmla="*/ 230555 h 683172"/>
              <a:gd name="connsiteX3" fmla="*/ 534244 w 534244"/>
              <a:gd name="connsiteY3" fmla="*/ 268832 h 683172"/>
              <a:gd name="connsiteX0" fmla="*/ 0 w 534244"/>
              <a:gd name="connsiteY0" fmla="*/ 23359 h 683172"/>
              <a:gd name="connsiteX1" fmla="*/ 532139 w 534244"/>
              <a:gd name="connsiteY1" fmla="*/ 283944 h 683172"/>
              <a:gd name="connsiteX2" fmla="*/ 53491 w 534244"/>
              <a:gd name="connsiteY2" fmla="*/ 683172 h 683172"/>
              <a:gd name="connsiteX3" fmla="*/ 0 w 534244"/>
              <a:gd name="connsiteY3" fmla="*/ 23359 h 683172"/>
              <a:gd name="connsiteX0" fmla="*/ 28945 w 534244"/>
              <a:gd name="connsiteY0" fmla="*/ 0 h 683172"/>
              <a:gd name="connsiteX1" fmla="*/ 279206 w 534244"/>
              <a:gd name="connsiteY1" fmla="*/ 86778 h 683172"/>
              <a:gd name="connsiteX2" fmla="*/ 476326 w 534244"/>
              <a:gd name="connsiteY2" fmla="*/ 230555 h 683172"/>
              <a:gd name="connsiteX3" fmla="*/ 534244 w 534244"/>
              <a:gd name="connsiteY3" fmla="*/ 268832 h 6831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34244" h="683172" stroke="0" extrusionOk="0">
                <a:moveTo>
                  <a:pt x="0" y="23359"/>
                </a:moveTo>
                <a:cubicBezTo>
                  <a:pt x="79775" y="-43179"/>
                  <a:pt x="523224" y="173975"/>
                  <a:pt x="532139" y="283944"/>
                </a:cubicBezTo>
                <a:lnTo>
                  <a:pt x="53491" y="683172"/>
                </a:lnTo>
                <a:lnTo>
                  <a:pt x="0" y="23359"/>
                </a:lnTo>
                <a:close/>
              </a:path>
              <a:path w="534244" h="683172" fill="none">
                <a:moveTo>
                  <a:pt x="28945" y="0"/>
                </a:moveTo>
                <a:cubicBezTo>
                  <a:pt x="139452" y="27050"/>
                  <a:pt x="182704" y="38243"/>
                  <a:pt x="279206" y="86778"/>
                </a:cubicBezTo>
                <a:cubicBezTo>
                  <a:pt x="354236" y="124892"/>
                  <a:pt x="424005" y="176398"/>
                  <a:pt x="476326" y="230555"/>
                </a:cubicBezTo>
                <a:cubicBezTo>
                  <a:pt x="516497" y="260431"/>
                  <a:pt x="525058" y="262141"/>
                  <a:pt x="534244" y="268832"/>
                </a:cubicBezTo>
              </a:path>
            </a:pathLst>
          </a:custGeom>
          <a:ln w="222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 sz="1500"/>
          </a:p>
        </p:txBody>
      </p:sp>
      <p:sp>
        <p:nvSpPr>
          <p:cNvPr id="65" name="Rectangle 64"/>
          <p:cNvSpPr/>
          <p:nvPr/>
        </p:nvSpPr>
        <p:spPr>
          <a:xfrm>
            <a:off x="6333523" y="5391250"/>
            <a:ext cx="507808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sz="1500" dirty="0" smtClean="0"/>
              <a:t>20</a:t>
            </a:r>
            <a:r>
              <a:rPr lang="en-IE" sz="1500" i="1" dirty="0" smtClean="0"/>
              <a:t>°</a:t>
            </a:r>
            <a:endParaRPr lang="en-IE" sz="1500" dirty="0"/>
          </a:p>
        </p:txBody>
      </p:sp>
      <p:grpSp>
        <p:nvGrpSpPr>
          <p:cNvPr id="66" name="Group 65"/>
          <p:cNvGrpSpPr/>
          <p:nvPr/>
        </p:nvGrpSpPr>
        <p:grpSpPr>
          <a:xfrm>
            <a:off x="6560062" y="3891361"/>
            <a:ext cx="308098" cy="2393344"/>
            <a:chOff x="1579645" y="574434"/>
            <a:chExt cx="403259" cy="3132556"/>
          </a:xfrm>
        </p:grpSpPr>
        <p:cxnSp>
          <p:nvCxnSpPr>
            <p:cNvPr id="67" name="Straight Arrow Connector 66"/>
            <p:cNvCxnSpPr/>
            <p:nvPr/>
          </p:nvCxnSpPr>
          <p:spPr>
            <a:xfrm flipV="1">
              <a:off x="1781273" y="923948"/>
              <a:ext cx="0" cy="2385515"/>
            </a:xfrm>
            <a:prstGeom prst="straightConnector1">
              <a:avLst/>
            </a:prstGeom>
            <a:ln w="22225"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8" name="Rectangle 67"/>
            <p:cNvSpPr/>
            <p:nvPr/>
          </p:nvSpPr>
          <p:spPr>
            <a:xfrm>
              <a:off x="1579645" y="574434"/>
              <a:ext cx="403259" cy="42297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IE" sz="1500" dirty="0"/>
                <a:t>N</a:t>
              </a:r>
            </a:p>
          </p:txBody>
        </p:sp>
        <p:sp>
          <p:nvSpPr>
            <p:cNvPr id="69" name="Rectangle 68"/>
            <p:cNvSpPr/>
            <p:nvPr/>
          </p:nvSpPr>
          <p:spPr>
            <a:xfrm>
              <a:off x="1602723" y="3284012"/>
              <a:ext cx="357101" cy="42297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IE" sz="1500" dirty="0" smtClean="0"/>
                <a:t>S</a:t>
              </a:r>
              <a:endParaRPr lang="en-IE" sz="1500" dirty="0"/>
            </a:p>
          </p:txBody>
        </p:sp>
      </p:grpSp>
      <p:grpSp>
        <p:nvGrpSpPr>
          <p:cNvPr id="70" name="Group 69"/>
          <p:cNvGrpSpPr/>
          <p:nvPr/>
        </p:nvGrpSpPr>
        <p:grpSpPr>
          <a:xfrm>
            <a:off x="5449254" y="4900349"/>
            <a:ext cx="2457834" cy="323164"/>
            <a:chOff x="108342" y="1922679"/>
            <a:chExt cx="3216971" cy="422979"/>
          </a:xfrm>
        </p:grpSpPr>
        <p:cxnSp>
          <p:nvCxnSpPr>
            <p:cNvPr id="71" name="Straight Arrow Connector 70"/>
            <p:cNvCxnSpPr/>
            <p:nvPr/>
          </p:nvCxnSpPr>
          <p:spPr>
            <a:xfrm flipH="1">
              <a:off x="539672" y="2134168"/>
              <a:ext cx="2443725" cy="0"/>
            </a:xfrm>
            <a:prstGeom prst="straightConnector1">
              <a:avLst/>
            </a:prstGeom>
            <a:ln w="22225"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2" name="Rectangle 71"/>
            <p:cNvSpPr/>
            <p:nvPr/>
          </p:nvSpPr>
          <p:spPr>
            <a:xfrm>
              <a:off x="2959821" y="1922680"/>
              <a:ext cx="365492" cy="42297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IE" sz="1500" dirty="0" smtClean="0"/>
                <a:t>E</a:t>
              </a:r>
              <a:endParaRPr lang="en-IE" sz="1500" dirty="0"/>
            </a:p>
          </p:txBody>
        </p:sp>
        <p:sp>
          <p:nvSpPr>
            <p:cNvPr id="73" name="Rectangle 72"/>
            <p:cNvSpPr/>
            <p:nvPr/>
          </p:nvSpPr>
          <p:spPr>
            <a:xfrm>
              <a:off x="108342" y="1922679"/>
              <a:ext cx="466202" cy="42297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IE" sz="1500" dirty="0" smtClean="0"/>
                <a:t>W</a:t>
              </a:r>
              <a:endParaRPr lang="en-IE" sz="1500" dirty="0"/>
            </a:p>
          </p:txBody>
        </p:sp>
      </p:grpSp>
      <p:cxnSp>
        <p:nvCxnSpPr>
          <p:cNvPr id="74" name="Straight Arrow Connector 73"/>
          <p:cNvCxnSpPr>
            <a:stCxn id="62" idx="2"/>
            <a:endCxn id="62" idx="0"/>
          </p:cNvCxnSpPr>
          <p:nvPr/>
        </p:nvCxnSpPr>
        <p:spPr>
          <a:xfrm>
            <a:off x="6713248" y="5072269"/>
            <a:ext cx="1317" cy="901711"/>
          </a:xfrm>
          <a:prstGeom prst="straightConnector1">
            <a:avLst/>
          </a:prstGeom>
          <a:ln w="222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 Placeholder 3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GB" dirty="0" smtClean="0"/>
              <a:t>17</a:t>
            </a:r>
            <a:endParaRPr lang="en-IE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GB" dirty="0" smtClean="0"/>
              <a:t>Trigonometry</a:t>
            </a:r>
            <a:endParaRPr lang="en-IE" dirty="0"/>
          </a:p>
        </p:txBody>
      </p:sp>
      <p:cxnSp>
        <p:nvCxnSpPr>
          <p:cNvPr id="48" name="Straight Arrow Connector 47"/>
          <p:cNvCxnSpPr>
            <a:stCxn id="47" idx="2"/>
          </p:cNvCxnSpPr>
          <p:nvPr/>
        </p:nvCxnSpPr>
        <p:spPr>
          <a:xfrm flipH="1" flipV="1">
            <a:off x="2107463" y="4229227"/>
            <a:ext cx="430350" cy="823424"/>
          </a:xfrm>
          <a:prstGeom prst="straightConnector1">
            <a:avLst/>
          </a:prstGeom>
          <a:ln w="222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41939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1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6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3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8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3" dur="2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8" dur="2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2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9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5" dur="2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0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3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4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7" dur="2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2" dur="2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66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8" grpId="0"/>
      <p:bldP spid="37" grpId="0" animBg="1"/>
      <p:bldP spid="43" grpId="0" animBg="1"/>
      <p:bldP spid="46" grpId="0"/>
      <p:bldP spid="100" grpId="0" animBg="1"/>
      <p:bldP spid="101" grpId="0"/>
      <p:bldP spid="102" grpId="0" animBg="1"/>
      <p:bldP spid="104" grpId="0" animBg="1"/>
      <p:bldP spid="105" grpId="0"/>
      <p:bldP spid="44" grpId="0" animBg="1"/>
      <p:bldP spid="45" grpId="0"/>
      <p:bldP spid="47" grpId="0" animBg="1"/>
      <p:bldP spid="49" grpId="0" animBg="1"/>
      <p:bldP spid="50" grpId="0"/>
      <p:bldP spid="60" grpId="0" animBg="1"/>
      <p:bldP spid="61" grpId="0"/>
      <p:bldP spid="62" grpId="0" animBg="1"/>
      <p:bldP spid="64" grpId="0" animBg="1"/>
      <p:bldP spid="6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6"/>
          </p:nvPr>
        </p:nvSpPr>
        <p:spPr/>
        <p:txBody>
          <a:bodyPr/>
          <a:lstStyle/>
          <a:p>
            <a:r>
              <a:rPr lang="en-IE" dirty="0"/>
              <a:t>Compass Directions </a:t>
            </a:r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27088" y="1052513"/>
            <a:ext cx="7871639" cy="1940795"/>
            <a:chOff x="255711" y="699611"/>
            <a:chExt cx="8844457" cy="1940795"/>
          </a:xfrm>
        </p:grpSpPr>
        <p:sp>
          <p:nvSpPr>
            <p:cNvPr id="2" name="Rectangle 1"/>
            <p:cNvSpPr/>
            <p:nvPr/>
          </p:nvSpPr>
          <p:spPr>
            <a:xfrm>
              <a:off x="255711" y="699611"/>
              <a:ext cx="8844457" cy="87716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IE" sz="1700" b="1" dirty="0">
                  <a:solidFill>
                    <a:srgbClr val="54A54D"/>
                  </a:solidFill>
                </a:rPr>
                <a:t>A ship leaves a port </a:t>
              </a:r>
              <a:r>
                <a:rPr lang="en-IE" sz="1700" b="1" i="1" dirty="0">
                  <a:solidFill>
                    <a:srgbClr val="54A54D"/>
                  </a:solidFill>
                </a:rPr>
                <a:t>A</a:t>
              </a:r>
              <a:r>
                <a:rPr lang="en-IE" sz="1700" b="1" dirty="0">
                  <a:solidFill>
                    <a:srgbClr val="54A54D"/>
                  </a:solidFill>
                </a:rPr>
                <a:t> and sails a distance of 4 km in the direction N 30° E to a point </a:t>
              </a:r>
              <a:r>
                <a:rPr lang="en-IE" sz="1700" b="1" i="1" dirty="0" smtClean="0">
                  <a:solidFill>
                    <a:srgbClr val="54A54D"/>
                  </a:solidFill>
                </a:rPr>
                <a:t>B</a:t>
              </a:r>
              <a:r>
                <a:rPr lang="en-IE" sz="1700" b="1" dirty="0" smtClean="0">
                  <a:solidFill>
                    <a:srgbClr val="54A54D"/>
                  </a:solidFill>
                </a:rPr>
                <a:t>. The </a:t>
              </a:r>
              <a:r>
                <a:rPr lang="en-IE" sz="1700" b="1" dirty="0">
                  <a:solidFill>
                    <a:srgbClr val="54A54D"/>
                  </a:solidFill>
                </a:rPr>
                <a:t>ship then changes direction and sails for a further 6 km in the direction S 60° E to a point </a:t>
              </a:r>
              <a:r>
                <a:rPr lang="en-IE" sz="1700" b="1" i="1" dirty="0" smtClean="0">
                  <a:solidFill>
                    <a:srgbClr val="54A54D"/>
                  </a:solidFill>
                </a:rPr>
                <a:t>C</a:t>
              </a:r>
              <a:r>
                <a:rPr lang="en-IE" sz="1700" b="1" dirty="0" smtClean="0">
                  <a:solidFill>
                    <a:srgbClr val="54A54D"/>
                  </a:solidFill>
                </a:rPr>
                <a:t>.</a:t>
              </a:r>
              <a:endParaRPr lang="en-IE" sz="1700" b="1" dirty="0">
                <a:solidFill>
                  <a:srgbClr val="54A54D"/>
                </a:solidFill>
              </a:endParaRPr>
            </a:p>
          </p:txBody>
        </p:sp>
        <p:sp>
          <p:nvSpPr>
            <p:cNvPr id="3" name="Rectangle 2"/>
            <p:cNvSpPr/>
            <p:nvPr/>
          </p:nvSpPr>
          <p:spPr>
            <a:xfrm>
              <a:off x="409852" y="1595424"/>
              <a:ext cx="8192964" cy="35394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IE" sz="1700" dirty="0"/>
                <a:t> </a:t>
              </a:r>
              <a:r>
                <a:rPr lang="en-IE" sz="1700" b="1" dirty="0" smtClean="0">
                  <a:solidFill>
                    <a:srgbClr val="54A54D"/>
                  </a:solidFill>
                </a:rPr>
                <a:t>(</a:t>
              </a:r>
              <a:r>
                <a:rPr lang="en-IE" sz="1700" b="1" dirty="0" err="1" smtClean="0">
                  <a:solidFill>
                    <a:srgbClr val="54A54D"/>
                  </a:solidFill>
                </a:rPr>
                <a:t>i</a:t>
              </a:r>
              <a:r>
                <a:rPr lang="en-IE" sz="1700" b="1" dirty="0" smtClean="0">
                  <a:solidFill>
                    <a:srgbClr val="54A54D"/>
                  </a:solidFill>
                </a:rPr>
                <a:t>) Calculate </a:t>
              </a:r>
              <a:r>
                <a:rPr lang="en-IE" sz="1700" b="1" dirty="0">
                  <a:solidFill>
                    <a:srgbClr val="54A54D"/>
                  </a:solidFill>
                </a:rPr>
                <a:t>the distance from the ship’s present position at point </a:t>
              </a:r>
              <a:r>
                <a:rPr lang="en-IE" sz="1700" b="1" i="1" dirty="0">
                  <a:solidFill>
                    <a:srgbClr val="54A54D"/>
                  </a:solidFill>
                </a:rPr>
                <a:t>C</a:t>
              </a:r>
              <a:r>
                <a:rPr lang="en-IE" sz="1700" b="1" dirty="0">
                  <a:solidFill>
                    <a:srgbClr val="54A54D"/>
                  </a:solidFill>
                </a:rPr>
                <a:t> to port </a:t>
              </a:r>
              <a:r>
                <a:rPr lang="en-IE" sz="1700" b="1" i="1" dirty="0">
                  <a:solidFill>
                    <a:srgbClr val="54A54D"/>
                  </a:solidFill>
                </a:rPr>
                <a:t>A</a:t>
              </a:r>
              <a:r>
                <a:rPr lang="en-IE" sz="1700" b="1" dirty="0">
                  <a:solidFill>
                    <a:srgbClr val="54A54D"/>
                  </a:solidFill>
                </a:rPr>
                <a:t>. </a:t>
              </a:r>
            </a:p>
          </p:txBody>
        </p:sp>
        <p:sp>
          <p:nvSpPr>
            <p:cNvPr id="4" name="Rectangle 3"/>
            <p:cNvSpPr/>
            <p:nvPr/>
          </p:nvSpPr>
          <p:spPr>
            <a:xfrm>
              <a:off x="410604" y="1940944"/>
              <a:ext cx="3729098" cy="35394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IE" sz="1700" b="1" dirty="0">
                  <a:solidFill>
                    <a:srgbClr val="54A54D"/>
                  </a:solidFill>
                </a:rPr>
                <a:t>(ii) </a:t>
              </a:r>
              <a:r>
                <a:rPr lang="en-IE" sz="1700" b="1" dirty="0" smtClean="0">
                  <a:solidFill>
                    <a:srgbClr val="54A54D"/>
                  </a:solidFill>
                </a:rPr>
                <a:t>Find </a:t>
              </a:r>
              <a:r>
                <a:rPr lang="en-IE" sz="1700" b="1" dirty="0">
                  <a:solidFill>
                    <a:srgbClr val="54A54D"/>
                  </a:solidFill>
                </a:rPr>
                <a:t>|∠</a:t>
              </a:r>
              <a:r>
                <a:rPr lang="en-IE" sz="1700" b="1" i="1" dirty="0">
                  <a:solidFill>
                    <a:srgbClr val="54A54D"/>
                  </a:solidFill>
                </a:rPr>
                <a:t>BCA</a:t>
              </a:r>
              <a:r>
                <a:rPr lang="en-IE" sz="1700" b="1" dirty="0">
                  <a:solidFill>
                    <a:srgbClr val="54A54D"/>
                  </a:solidFill>
                </a:rPr>
                <a:t>|, to the nearest degree.</a:t>
              </a:r>
            </a:p>
          </p:txBody>
        </p:sp>
        <p:sp>
          <p:nvSpPr>
            <p:cNvPr id="5" name="Rectangle 4"/>
            <p:cNvSpPr/>
            <p:nvPr/>
          </p:nvSpPr>
          <p:spPr>
            <a:xfrm>
              <a:off x="369229" y="2286463"/>
              <a:ext cx="3936975" cy="35394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IE" sz="1700" b="1" dirty="0">
                  <a:solidFill>
                    <a:srgbClr val="54A54D"/>
                  </a:solidFill>
                </a:rPr>
                <a:t>(iii) Hence, </a:t>
              </a:r>
              <a:r>
                <a:rPr lang="en-IE" sz="1700" b="1" dirty="0" smtClean="0">
                  <a:solidFill>
                    <a:srgbClr val="54A54D"/>
                  </a:solidFill>
                </a:rPr>
                <a:t>find </a:t>
              </a:r>
              <a:r>
                <a:rPr lang="en-IE" sz="1700" b="1" dirty="0">
                  <a:solidFill>
                    <a:srgbClr val="54A54D"/>
                  </a:solidFill>
                </a:rPr>
                <a:t>the direction of </a:t>
              </a:r>
              <a:r>
                <a:rPr lang="en-IE" sz="1700" b="1" i="1" dirty="0">
                  <a:solidFill>
                    <a:srgbClr val="54A54D"/>
                  </a:solidFill>
                </a:rPr>
                <a:t>C</a:t>
              </a:r>
              <a:r>
                <a:rPr lang="en-IE" sz="1700" b="1" dirty="0">
                  <a:solidFill>
                    <a:srgbClr val="54A54D"/>
                  </a:solidFill>
                </a:rPr>
                <a:t> from </a:t>
              </a:r>
              <a:r>
                <a:rPr lang="en-IE" sz="1700" b="1" i="1" dirty="0">
                  <a:solidFill>
                    <a:srgbClr val="54A54D"/>
                  </a:solidFill>
                </a:rPr>
                <a:t>A</a:t>
              </a:r>
              <a:r>
                <a:rPr lang="en-IE" sz="1700" b="1" dirty="0">
                  <a:solidFill>
                    <a:srgbClr val="54A54D"/>
                  </a:solidFill>
                </a:rPr>
                <a:t>. </a:t>
              </a:r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1784562" y="4574834"/>
            <a:ext cx="2055221" cy="2012656"/>
            <a:chOff x="945203" y="2703425"/>
            <a:chExt cx="2055221" cy="2012656"/>
          </a:xfrm>
        </p:grpSpPr>
        <p:grpSp>
          <p:nvGrpSpPr>
            <p:cNvPr id="11" name="Group 10"/>
            <p:cNvGrpSpPr/>
            <p:nvPr/>
          </p:nvGrpSpPr>
          <p:grpSpPr>
            <a:xfrm>
              <a:off x="1852427" y="2703425"/>
              <a:ext cx="333746" cy="2012656"/>
              <a:chOff x="-391559" y="344886"/>
              <a:chExt cx="333746" cy="2012656"/>
            </a:xfrm>
          </p:grpSpPr>
          <p:cxnSp>
            <p:nvCxnSpPr>
              <p:cNvPr id="12" name="Straight Arrow Connector 11"/>
              <p:cNvCxnSpPr/>
              <p:nvPr/>
            </p:nvCxnSpPr>
            <p:spPr>
              <a:xfrm flipV="1">
                <a:off x="-224686" y="663956"/>
                <a:ext cx="0" cy="1320905"/>
              </a:xfrm>
              <a:prstGeom prst="straightConnector1">
                <a:avLst/>
              </a:prstGeom>
              <a:ln w="22225"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" name="Rectangle 12"/>
              <p:cNvSpPr/>
              <p:nvPr/>
            </p:nvSpPr>
            <p:spPr>
              <a:xfrm>
                <a:off x="-391559" y="344886"/>
                <a:ext cx="33374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IE" dirty="0"/>
                  <a:t>N</a:t>
                </a:r>
              </a:p>
            </p:txBody>
          </p:sp>
          <p:sp>
            <p:nvSpPr>
              <p:cNvPr id="14" name="Rectangle 13"/>
              <p:cNvSpPr/>
              <p:nvPr/>
            </p:nvSpPr>
            <p:spPr>
              <a:xfrm>
                <a:off x="-369918" y="1988210"/>
                <a:ext cx="29046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IE" dirty="0" smtClean="0"/>
                  <a:t>S</a:t>
                </a:r>
                <a:endParaRPr lang="en-IE" dirty="0"/>
              </a:p>
            </p:txBody>
          </p:sp>
        </p:grpSp>
        <p:grpSp>
          <p:nvGrpSpPr>
            <p:cNvPr id="15" name="Group 14"/>
            <p:cNvGrpSpPr/>
            <p:nvPr/>
          </p:nvGrpSpPr>
          <p:grpSpPr>
            <a:xfrm>
              <a:off x="945203" y="3485808"/>
              <a:ext cx="2055221" cy="381805"/>
              <a:chOff x="-570338" y="1275036"/>
              <a:chExt cx="2055221" cy="381805"/>
            </a:xfrm>
          </p:grpSpPr>
          <p:cxnSp>
            <p:nvCxnSpPr>
              <p:cNvPr id="16" name="Straight Arrow Connector 15"/>
              <p:cNvCxnSpPr/>
              <p:nvPr/>
            </p:nvCxnSpPr>
            <p:spPr>
              <a:xfrm flipH="1">
                <a:off x="-169411" y="1472176"/>
                <a:ext cx="1368495" cy="0"/>
              </a:xfrm>
              <a:prstGeom prst="straightConnector1">
                <a:avLst/>
              </a:prstGeom>
              <a:ln w="22225"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7" name="Rectangle 16"/>
              <p:cNvSpPr/>
              <p:nvPr/>
            </p:nvSpPr>
            <p:spPr>
              <a:xfrm>
                <a:off x="1188007" y="1275036"/>
                <a:ext cx="29687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IE" dirty="0" smtClean="0"/>
                  <a:t>E</a:t>
                </a:r>
                <a:endParaRPr lang="en-IE" dirty="0"/>
              </a:p>
            </p:txBody>
          </p:sp>
          <p:sp>
            <p:nvSpPr>
              <p:cNvPr id="18" name="Rectangle 17"/>
              <p:cNvSpPr/>
              <p:nvPr/>
            </p:nvSpPr>
            <p:spPr>
              <a:xfrm>
                <a:off x="-570338" y="1287509"/>
                <a:ext cx="38985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IE" dirty="0" smtClean="0"/>
                  <a:t>W</a:t>
                </a:r>
                <a:endParaRPr lang="en-IE" dirty="0"/>
              </a:p>
            </p:txBody>
          </p:sp>
        </p:grpSp>
      </p:grpSp>
      <p:cxnSp>
        <p:nvCxnSpPr>
          <p:cNvPr id="26" name="Straight Arrow Connector 25"/>
          <p:cNvCxnSpPr/>
          <p:nvPr/>
        </p:nvCxnSpPr>
        <p:spPr>
          <a:xfrm flipV="1">
            <a:off x="2850941" y="4928313"/>
            <a:ext cx="7718" cy="610190"/>
          </a:xfrm>
          <a:prstGeom prst="straightConnector1">
            <a:avLst/>
          </a:prstGeom>
          <a:ln w="222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endCxn id="30" idx="2"/>
          </p:cNvCxnSpPr>
          <p:nvPr/>
        </p:nvCxnSpPr>
        <p:spPr>
          <a:xfrm flipV="1">
            <a:off x="2851945" y="5031576"/>
            <a:ext cx="556084" cy="530906"/>
          </a:xfrm>
          <a:prstGeom prst="straightConnector1">
            <a:avLst/>
          </a:prstGeom>
          <a:ln w="222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Arc 29"/>
          <p:cNvSpPr/>
          <p:nvPr/>
        </p:nvSpPr>
        <p:spPr>
          <a:xfrm>
            <a:off x="2210053" y="4945659"/>
            <a:ext cx="1587675" cy="1233643"/>
          </a:xfrm>
          <a:prstGeom prst="arc">
            <a:avLst>
              <a:gd name="adj1" fmla="val 15647656"/>
              <a:gd name="adj2" fmla="val 18436758"/>
            </a:avLst>
          </a:prstGeom>
          <a:ln w="222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3" name="Rectangle 32"/>
          <p:cNvSpPr/>
          <p:nvPr/>
        </p:nvSpPr>
        <p:spPr>
          <a:xfrm>
            <a:off x="2789306" y="5093959"/>
            <a:ext cx="46198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1600" dirty="0" smtClean="0"/>
              <a:t>30</a:t>
            </a:r>
            <a:r>
              <a:rPr lang="en-IE" sz="1600" i="1" dirty="0" smtClean="0"/>
              <a:t>°</a:t>
            </a:r>
            <a:endParaRPr lang="en-IE" sz="1600" dirty="0"/>
          </a:p>
        </p:txBody>
      </p:sp>
      <p:cxnSp>
        <p:nvCxnSpPr>
          <p:cNvPr id="34" name="Straight Arrow Connector 33"/>
          <p:cNvCxnSpPr/>
          <p:nvPr/>
        </p:nvCxnSpPr>
        <p:spPr>
          <a:xfrm flipV="1">
            <a:off x="2841977" y="4148138"/>
            <a:ext cx="1587148" cy="1404726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6" name="Group 35"/>
          <p:cNvGrpSpPr/>
          <p:nvPr/>
        </p:nvGrpSpPr>
        <p:grpSpPr>
          <a:xfrm>
            <a:off x="3349370" y="3178072"/>
            <a:ext cx="2055221" cy="2012656"/>
            <a:chOff x="945203" y="2703425"/>
            <a:chExt cx="2055221" cy="2012656"/>
          </a:xfrm>
        </p:grpSpPr>
        <p:grpSp>
          <p:nvGrpSpPr>
            <p:cNvPr id="37" name="Group 36"/>
            <p:cNvGrpSpPr/>
            <p:nvPr/>
          </p:nvGrpSpPr>
          <p:grpSpPr>
            <a:xfrm>
              <a:off x="1852427" y="2703425"/>
              <a:ext cx="333746" cy="2012656"/>
              <a:chOff x="-391559" y="344886"/>
              <a:chExt cx="333746" cy="2012656"/>
            </a:xfrm>
          </p:grpSpPr>
          <p:cxnSp>
            <p:nvCxnSpPr>
              <p:cNvPr id="42" name="Straight Arrow Connector 41"/>
              <p:cNvCxnSpPr/>
              <p:nvPr/>
            </p:nvCxnSpPr>
            <p:spPr>
              <a:xfrm flipV="1">
                <a:off x="-224686" y="663956"/>
                <a:ext cx="0" cy="1320905"/>
              </a:xfrm>
              <a:prstGeom prst="straightConnector1">
                <a:avLst/>
              </a:prstGeom>
              <a:ln w="22225"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3" name="Rectangle 42"/>
              <p:cNvSpPr/>
              <p:nvPr/>
            </p:nvSpPr>
            <p:spPr>
              <a:xfrm>
                <a:off x="-391559" y="344886"/>
                <a:ext cx="33374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IE" dirty="0"/>
                  <a:t>N</a:t>
                </a:r>
              </a:p>
            </p:txBody>
          </p:sp>
          <p:sp>
            <p:nvSpPr>
              <p:cNvPr id="44" name="Rectangle 43"/>
              <p:cNvSpPr/>
              <p:nvPr/>
            </p:nvSpPr>
            <p:spPr>
              <a:xfrm>
                <a:off x="-369918" y="1988210"/>
                <a:ext cx="29046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IE" dirty="0" smtClean="0"/>
                  <a:t>S</a:t>
                </a:r>
                <a:endParaRPr lang="en-IE" dirty="0"/>
              </a:p>
            </p:txBody>
          </p:sp>
        </p:grpSp>
        <p:grpSp>
          <p:nvGrpSpPr>
            <p:cNvPr id="38" name="Group 37"/>
            <p:cNvGrpSpPr/>
            <p:nvPr/>
          </p:nvGrpSpPr>
          <p:grpSpPr>
            <a:xfrm>
              <a:off x="945203" y="3485808"/>
              <a:ext cx="2055221" cy="381805"/>
              <a:chOff x="-570338" y="1275036"/>
              <a:chExt cx="2055221" cy="381805"/>
            </a:xfrm>
          </p:grpSpPr>
          <p:cxnSp>
            <p:nvCxnSpPr>
              <p:cNvPr id="39" name="Straight Arrow Connector 38"/>
              <p:cNvCxnSpPr/>
              <p:nvPr/>
            </p:nvCxnSpPr>
            <p:spPr>
              <a:xfrm flipH="1">
                <a:off x="-169411" y="1472176"/>
                <a:ext cx="1368495" cy="0"/>
              </a:xfrm>
              <a:prstGeom prst="straightConnector1">
                <a:avLst/>
              </a:prstGeom>
              <a:ln w="22225"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0" name="Rectangle 39"/>
              <p:cNvSpPr/>
              <p:nvPr/>
            </p:nvSpPr>
            <p:spPr>
              <a:xfrm>
                <a:off x="1188007" y="1275036"/>
                <a:ext cx="29687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IE" dirty="0" smtClean="0"/>
                  <a:t>E</a:t>
                </a:r>
                <a:endParaRPr lang="en-IE" dirty="0"/>
              </a:p>
            </p:txBody>
          </p:sp>
          <p:sp>
            <p:nvSpPr>
              <p:cNvPr id="41" name="Rectangle 40"/>
              <p:cNvSpPr/>
              <p:nvPr/>
            </p:nvSpPr>
            <p:spPr>
              <a:xfrm>
                <a:off x="-570338" y="1287509"/>
                <a:ext cx="38985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IE" dirty="0" smtClean="0"/>
                  <a:t>W</a:t>
                </a:r>
                <a:endParaRPr lang="en-IE" dirty="0"/>
              </a:p>
            </p:txBody>
          </p:sp>
        </p:grpSp>
      </p:grpSp>
      <p:cxnSp>
        <p:nvCxnSpPr>
          <p:cNvPr id="45" name="Straight Arrow Connector 44"/>
          <p:cNvCxnSpPr/>
          <p:nvPr/>
        </p:nvCxnSpPr>
        <p:spPr>
          <a:xfrm>
            <a:off x="4434544" y="4157463"/>
            <a:ext cx="0" cy="660584"/>
          </a:xfrm>
          <a:prstGeom prst="straightConnector1">
            <a:avLst/>
          </a:prstGeom>
          <a:ln w="222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>
            <a:off x="4426872" y="4161002"/>
            <a:ext cx="661859" cy="301461"/>
          </a:xfrm>
          <a:prstGeom prst="straightConnector1">
            <a:avLst/>
          </a:prstGeom>
          <a:ln w="222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Arc 46"/>
          <p:cNvSpPr/>
          <p:nvPr/>
        </p:nvSpPr>
        <p:spPr>
          <a:xfrm rot="8835641">
            <a:off x="3710322" y="3514327"/>
            <a:ext cx="1587675" cy="1233643"/>
          </a:xfrm>
          <a:prstGeom prst="arc">
            <a:avLst>
              <a:gd name="adj1" fmla="val 14698319"/>
              <a:gd name="adj2" fmla="val 18436758"/>
            </a:avLst>
          </a:prstGeom>
          <a:ln w="22225">
            <a:solidFill>
              <a:srgbClr val="FF00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48" name="Rectangle 47"/>
          <p:cNvSpPr/>
          <p:nvPr/>
        </p:nvSpPr>
        <p:spPr>
          <a:xfrm>
            <a:off x="4375835" y="4268051"/>
            <a:ext cx="46198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1600" dirty="0" smtClean="0"/>
              <a:t>60</a:t>
            </a:r>
            <a:r>
              <a:rPr lang="en-IE" sz="1600" i="1" dirty="0" smtClean="0"/>
              <a:t>°</a:t>
            </a:r>
            <a:endParaRPr lang="en-IE" sz="1600" dirty="0"/>
          </a:p>
        </p:txBody>
      </p:sp>
      <p:cxnSp>
        <p:nvCxnSpPr>
          <p:cNvPr id="53" name="Straight Arrow Connector 52"/>
          <p:cNvCxnSpPr>
            <a:endCxn id="57" idx="1"/>
          </p:cNvCxnSpPr>
          <p:nvPr/>
        </p:nvCxnSpPr>
        <p:spPr>
          <a:xfrm>
            <a:off x="4426744" y="4157663"/>
            <a:ext cx="2499262" cy="1139366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2557484" y="5515060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i="1" dirty="0"/>
              <a:t>A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6926006" y="5112363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i="1" dirty="0" smtClean="0"/>
              <a:t>C</a:t>
            </a:r>
            <a:endParaRPr lang="en-IE" i="1" dirty="0"/>
          </a:p>
        </p:txBody>
      </p:sp>
      <p:cxnSp>
        <p:nvCxnSpPr>
          <p:cNvPr id="58" name="Straight Arrow Connector 57"/>
          <p:cNvCxnSpPr>
            <a:endCxn id="57" idx="1"/>
          </p:cNvCxnSpPr>
          <p:nvPr/>
        </p:nvCxnSpPr>
        <p:spPr>
          <a:xfrm flipV="1">
            <a:off x="2850940" y="5297029"/>
            <a:ext cx="4075066" cy="242968"/>
          </a:xfrm>
          <a:prstGeom prst="straightConnector1">
            <a:avLst/>
          </a:prstGeom>
          <a:ln w="2222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3204339" y="4416328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b="1" dirty="0" smtClean="0">
                <a:solidFill>
                  <a:srgbClr val="FF3300"/>
                </a:solidFill>
              </a:rPr>
              <a:t>4 km</a:t>
            </a:r>
            <a:endParaRPr lang="en-IE" b="1" dirty="0">
              <a:solidFill>
                <a:srgbClr val="FF3300"/>
              </a:solidFill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5639723" y="4349794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b="1" dirty="0" smtClean="0">
                <a:solidFill>
                  <a:srgbClr val="FF3300"/>
                </a:solidFill>
              </a:rPr>
              <a:t>6 km</a:t>
            </a:r>
            <a:endParaRPr lang="en-IE" b="1" dirty="0">
              <a:solidFill>
                <a:srgbClr val="FF3300"/>
              </a:solidFill>
            </a:endParaRPr>
          </a:p>
        </p:txBody>
      </p:sp>
      <p:grpSp>
        <p:nvGrpSpPr>
          <p:cNvPr id="72" name="Group 71"/>
          <p:cNvGrpSpPr/>
          <p:nvPr/>
        </p:nvGrpSpPr>
        <p:grpSpPr>
          <a:xfrm>
            <a:off x="3197948" y="3380387"/>
            <a:ext cx="1587675" cy="1455450"/>
            <a:chOff x="1592897" y="2794853"/>
            <a:chExt cx="1587675" cy="1455450"/>
          </a:xfrm>
        </p:grpSpPr>
        <p:sp>
          <p:nvSpPr>
            <p:cNvPr id="70" name="Rectangle 69"/>
            <p:cNvSpPr/>
            <p:nvPr/>
          </p:nvSpPr>
          <p:spPr>
            <a:xfrm>
              <a:off x="2389738" y="3786371"/>
              <a:ext cx="463588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IE" sz="1600" b="1" dirty="0" smtClean="0">
                  <a:solidFill>
                    <a:srgbClr val="FF3300"/>
                  </a:solidFill>
                </a:rPr>
                <a:t>30</a:t>
              </a:r>
              <a:r>
                <a:rPr lang="en-IE" sz="1600" b="1" i="1" dirty="0" smtClean="0">
                  <a:solidFill>
                    <a:srgbClr val="FF3300"/>
                  </a:solidFill>
                </a:rPr>
                <a:t>°</a:t>
              </a:r>
              <a:endParaRPr lang="en-IE" sz="1600" b="1" dirty="0">
                <a:solidFill>
                  <a:srgbClr val="FF3300"/>
                </a:solidFill>
              </a:endParaRPr>
            </a:p>
          </p:txBody>
        </p:sp>
        <p:sp>
          <p:nvSpPr>
            <p:cNvPr id="71" name="Arc 70"/>
            <p:cNvSpPr/>
            <p:nvPr/>
          </p:nvSpPr>
          <p:spPr>
            <a:xfrm rot="10800000">
              <a:off x="1592897" y="2794853"/>
              <a:ext cx="1587675" cy="1455450"/>
            </a:xfrm>
            <a:prstGeom prst="arc">
              <a:avLst>
                <a:gd name="adj1" fmla="val 14092261"/>
                <a:gd name="adj2" fmla="val 17544403"/>
              </a:avLst>
            </a:prstGeom>
            <a:ln w="22225">
              <a:solidFill>
                <a:srgbClr val="FF0000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IE"/>
            </a:p>
          </p:txBody>
        </p:sp>
      </p:grpSp>
      <p:sp>
        <p:nvSpPr>
          <p:cNvPr id="54" name="TextBox 53"/>
          <p:cNvSpPr txBox="1"/>
          <p:nvPr/>
        </p:nvSpPr>
        <p:spPr>
          <a:xfrm>
            <a:off x="4127443" y="3819072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i="1" dirty="0" smtClean="0"/>
              <a:t>B</a:t>
            </a:r>
            <a:endParaRPr lang="en-IE" i="1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GB" dirty="0" smtClean="0"/>
              <a:t>17</a:t>
            </a:r>
            <a:endParaRPr lang="en-IE" dirty="0"/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GB" dirty="0" smtClean="0"/>
              <a:t>Trigonometry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451997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3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0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5" dur="2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33" grpId="0"/>
      <p:bldP spid="47" grpId="0" animBg="1"/>
      <p:bldP spid="48" grpId="0"/>
      <p:bldP spid="56" grpId="0"/>
      <p:bldP spid="57" grpId="0"/>
      <p:bldP spid="68" grpId="0"/>
      <p:bldP spid="69" grpId="0"/>
      <p:bldP spid="5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6"/>
          </p:nvPr>
        </p:nvSpPr>
        <p:spPr/>
        <p:txBody>
          <a:bodyPr/>
          <a:lstStyle/>
          <a:p>
            <a:r>
              <a:rPr lang="en-IE" dirty="0"/>
              <a:t>Compass Directions 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827088" y="1052513"/>
            <a:ext cx="8192964" cy="3539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sz="1700" dirty="0"/>
              <a:t> </a:t>
            </a:r>
            <a:r>
              <a:rPr lang="en-IE" sz="1700" b="1" dirty="0" smtClean="0">
                <a:solidFill>
                  <a:srgbClr val="54A54D"/>
                </a:solidFill>
              </a:rPr>
              <a:t>(</a:t>
            </a:r>
            <a:r>
              <a:rPr lang="en-IE" sz="1700" b="1" dirty="0" err="1" smtClean="0">
                <a:solidFill>
                  <a:srgbClr val="54A54D"/>
                </a:solidFill>
              </a:rPr>
              <a:t>i</a:t>
            </a:r>
            <a:r>
              <a:rPr lang="en-IE" sz="1700" b="1" dirty="0" smtClean="0">
                <a:solidFill>
                  <a:srgbClr val="54A54D"/>
                </a:solidFill>
              </a:rPr>
              <a:t>)   Calculate </a:t>
            </a:r>
            <a:r>
              <a:rPr lang="en-IE" sz="1700" b="1" dirty="0">
                <a:solidFill>
                  <a:srgbClr val="54A54D"/>
                </a:solidFill>
              </a:rPr>
              <a:t>the distance from the ship’s present position at point </a:t>
            </a:r>
            <a:r>
              <a:rPr lang="en-IE" sz="1700" b="1" i="1" dirty="0">
                <a:solidFill>
                  <a:srgbClr val="54A54D"/>
                </a:solidFill>
              </a:rPr>
              <a:t>C</a:t>
            </a:r>
            <a:r>
              <a:rPr lang="en-IE" sz="1700" b="1" dirty="0">
                <a:solidFill>
                  <a:srgbClr val="54A54D"/>
                </a:solidFill>
              </a:rPr>
              <a:t> to port </a:t>
            </a:r>
            <a:r>
              <a:rPr lang="en-IE" sz="1700" b="1" i="1" dirty="0">
                <a:solidFill>
                  <a:srgbClr val="54A54D"/>
                </a:solidFill>
              </a:rPr>
              <a:t>A</a:t>
            </a:r>
            <a:r>
              <a:rPr lang="en-IE" sz="1700" b="1" dirty="0">
                <a:solidFill>
                  <a:srgbClr val="54A54D"/>
                </a:solidFill>
              </a:rPr>
              <a:t>.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/>
              <p:cNvSpPr/>
              <p:nvPr/>
            </p:nvSpPr>
            <p:spPr>
              <a:xfrm>
                <a:off x="3023723" y="4051152"/>
                <a:ext cx="4202176" cy="3539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IE" sz="1700" dirty="0"/>
                  <a:t>|</a:t>
                </a:r>
                <a:r>
                  <a:rPr lang="en-IE" sz="1700" i="1" dirty="0" smtClean="0"/>
                  <a:t>AC</a:t>
                </a:r>
                <a:r>
                  <a:rPr lang="en-IE" sz="1700" dirty="0" smtClean="0"/>
                  <a:t>|</a:t>
                </a:r>
                <a:r>
                  <a:rPr lang="en-IE" sz="1700" baseline="30000" dirty="0" smtClean="0"/>
                  <a:t>2</a:t>
                </a:r>
                <a:r>
                  <a:rPr lang="en-IE" sz="1700" dirty="0" smtClean="0"/>
                  <a:t> </a:t>
                </a:r>
                <a14:m>
                  <m:oMath xmlns:m="http://schemas.openxmlformats.org/officeDocument/2006/math">
                    <m:r>
                      <a:rPr lang="en-IE" sz="1700" i="1" dirty="0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IE" sz="1700" dirty="0"/>
                  <a:t> </a:t>
                </a:r>
                <a14:m>
                  <m:oMath xmlns:m="http://schemas.openxmlformats.org/officeDocument/2006/math">
                    <m:r>
                      <a:rPr lang="en-IE" sz="1700" i="1" dirty="0" smtClean="0">
                        <a:latin typeface="Cambria Math"/>
                      </a:rPr>
                      <m:t>4</m:t>
                    </m:r>
                    <m:r>
                      <a:rPr lang="en-IE" sz="1700" i="1" baseline="30000" dirty="0">
                        <a:latin typeface="Cambria Math"/>
                      </a:rPr>
                      <m:t>2</m:t>
                    </m:r>
                    <m:r>
                      <a:rPr lang="en-IE" sz="1700" i="1" dirty="0">
                        <a:latin typeface="Cambria Math"/>
                      </a:rPr>
                      <m:t>+6</m:t>
                    </m:r>
                    <m:r>
                      <a:rPr lang="en-IE" sz="1700" i="1" baseline="30000" dirty="0">
                        <a:latin typeface="Cambria Math"/>
                      </a:rPr>
                      <m:t>2</m:t>
                    </m:r>
                    <m:r>
                      <a:rPr lang="en-IE" sz="1700" i="1" dirty="0">
                        <a:latin typeface="Cambria Math"/>
                      </a:rPr>
                      <m:t>       </m:t>
                    </m:r>
                  </m:oMath>
                </a14:m>
                <a:r>
                  <a:rPr lang="en-IE" sz="1700" dirty="0"/>
                  <a:t>(Theorem of Pythagoras) </a:t>
                </a:r>
              </a:p>
            </p:txBody>
          </p:sp>
        </mc:Choice>
        <mc:Fallback xmlns=""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23723" y="4051152"/>
                <a:ext cx="4202176" cy="353943"/>
              </a:xfrm>
              <a:prstGeom prst="rect">
                <a:avLst/>
              </a:prstGeom>
              <a:blipFill rotWithShape="0">
                <a:blip r:embed="rId2"/>
                <a:stretch>
                  <a:fillRect l="-871" t="-6897" r="-145" b="-22414"/>
                </a:stretch>
              </a:blipFill>
            </p:spPr>
            <p:txBody>
              <a:bodyPr/>
              <a:lstStyle/>
              <a:p>
                <a:r>
                  <a:rPr lang="en-I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/>
              <p:cNvSpPr/>
              <p:nvPr/>
            </p:nvSpPr>
            <p:spPr>
              <a:xfrm>
                <a:off x="3023723" y="4507748"/>
                <a:ext cx="1748043" cy="3539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IE" sz="1700" dirty="0"/>
                  <a:t>|</a:t>
                </a:r>
                <a:r>
                  <a:rPr lang="en-IE" sz="1700" i="1" dirty="0"/>
                  <a:t>AC</a:t>
                </a:r>
                <a:r>
                  <a:rPr lang="en-IE" sz="1700" dirty="0"/>
                  <a:t>|</a:t>
                </a:r>
                <a:r>
                  <a:rPr lang="en-IE" sz="1700" baseline="30000" dirty="0"/>
                  <a:t>2</a:t>
                </a:r>
                <a:r>
                  <a:rPr lang="en-IE" sz="1700" dirty="0"/>
                  <a:t> </a:t>
                </a:r>
                <a14:m>
                  <m:oMath xmlns:m="http://schemas.openxmlformats.org/officeDocument/2006/math">
                    <m:r>
                      <a:rPr lang="en-IE" sz="1700" i="1" dirty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IE" sz="1700" dirty="0"/>
                  <a:t> </a:t>
                </a:r>
                <a14:m>
                  <m:oMath xmlns:m="http://schemas.openxmlformats.org/officeDocument/2006/math">
                    <m:r>
                      <a:rPr lang="en-IE" sz="1700" i="1" dirty="0" smtClean="0">
                        <a:latin typeface="Cambria Math"/>
                      </a:rPr>
                      <m:t>16</m:t>
                    </m:r>
                    <m:r>
                      <a:rPr lang="en-IE" sz="1700" i="1" dirty="0">
                        <a:latin typeface="Cambria Math"/>
                      </a:rPr>
                      <m:t>+</m:t>
                    </m:r>
                    <m:r>
                      <a:rPr lang="en-IE" sz="1700" i="1" dirty="0" smtClean="0">
                        <a:latin typeface="Cambria Math"/>
                      </a:rPr>
                      <m:t>36 </m:t>
                    </m:r>
                  </m:oMath>
                </a14:m>
                <a:endParaRPr lang="en-IE" sz="1700" dirty="0"/>
              </a:p>
            </p:txBody>
          </p:sp>
        </mc:Choice>
        <mc:Fallback xmlns=""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23723" y="4507748"/>
                <a:ext cx="1748043" cy="353943"/>
              </a:xfrm>
              <a:prstGeom prst="rect">
                <a:avLst/>
              </a:prstGeom>
              <a:blipFill rotWithShape="0">
                <a:blip r:embed="rId3"/>
                <a:stretch>
                  <a:fillRect l="-2091" t="-5085" b="-20339"/>
                </a:stretch>
              </a:blipFill>
            </p:spPr>
            <p:txBody>
              <a:bodyPr/>
              <a:lstStyle/>
              <a:p>
                <a:r>
                  <a:rPr lang="en-I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/>
              <p:cNvSpPr/>
              <p:nvPr/>
            </p:nvSpPr>
            <p:spPr>
              <a:xfrm>
                <a:off x="3010110" y="4963279"/>
                <a:ext cx="1199046" cy="3539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IE" sz="1700" dirty="0"/>
                  <a:t>|</a:t>
                </a:r>
                <a:r>
                  <a:rPr lang="en-IE" sz="1700" i="1" dirty="0"/>
                  <a:t>AC</a:t>
                </a:r>
                <a:r>
                  <a:rPr lang="en-IE" sz="1700" dirty="0"/>
                  <a:t>|</a:t>
                </a:r>
                <a:r>
                  <a:rPr lang="en-IE" sz="1700" baseline="30000" dirty="0"/>
                  <a:t>2</a:t>
                </a:r>
                <a:r>
                  <a:rPr lang="en-IE" sz="1700" dirty="0"/>
                  <a:t> </a:t>
                </a:r>
                <a14:m>
                  <m:oMath xmlns:m="http://schemas.openxmlformats.org/officeDocument/2006/math">
                    <m:r>
                      <a:rPr lang="en-IE" sz="1700" i="1" dirty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IE" sz="1700" dirty="0"/>
                  <a:t> </a:t>
                </a:r>
                <a14:m>
                  <m:oMath xmlns:m="http://schemas.openxmlformats.org/officeDocument/2006/math">
                    <m:r>
                      <a:rPr lang="en-IE" sz="1700" i="1" dirty="0" smtClean="0">
                        <a:latin typeface="Cambria Math"/>
                      </a:rPr>
                      <m:t>52</m:t>
                    </m:r>
                  </m:oMath>
                </a14:m>
                <a:endParaRPr lang="en-IE" sz="1700" dirty="0"/>
              </a:p>
            </p:txBody>
          </p:sp>
        </mc:Choice>
        <mc:Fallback xmlns="">
          <p:sp>
            <p:nvSpPr>
              <p:cNvPr id="18" name="Rectangle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10110" y="4963279"/>
                <a:ext cx="1199046" cy="353943"/>
              </a:xfrm>
              <a:prstGeom prst="rect">
                <a:avLst/>
              </a:prstGeom>
              <a:blipFill rotWithShape="0">
                <a:blip r:embed="rId4"/>
                <a:stretch>
                  <a:fillRect l="-3571" t="-5172" b="-22414"/>
                </a:stretch>
              </a:blipFill>
            </p:spPr>
            <p:txBody>
              <a:bodyPr/>
              <a:lstStyle/>
              <a:p>
                <a:r>
                  <a:rPr lang="en-I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/>
              <p:cNvSpPr/>
              <p:nvPr/>
            </p:nvSpPr>
            <p:spPr>
              <a:xfrm>
                <a:off x="3071348" y="5375121"/>
                <a:ext cx="1329018" cy="38125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IE" sz="1700" dirty="0" smtClean="0"/>
                  <a:t>|</a:t>
                </a:r>
                <a:r>
                  <a:rPr lang="en-IE" sz="1700" i="1" dirty="0" smtClean="0"/>
                  <a:t>AC</a:t>
                </a:r>
                <a:r>
                  <a:rPr lang="en-IE" sz="1700" dirty="0" smtClean="0"/>
                  <a:t>| </a:t>
                </a:r>
                <a14:m>
                  <m:oMath xmlns:m="http://schemas.openxmlformats.org/officeDocument/2006/math">
                    <m:r>
                      <a:rPr lang="en-IE" sz="1700" i="1" dirty="0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IE" sz="1700" i="1" dirty="0" smtClean="0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en-IE" sz="1700" b="0" i="1" dirty="0" smtClean="0">
                            <a:latin typeface="Cambria Math" panose="02040503050406030204" pitchFamily="18" charset="0"/>
                          </a:rPr>
                          <m:t>52</m:t>
                        </m:r>
                      </m:e>
                    </m:rad>
                  </m:oMath>
                </a14:m>
                <a:endParaRPr lang="en-IE" sz="1700" dirty="0"/>
              </a:p>
            </p:txBody>
          </p:sp>
        </mc:Choice>
        <mc:Fallback xmlns=""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71348" y="5375121"/>
                <a:ext cx="1329018" cy="381258"/>
              </a:xfrm>
              <a:prstGeom prst="rect">
                <a:avLst/>
              </a:prstGeom>
              <a:blipFill rotWithShape="1">
                <a:blip r:embed="rId5"/>
                <a:stretch>
                  <a:fillRect l="-3211" b="-2258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/>
              <p:cNvSpPr/>
              <p:nvPr/>
            </p:nvSpPr>
            <p:spPr>
              <a:xfrm>
                <a:off x="2889346" y="5902016"/>
                <a:ext cx="3479607" cy="3539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IE" sz="1700" dirty="0" smtClean="0"/>
                  <a:t>∴ |</a:t>
                </a:r>
                <a:r>
                  <a:rPr lang="en-IE" sz="1700" i="1" dirty="0"/>
                  <a:t>AC</a:t>
                </a:r>
                <a:r>
                  <a:rPr lang="en-IE" sz="1700" dirty="0"/>
                  <a:t>|</a:t>
                </a:r>
                <a14:m>
                  <m:oMath xmlns:m="http://schemas.openxmlformats.org/officeDocument/2006/math">
                    <m:r>
                      <a:rPr lang="en-GB" sz="1700" b="0" i="0" dirty="0" smtClean="0">
                        <a:latin typeface="Cambria Math"/>
                      </a:rPr>
                      <m:t> </m:t>
                    </m:r>
                    <m:r>
                      <a:rPr lang="en-IE" sz="1700" i="1" dirty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IE" sz="1700" dirty="0"/>
                  <a:t> </a:t>
                </a:r>
                <a14:m>
                  <m:oMath xmlns:m="http://schemas.openxmlformats.org/officeDocument/2006/math">
                    <m:r>
                      <a:rPr lang="en-IE" sz="1700" i="1" dirty="0" smtClean="0">
                        <a:latin typeface="Cambria Math"/>
                      </a:rPr>
                      <m:t>7</m:t>
                    </m:r>
                    <m:r>
                      <a:rPr lang="en-GB" sz="1700" b="0" i="1" dirty="0" smtClean="0">
                        <a:latin typeface="Cambria Math"/>
                      </a:rPr>
                      <m:t>.</m:t>
                    </m:r>
                    <m:r>
                      <a:rPr lang="en-IE" sz="1700" i="1" dirty="0">
                        <a:latin typeface="Cambria Math" panose="02040503050406030204" pitchFamily="18" charset="0"/>
                      </a:rPr>
                      <m:t>2 </m:t>
                    </m:r>
                  </m:oMath>
                </a14:m>
                <a:r>
                  <a:rPr lang="en-IE" sz="1700" dirty="0" smtClean="0"/>
                  <a:t>km</a:t>
                </a:r>
                <a:r>
                  <a:rPr lang="en-IE" sz="1700" dirty="0"/>
                  <a:t>, to 1 decimal place </a:t>
                </a:r>
              </a:p>
            </p:txBody>
          </p:sp>
        </mc:Choice>
        <mc:Fallback xmlns="">
          <p:sp>
            <p:nvSpPr>
              <p:cNvPr id="20" name="Rectangle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89346" y="5902016"/>
                <a:ext cx="3479607" cy="353943"/>
              </a:xfrm>
              <a:prstGeom prst="rect">
                <a:avLst/>
              </a:prstGeom>
              <a:blipFill rotWithShape="1">
                <a:blip r:embed="rId6"/>
                <a:stretch>
                  <a:fillRect l="-1226" t="-6897" b="-224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2" name="Group 21"/>
          <p:cNvGrpSpPr/>
          <p:nvPr/>
        </p:nvGrpSpPr>
        <p:grpSpPr>
          <a:xfrm>
            <a:off x="2243143" y="1692445"/>
            <a:ext cx="4702957" cy="1887058"/>
            <a:chOff x="2216463" y="1002339"/>
            <a:chExt cx="4702957" cy="1887058"/>
          </a:xfrm>
        </p:grpSpPr>
        <p:grpSp>
          <p:nvGrpSpPr>
            <p:cNvPr id="2" name="Group 1"/>
            <p:cNvGrpSpPr/>
            <p:nvPr/>
          </p:nvGrpSpPr>
          <p:grpSpPr>
            <a:xfrm>
              <a:off x="2216463" y="1305382"/>
              <a:ext cx="4702957" cy="1584015"/>
              <a:chOff x="2244172" y="2656200"/>
              <a:chExt cx="4702957" cy="1584015"/>
            </a:xfrm>
          </p:grpSpPr>
          <p:grpSp>
            <p:nvGrpSpPr>
              <p:cNvPr id="4" name="Group 3"/>
              <p:cNvGrpSpPr/>
              <p:nvPr/>
            </p:nvGrpSpPr>
            <p:grpSpPr>
              <a:xfrm>
                <a:off x="2516644" y="2656200"/>
                <a:ext cx="4125593" cy="1427537"/>
                <a:chOff x="2684047" y="5170371"/>
                <a:chExt cx="4125593" cy="1427537"/>
              </a:xfrm>
            </p:grpSpPr>
            <p:cxnSp>
              <p:nvCxnSpPr>
                <p:cNvPr id="5" name="Straight Arrow Connector 4"/>
                <p:cNvCxnSpPr/>
                <p:nvPr/>
              </p:nvCxnSpPr>
              <p:spPr>
                <a:xfrm flipV="1">
                  <a:off x="2692557" y="5170371"/>
                  <a:ext cx="1593056" cy="1426368"/>
                </a:xfrm>
                <a:prstGeom prst="straightConnector1">
                  <a:avLst/>
                </a:prstGeom>
                <a:ln w="22225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" name="Straight Arrow Connector 7"/>
                <p:cNvCxnSpPr/>
                <p:nvPr/>
              </p:nvCxnSpPr>
              <p:spPr>
                <a:xfrm>
                  <a:off x="4272727" y="5174458"/>
                  <a:ext cx="2527950" cy="1180482"/>
                </a:xfrm>
                <a:prstGeom prst="straightConnector1">
                  <a:avLst/>
                </a:prstGeom>
                <a:ln w="22225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" name="Straight Arrow Connector 8"/>
                <p:cNvCxnSpPr>
                  <a:endCxn id="14" idx="1"/>
                </p:cNvCxnSpPr>
                <p:nvPr/>
              </p:nvCxnSpPr>
              <p:spPr>
                <a:xfrm flipV="1">
                  <a:off x="2684047" y="6354940"/>
                  <a:ext cx="4125593" cy="242968"/>
                </a:xfrm>
                <a:prstGeom prst="straightConnector1">
                  <a:avLst/>
                </a:prstGeom>
                <a:ln w="22225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0" name="TextBox 9"/>
                <p:cNvSpPr txBox="1"/>
                <p:nvPr/>
              </p:nvSpPr>
              <p:spPr>
                <a:xfrm>
                  <a:off x="3037446" y="5474239"/>
                  <a:ext cx="652743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IE" b="1" dirty="0" smtClean="0">
                      <a:solidFill>
                        <a:srgbClr val="FF3300"/>
                      </a:solidFill>
                    </a:rPr>
                    <a:t>4 km</a:t>
                  </a:r>
                  <a:endParaRPr lang="en-IE" b="1" dirty="0">
                    <a:solidFill>
                      <a:srgbClr val="FF3300"/>
                    </a:solidFill>
                  </a:endParaRPr>
                </a:p>
              </p:txBody>
            </p:sp>
            <p:sp>
              <p:nvSpPr>
                <p:cNvPr id="11" name="TextBox 10"/>
                <p:cNvSpPr txBox="1"/>
                <p:nvPr/>
              </p:nvSpPr>
              <p:spPr>
                <a:xfrm>
                  <a:off x="5472830" y="5407705"/>
                  <a:ext cx="652743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IE" b="1" dirty="0" smtClean="0">
                      <a:solidFill>
                        <a:srgbClr val="FF3300"/>
                      </a:solidFill>
                    </a:rPr>
                    <a:t>6 km</a:t>
                  </a:r>
                  <a:endParaRPr lang="en-IE" b="1" dirty="0">
                    <a:solidFill>
                      <a:srgbClr val="FF3300"/>
                    </a:solidFill>
                  </a:endParaRPr>
                </a:p>
              </p:txBody>
            </p:sp>
            <p:sp>
              <p:nvSpPr>
                <p:cNvPr id="12" name="Rectangle 11"/>
                <p:cNvSpPr/>
                <p:nvPr/>
              </p:nvSpPr>
              <p:spPr>
                <a:xfrm>
                  <a:off x="4107720" y="5250629"/>
                  <a:ext cx="461986" cy="338554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IE" sz="1600" b="1" dirty="0" smtClean="0">
                      <a:solidFill>
                        <a:srgbClr val="FF3300"/>
                      </a:solidFill>
                    </a:rPr>
                    <a:t>90</a:t>
                  </a:r>
                  <a:r>
                    <a:rPr lang="en-IE" sz="1600" b="1" i="1" dirty="0" smtClean="0">
                      <a:solidFill>
                        <a:srgbClr val="FF3300"/>
                      </a:solidFill>
                    </a:rPr>
                    <a:t>°</a:t>
                  </a:r>
                  <a:endParaRPr lang="en-IE" sz="1600" b="1" dirty="0">
                    <a:solidFill>
                      <a:srgbClr val="FF3300"/>
                    </a:solidFill>
                  </a:endParaRPr>
                </a:p>
              </p:txBody>
            </p:sp>
          </p:grpSp>
          <p:sp>
            <p:nvSpPr>
              <p:cNvPr id="14" name="TextBox 13"/>
              <p:cNvSpPr txBox="1"/>
              <p:nvPr/>
            </p:nvSpPr>
            <p:spPr>
              <a:xfrm>
                <a:off x="6642237" y="3656103"/>
                <a:ext cx="30489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IE" i="1" dirty="0" smtClean="0"/>
                  <a:t>C</a:t>
                </a:r>
                <a:endParaRPr lang="en-IE" i="1" dirty="0"/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2244172" y="3870883"/>
                <a:ext cx="31771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IE" i="1" dirty="0"/>
                  <a:t>A</a:t>
                </a:r>
              </a:p>
            </p:txBody>
          </p:sp>
        </p:grpSp>
        <p:sp>
          <p:nvSpPr>
            <p:cNvPr id="21" name="TextBox 20"/>
            <p:cNvSpPr txBox="1"/>
            <p:nvPr/>
          </p:nvSpPr>
          <p:spPr>
            <a:xfrm>
              <a:off x="3938802" y="1002339"/>
              <a:ext cx="30970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E" i="1" dirty="0" smtClean="0"/>
                <a:t>B</a:t>
              </a:r>
              <a:endParaRPr lang="en-IE" i="1" dirty="0"/>
            </a:p>
          </p:txBody>
        </p:sp>
      </p:grpSp>
      <p:sp>
        <p:nvSpPr>
          <p:cNvPr id="24" name="Text Placeholder 23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GB" dirty="0" smtClean="0"/>
              <a:t>17</a:t>
            </a:r>
            <a:endParaRPr lang="en-IE" dirty="0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GB" dirty="0"/>
              <a:t>Trigonometry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110842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6" grpId="0"/>
      <p:bldP spid="17" grpId="0"/>
      <p:bldP spid="18" grpId="0"/>
      <p:bldP spid="19" grpId="0"/>
      <p:bldP spid="2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6"/>
          </p:nvPr>
        </p:nvSpPr>
        <p:spPr/>
        <p:txBody>
          <a:bodyPr/>
          <a:lstStyle/>
          <a:p>
            <a:r>
              <a:rPr lang="en-IE" dirty="0"/>
              <a:t>Compass Directions </a:t>
            </a:r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827088" y="1052513"/>
            <a:ext cx="3778791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1700" b="1" dirty="0">
                <a:solidFill>
                  <a:srgbClr val="54A54D"/>
                </a:solidFill>
              </a:rPr>
              <a:t>(ii) </a:t>
            </a:r>
            <a:r>
              <a:rPr lang="en-IE" sz="1700" b="1" dirty="0" smtClean="0">
                <a:solidFill>
                  <a:srgbClr val="54A54D"/>
                </a:solidFill>
              </a:rPr>
              <a:t> Find </a:t>
            </a:r>
            <a:r>
              <a:rPr lang="en-IE" sz="1700" b="1" dirty="0">
                <a:solidFill>
                  <a:srgbClr val="54A54D"/>
                </a:solidFill>
              </a:rPr>
              <a:t>|∠</a:t>
            </a:r>
            <a:r>
              <a:rPr lang="en-IE" sz="1700" b="1" i="1" dirty="0">
                <a:solidFill>
                  <a:srgbClr val="54A54D"/>
                </a:solidFill>
              </a:rPr>
              <a:t>BCA</a:t>
            </a:r>
            <a:r>
              <a:rPr lang="en-IE" sz="1700" b="1" dirty="0">
                <a:solidFill>
                  <a:srgbClr val="54A54D"/>
                </a:solidFill>
              </a:rPr>
              <a:t>|, to the nearest degree.</a:t>
            </a:r>
          </a:p>
        </p:txBody>
      </p:sp>
      <p:grpSp>
        <p:nvGrpSpPr>
          <p:cNvPr id="22" name="Group 21"/>
          <p:cNvGrpSpPr/>
          <p:nvPr/>
        </p:nvGrpSpPr>
        <p:grpSpPr>
          <a:xfrm>
            <a:off x="2192557" y="1755790"/>
            <a:ext cx="4693432" cy="1951352"/>
            <a:chOff x="2225988" y="952333"/>
            <a:chExt cx="4693432" cy="1951352"/>
          </a:xfrm>
        </p:grpSpPr>
        <p:grpSp>
          <p:nvGrpSpPr>
            <p:cNvPr id="23" name="Group 22"/>
            <p:cNvGrpSpPr/>
            <p:nvPr/>
          </p:nvGrpSpPr>
          <p:grpSpPr>
            <a:xfrm>
              <a:off x="2225988" y="1308712"/>
              <a:ext cx="4693432" cy="1594973"/>
              <a:chOff x="2253697" y="2659530"/>
              <a:chExt cx="4693432" cy="1594973"/>
            </a:xfrm>
          </p:grpSpPr>
          <p:grpSp>
            <p:nvGrpSpPr>
              <p:cNvPr id="25" name="Group 24"/>
              <p:cNvGrpSpPr/>
              <p:nvPr/>
            </p:nvGrpSpPr>
            <p:grpSpPr>
              <a:xfrm>
                <a:off x="2506684" y="2659530"/>
                <a:ext cx="4135553" cy="1437074"/>
                <a:chOff x="2674087" y="5173701"/>
                <a:chExt cx="4135553" cy="1437074"/>
              </a:xfrm>
            </p:grpSpPr>
            <p:cxnSp>
              <p:nvCxnSpPr>
                <p:cNvPr id="28" name="Straight Arrow Connector 27"/>
                <p:cNvCxnSpPr/>
                <p:nvPr/>
              </p:nvCxnSpPr>
              <p:spPr>
                <a:xfrm flipV="1">
                  <a:off x="2675084" y="5173701"/>
                  <a:ext cx="1606347" cy="1437074"/>
                </a:xfrm>
                <a:prstGeom prst="straightConnector1">
                  <a:avLst/>
                </a:prstGeom>
                <a:ln w="22225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" name="Straight Arrow Connector 28"/>
                <p:cNvCxnSpPr/>
                <p:nvPr/>
              </p:nvCxnSpPr>
              <p:spPr>
                <a:xfrm>
                  <a:off x="4272727" y="5174458"/>
                  <a:ext cx="2527950" cy="1180482"/>
                </a:xfrm>
                <a:prstGeom prst="straightConnector1">
                  <a:avLst/>
                </a:prstGeom>
                <a:ln w="22225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" name="Straight Arrow Connector 29"/>
                <p:cNvCxnSpPr>
                  <a:endCxn id="26" idx="1"/>
                </p:cNvCxnSpPr>
                <p:nvPr/>
              </p:nvCxnSpPr>
              <p:spPr>
                <a:xfrm flipV="1">
                  <a:off x="2674087" y="6354940"/>
                  <a:ext cx="4135553" cy="252273"/>
                </a:xfrm>
                <a:prstGeom prst="straightConnector1">
                  <a:avLst/>
                </a:prstGeom>
                <a:ln w="22225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1" name="TextBox 30"/>
                <p:cNvSpPr txBox="1"/>
                <p:nvPr/>
              </p:nvSpPr>
              <p:spPr>
                <a:xfrm>
                  <a:off x="3037446" y="5474239"/>
                  <a:ext cx="652743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IE" b="1" dirty="0" smtClean="0">
                      <a:solidFill>
                        <a:srgbClr val="FF3300"/>
                      </a:solidFill>
                    </a:rPr>
                    <a:t>4 km</a:t>
                  </a:r>
                  <a:endParaRPr lang="en-IE" b="1" dirty="0">
                    <a:solidFill>
                      <a:srgbClr val="FF3300"/>
                    </a:solidFill>
                  </a:endParaRPr>
                </a:p>
              </p:txBody>
            </p:sp>
            <p:sp>
              <p:nvSpPr>
                <p:cNvPr id="32" name="TextBox 31"/>
                <p:cNvSpPr txBox="1"/>
                <p:nvPr/>
              </p:nvSpPr>
              <p:spPr>
                <a:xfrm>
                  <a:off x="5455896" y="5466971"/>
                  <a:ext cx="652743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IE" b="1" dirty="0" smtClean="0">
                      <a:solidFill>
                        <a:srgbClr val="FF3300"/>
                      </a:solidFill>
                    </a:rPr>
                    <a:t>6 km</a:t>
                  </a:r>
                  <a:endParaRPr lang="en-IE" b="1" dirty="0">
                    <a:solidFill>
                      <a:srgbClr val="FF3300"/>
                    </a:solidFill>
                  </a:endParaRPr>
                </a:p>
              </p:txBody>
            </p:sp>
            <p:sp>
              <p:nvSpPr>
                <p:cNvPr id="33" name="Rectangle 32"/>
                <p:cNvSpPr/>
                <p:nvPr/>
              </p:nvSpPr>
              <p:spPr>
                <a:xfrm>
                  <a:off x="4107720" y="5250629"/>
                  <a:ext cx="461986" cy="338554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IE" sz="1600" b="1" dirty="0" smtClean="0">
                      <a:solidFill>
                        <a:srgbClr val="FF3300"/>
                      </a:solidFill>
                    </a:rPr>
                    <a:t>90</a:t>
                  </a:r>
                  <a:r>
                    <a:rPr lang="en-IE" sz="1600" b="1" i="1" dirty="0" smtClean="0">
                      <a:solidFill>
                        <a:srgbClr val="FF3300"/>
                      </a:solidFill>
                    </a:rPr>
                    <a:t>°</a:t>
                  </a:r>
                  <a:endParaRPr lang="en-IE" sz="1600" b="1" dirty="0">
                    <a:solidFill>
                      <a:srgbClr val="FF3300"/>
                    </a:solidFill>
                  </a:endParaRPr>
                </a:p>
              </p:txBody>
            </p:sp>
          </p:grpSp>
          <p:sp>
            <p:nvSpPr>
              <p:cNvPr id="26" name="TextBox 25"/>
              <p:cNvSpPr txBox="1"/>
              <p:nvPr/>
            </p:nvSpPr>
            <p:spPr>
              <a:xfrm>
                <a:off x="6642237" y="3656103"/>
                <a:ext cx="30489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IE" i="1" dirty="0" smtClean="0"/>
                  <a:t>C</a:t>
                </a:r>
                <a:endParaRPr lang="en-IE" i="1" dirty="0"/>
              </a:p>
            </p:txBody>
          </p:sp>
          <p:sp>
            <p:nvSpPr>
              <p:cNvPr id="27" name="TextBox 26"/>
              <p:cNvSpPr txBox="1"/>
              <p:nvPr/>
            </p:nvSpPr>
            <p:spPr>
              <a:xfrm>
                <a:off x="2253697" y="3885171"/>
                <a:ext cx="31771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IE" i="1" dirty="0"/>
                  <a:t>A</a:t>
                </a:r>
              </a:p>
            </p:txBody>
          </p:sp>
        </p:grpSp>
        <p:sp>
          <p:nvSpPr>
            <p:cNvPr id="24" name="TextBox 23"/>
            <p:cNvSpPr txBox="1"/>
            <p:nvPr/>
          </p:nvSpPr>
          <p:spPr>
            <a:xfrm>
              <a:off x="3934040" y="952333"/>
              <a:ext cx="30970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E" i="1" dirty="0" smtClean="0"/>
                <a:t>B</a:t>
              </a:r>
              <a:endParaRPr lang="en-IE" i="1" dirty="0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Rectangle 33"/>
              <p:cNvSpPr/>
              <p:nvPr/>
            </p:nvSpPr>
            <p:spPr>
              <a:xfrm>
                <a:off x="5569708" y="2973700"/>
                <a:ext cx="383438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IE" sz="1600" b="1" i="1" dirty="0" smtClean="0">
                        <a:solidFill>
                          <a:srgbClr val="FF33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𝜽</m:t>
                    </m:r>
                  </m:oMath>
                </a14:m>
                <a:r>
                  <a:rPr lang="en-IE" sz="1600" b="1" i="1" dirty="0" smtClean="0">
                    <a:solidFill>
                      <a:srgbClr val="FF3300"/>
                    </a:solidFill>
                  </a:rPr>
                  <a:t>°</a:t>
                </a:r>
                <a:endParaRPr lang="en-IE" sz="1600" b="1" dirty="0">
                  <a:solidFill>
                    <a:srgbClr val="FF3300"/>
                  </a:solidFill>
                </a:endParaRPr>
              </a:p>
            </p:txBody>
          </p:sp>
        </mc:Choice>
        <mc:Fallback xmlns="">
          <p:sp>
            <p:nvSpPr>
              <p:cNvPr id="34" name="Rectangle 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9708" y="2973700"/>
                <a:ext cx="383438" cy="338554"/>
              </a:xfrm>
              <a:prstGeom prst="rect">
                <a:avLst/>
              </a:prstGeom>
              <a:blipFill rotWithShape="0">
                <a:blip r:embed="rId2"/>
                <a:stretch>
                  <a:fillRect t="-5455" r="-6349" b="-23636"/>
                </a:stretch>
              </a:blipFill>
            </p:spPr>
            <p:txBody>
              <a:bodyPr/>
              <a:lstStyle/>
              <a:p>
                <a:r>
                  <a:rPr lang="en-IE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2" name="Group 41"/>
          <p:cNvGrpSpPr/>
          <p:nvPr/>
        </p:nvGrpSpPr>
        <p:grpSpPr>
          <a:xfrm>
            <a:off x="2574568" y="1869575"/>
            <a:ext cx="3004556" cy="1273402"/>
            <a:chOff x="2574568" y="1149909"/>
            <a:chExt cx="2989481" cy="1197201"/>
          </a:xfrm>
        </p:grpSpPr>
        <p:cxnSp>
          <p:nvCxnSpPr>
            <p:cNvPr id="35" name="Straight Arrow Connector 34"/>
            <p:cNvCxnSpPr/>
            <p:nvPr/>
          </p:nvCxnSpPr>
          <p:spPr>
            <a:xfrm flipH="1" flipV="1">
              <a:off x="3613818" y="1992554"/>
              <a:ext cx="1950231" cy="354556"/>
            </a:xfrm>
            <a:prstGeom prst="straightConnector1">
              <a:avLst/>
            </a:prstGeom>
            <a:ln w="190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TextBox 39"/>
            <p:cNvSpPr txBox="1"/>
            <p:nvPr/>
          </p:nvSpPr>
          <p:spPr>
            <a:xfrm rot="18805341">
              <a:off x="2233898" y="1490579"/>
              <a:ext cx="105067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E" b="1" dirty="0" smtClean="0">
                  <a:solidFill>
                    <a:srgbClr val="0070C0"/>
                  </a:solidFill>
                </a:rPr>
                <a:t>Opposite</a:t>
              </a:r>
              <a:endParaRPr lang="en-IE" b="1" dirty="0">
                <a:solidFill>
                  <a:srgbClr val="0070C0"/>
                </a:solidFill>
              </a:endParaRPr>
            </a:p>
          </p:txBody>
        </p:sp>
      </p:grpSp>
      <p:grpSp>
        <p:nvGrpSpPr>
          <p:cNvPr id="43" name="Group 42"/>
          <p:cNvGrpSpPr/>
          <p:nvPr/>
        </p:nvGrpSpPr>
        <p:grpSpPr>
          <a:xfrm>
            <a:off x="5308159" y="2109013"/>
            <a:ext cx="1001820" cy="1033963"/>
            <a:chOff x="5276234" y="1389348"/>
            <a:chExt cx="1033745" cy="961476"/>
          </a:xfrm>
        </p:grpSpPr>
        <p:cxnSp>
          <p:nvCxnSpPr>
            <p:cNvPr id="36" name="Straight Arrow Connector 35"/>
            <p:cNvCxnSpPr/>
            <p:nvPr/>
          </p:nvCxnSpPr>
          <p:spPr>
            <a:xfrm flipH="1" flipV="1">
              <a:off x="5388512" y="2087338"/>
              <a:ext cx="190612" cy="263486"/>
            </a:xfrm>
            <a:prstGeom prst="straightConnector1">
              <a:avLst/>
            </a:prstGeom>
            <a:ln w="190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TextBox 40"/>
            <p:cNvSpPr txBox="1"/>
            <p:nvPr/>
          </p:nvSpPr>
          <p:spPr>
            <a:xfrm rot="1704110">
              <a:off x="5276234" y="1389348"/>
              <a:ext cx="103374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E" b="1" dirty="0" smtClean="0">
                  <a:solidFill>
                    <a:srgbClr val="0070C0"/>
                  </a:solidFill>
                </a:rPr>
                <a:t>Adjacent</a:t>
              </a:r>
              <a:endParaRPr lang="en-IE" b="1" dirty="0">
                <a:solidFill>
                  <a:srgbClr val="0070C0"/>
                </a:solidFill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3345066" y="3903255"/>
                <a:ext cx="1118448" cy="58278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IE" sz="1700" b="0" i="0" smtClean="0">
                          <a:latin typeface="Cambria Math" panose="02040503050406030204" pitchFamily="18" charset="0"/>
                        </a:rPr>
                        <m:t>tan</m:t>
                      </m:r>
                      <m:r>
                        <a:rPr lang="en-IE" sz="17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IE" sz="17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IE" sz="17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IE" sz="1700" b="0" i="1" smtClean="0"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IE" sz="17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IE" sz="17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IE" sz="17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45066" y="3903255"/>
                <a:ext cx="1118448" cy="582788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3691506" y="4477617"/>
                <a:ext cx="1537985" cy="5884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IE" sz="17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IE" sz="17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IE" sz="1700">
                          <a:latin typeface="Cambria Math" panose="02040503050406030204" pitchFamily="18" charset="0"/>
                        </a:rPr>
                        <m:t>ta</m:t>
                      </m:r>
                      <m:sSup>
                        <m:sSupPr>
                          <m:ctrlPr>
                            <a:rPr lang="en-IE" sz="170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IE" sz="1700" b="0" i="0" smtClean="0">
                              <a:latin typeface="Cambria Math" panose="02040503050406030204" pitchFamily="18" charset="0"/>
                            </a:rPr>
                            <m:t>n</m:t>
                          </m:r>
                        </m:e>
                        <m:sup>
                          <m:r>
                            <a:rPr lang="en-IE" sz="1700" b="0" i="0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d>
                        <m:dPr>
                          <m:ctrlPr>
                            <a:rPr lang="en-IE" sz="1700" i="1" smtClean="0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IE" sz="170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IE" sz="17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num>
                            <m:den>
                              <m:r>
                                <a:rPr lang="en-IE" sz="17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IE" sz="17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91506" y="4477617"/>
                <a:ext cx="1537985" cy="588431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Rectangle 46"/>
              <p:cNvSpPr/>
              <p:nvPr/>
            </p:nvSpPr>
            <p:spPr>
              <a:xfrm>
                <a:off x="3672556" y="5213290"/>
                <a:ext cx="1906396" cy="61555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IE" sz="1700" dirty="0" smtClean="0"/>
                  <a:t> </a:t>
                </a:r>
                <a14:m>
                  <m:oMath xmlns:m="http://schemas.openxmlformats.org/officeDocument/2006/math">
                    <m:r>
                      <a:rPr lang="en-IE" sz="17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  <m:r>
                      <a:rPr lang="en-IE" sz="17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=33.69006…°</m:t>
                    </m:r>
                  </m:oMath>
                </a14:m>
                <a:r>
                  <a:rPr lang="en-IE" sz="1700" dirty="0"/>
                  <a:t>  </a:t>
                </a:r>
                <a:r>
                  <a:rPr lang="en-IE" sz="1700" dirty="0" smtClean="0"/>
                  <a:t> </a:t>
                </a:r>
                <a:endParaRPr lang="en-IE" sz="1700" dirty="0"/>
              </a:p>
            </p:txBody>
          </p:sp>
        </mc:Choice>
        <mc:Fallback xmlns="">
          <p:sp>
            <p:nvSpPr>
              <p:cNvPr id="47" name="Rectangle 4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72556" y="5213290"/>
                <a:ext cx="1906396" cy="615553"/>
              </a:xfrm>
              <a:prstGeom prst="rect">
                <a:avLst/>
              </a:prstGeom>
              <a:blipFill rotWithShape="1">
                <a:blip r:embed="rId5"/>
                <a:stretch>
                  <a:fillRect l="-1917" b="-1188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Rectangle 47"/>
              <p:cNvSpPr/>
              <p:nvPr/>
            </p:nvSpPr>
            <p:spPr>
              <a:xfrm>
                <a:off x="2925106" y="5837978"/>
                <a:ext cx="3293787" cy="3539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IE" sz="1700" dirty="0"/>
                  <a:t>∴ |∠</a:t>
                </a:r>
                <a:r>
                  <a:rPr lang="en-IE" sz="1700" i="1" dirty="0"/>
                  <a:t>BCA</a:t>
                </a:r>
                <a:r>
                  <a:rPr lang="en-IE" sz="1700" dirty="0"/>
                  <a:t>| </a:t>
                </a:r>
                <a14:m>
                  <m:oMath xmlns:m="http://schemas.openxmlformats.org/officeDocument/2006/math">
                    <m:r>
                      <a:rPr lang="en-IE" sz="17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IE" sz="1700" dirty="0"/>
                  <a:t> 34°, to nearest degree</a:t>
                </a:r>
              </a:p>
            </p:txBody>
          </p:sp>
        </mc:Choice>
        <mc:Fallback xmlns="">
          <p:sp>
            <p:nvSpPr>
              <p:cNvPr id="48" name="Rectangle 4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25106" y="5837978"/>
                <a:ext cx="3293787" cy="353943"/>
              </a:xfrm>
              <a:prstGeom prst="rect">
                <a:avLst/>
              </a:prstGeom>
              <a:blipFill rotWithShape="0">
                <a:blip r:embed="rId6"/>
                <a:stretch>
                  <a:fillRect l="-1296" t="-8621" b="-22414"/>
                </a:stretch>
              </a:blipFill>
            </p:spPr>
            <p:txBody>
              <a:bodyPr/>
              <a:lstStyle/>
              <a:p>
                <a:r>
                  <a:rPr lang="en-I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 Placeholder 3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GB" dirty="0"/>
              <a:t>Trigonometry</a:t>
            </a:r>
            <a:endParaRPr lang="en-IE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GB" dirty="0" smtClean="0"/>
              <a:t>17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5431521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34" grpId="0"/>
      <p:bldP spid="44" grpId="0"/>
      <p:bldP spid="45" grpId="0"/>
      <p:bldP spid="47" grpId="0"/>
      <p:bldP spid="4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quarter" idx="16"/>
          </p:nvPr>
        </p:nvSpPr>
        <p:spPr/>
        <p:txBody>
          <a:bodyPr/>
          <a:lstStyle/>
          <a:p>
            <a:r>
              <a:rPr lang="en-IE" dirty="0"/>
              <a:t>Compass Directions </a:t>
            </a:r>
            <a:endParaRPr lang="en-US" dirty="0"/>
          </a:p>
        </p:txBody>
      </p:sp>
      <p:sp>
        <p:nvSpPr>
          <p:cNvPr id="37" name="Rectangle 36"/>
          <p:cNvSpPr/>
          <p:nvPr/>
        </p:nvSpPr>
        <p:spPr>
          <a:xfrm>
            <a:off x="827088" y="1052513"/>
            <a:ext cx="3297378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1700" b="1" dirty="0">
                <a:solidFill>
                  <a:srgbClr val="54A54D"/>
                </a:solidFill>
              </a:rPr>
              <a:t>(iii) </a:t>
            </a:r>
            <a:r>
              <a:rPr lang="en-IE" sz="1700" b="1" dirty="0" smtClean="0">
                <a:solidFill>
                  <a:srgbClr val="54A54D"/>
                </a:solidFill>
              </a:rPr>
              <a:t>Find </a:t>
            </a:r>
            <a:r>
              <a:rPr lang="en-IE" sz="1700" b="1" dirty="0">
                <a:solidFill>
                  <a:srgbClr val="54A54D"/>
                </a:solidFill>
              </a:rPr>
              <a:t>the direction of </a:t>
            </a:r>
            <a:r>
              <a:rPr lang="en-IE" sz="1700" b="1" i="1" dirty="0">
                <a:solidFill>
                  <a:srgbClr val="54A54D"/>
                </a:solidFill>
              </a:rPr>
              <a:t>C</a:t>
            </a:r>
            <a:r>
              <a:rPr lang="en-IE" sz="1700" b="1" dirty="0">
                <a:solidFill>
                  <a:srgbClr val="54A54D"/>
                </a:solidFill>
              </a:rPr>
              <a:t> from </a:t>
            </a:r>
            <a:r>
              <a:rPr lang="en-IE" sz="1700" b="1" i="1" dirty="0">
                <a:solidFill>
                  <a:srgbClr val="54A54D"/>
                </a:solidFill>
              </a:rPr>
              <a:t>A</a:t>
            </a:r>
            <a:r>
              <a:rPr lang="en-IE" sz="1700" b="1" dirty="0">
                <a:solidFill>
                  <a:srgbClr val="54A54D"/>
                </a:solidFill>
              </a:rPr>
              <a:t>. 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1934653" y="1820326"/>
            <a:ext cx="5463920" cy="3409418"/>
            <a:chOff x="1985453" y="1422393"/>
            <a:chExt cx="5463920" cy="3409418"/>
          </a:xfrm>
        </p:grpSpPr>
        <p:grpSp>
          <p:nvGrpSpPr>
            <p:cNvPr id="38" name="Group 37"/>
            <p:cNvGrpSpPr/>
            <p:nvPr/>
          </p:nvGrpSpPr>
          <p:grpSpPr>
            <a:xfrm>
              <a:off x="1985453" y="2819155"/>
              <a:ext cx="2055221" cy="2012656"/>
              <a:chOff x="945203" y="2703425"/>
              <a:chExt cx="2055221" cy="2012656"/>
            </a:xfrm>
          </p:grpSpPr>
          <p:grpSp>
            <p:nvGrpSpPr>
              <p:cNvPr id="39" name="Group 38"/>
              <p:cNvGrpSpPr/>
              <p:nvPr/>
            </p:nvGrpSpPr>
            <p:grpSpPr>
              <a:xfrm>
                <a:off x="1852427" y="2703425"/>
                <a:ext cx="333746" cy="2012656"/>
                <a:chOff x="-391559" y="344886"/>
                <a:chExt cx="333746" cy="2012656"/>
              </a:xfrm>
            </p:grpSpPr>
            <p:cxnSp>
              <p:nvCxnSpPr>
                <p:cNvPr id="53" name="Straight Arrow Connector 52"/>
                <p:cNvCxnSpPr/>
                <p:nvPr/>
              </p:nvCxnSpPr>
              <p:spPr>
                <a:xfrm flipV="1">
                  <a:off x="-224686" y="663956"/>
                  <a:ext cx="0" cy="1320905"/>
                </a:xfrm>
                <a:prstGeom prst="straightConnector1">
                  <a:avLst/>
                </a:prstGeom>
                <a:ln w="22225">
                  <a:headEnd type="triangle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4" name="Rectangle 53"/>
                <p:cNvSpPr/>
                <p:nvPr/>
              </p:nvSpPr>
              <p:spPr>
                <a:xfrm>
                  <a:off x="-391559" y="344886"/>
                  <a:ext cx="333746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IE" dirty="0"/>
                    <a:t>N</a:t>
                  </a:r>
                </a:p>
              </p:txBody>
            </p:sp>
            <p:sp>
              <p:nvSpPr>
                <p:cNvPr id="55" name="Rectangle 54"/>
                <p:cNvSpPr/>
                <p:nvPr/>
              </p:nvSpPr>
              <p:spPr>
                <a:xfrm>
                  <a:off x="-369918" y="1988210"/>
                  <a:ext cx="290464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IE" dirty="0" smtClean="0"/>
                    <a:t>S</a:t>
                  </a:r>
                  <a:endParaRPr lang="en-IE" dirty="0"/>
                </a:p>
              </p:txBody>
            </p:sp>
          </p:grpSp>
          <p:grpSp>
            <p:nvGrpSpPr>
              <p:cNvPr id="49" name="Group 48"/>
              <p:cNvGrpSpPr/>
              <p:nvPr/>
            </p:nvGrpSpPr>
            <p:grpSpPr>
              <a:xfrm>
                <a:off x="945203" y="3485808"/>
                <a:ext cx="2055221" cy="381805"/>
                <a:chOff x="-570338" y="1275036"/>
                <a:chExt cx="2055221" cy="381805"/>
              </a:xfrm>
            </p:grpSpPr>
            <p:cxnSp>
              <p:nvCxnSpPr>
                <p:cNvPr id="50" name="Straight Arrow Connector 49"/>
                <p:cNvCxnSpPr/>
                <p:nvPr/>
              </p:nvCxnSpPr>
              <p:spPr>
                <a:xfrm flipH="1">
                  <a:off x="-169411" y="1472176"/>
                  <a:ext cx="1368495" cy="0"/>
                </a:xfrm>
                <a:prstGeom prst="straightConnector1">
                  <a:avLst/>
                </a:prstGeom>
                <a:ln w="22225">
                  <a:headEnd type="triangle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1" name="Rectangle 50"/>
                <p:cNvSpPr/>
                <p:nvPr/>
              </p:nvSpPr>
              <p:spPr>
                <a:xfrm>
                  <a:off x="1188007" y="1275036"/>
                  <a:ext cx="296876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IE" dirty="0" smtClean="0"/>
                    <a:t>E</a:t>
                  </a:r>
                  <a:endParaRPr lang="en-IE" dirty="0"/>
                </a:p>
              </p:txBody>
            </p:sp>
            <p:sp>
              <p:nvSpPr>
                <p:cNvPr id="52" name="Rectangle 51"/>
                <p:cNvSpPr/>
                <p:nvPr/>
              </p:nvSpPr>
              <p:spPr>
                <a:xfrm>
                  <a:off x="-570338" y="1287509"/>
                  <a:ext cx="389850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IE" dirty="0" smtClean="0"/>
                    <a:t>W</a:t>
                  </a:r>
                  <a:endParaRPr lang="en-IE" dirty="0"/>
                </a:p>
              </p:txBody>
            </p:sp>
          </p:grpSp>
        </p:grpSp>
        <p:cxnSp>
          <p:nvCxnSpPr>
            <p:cNvPr id="56" name="Straight Arrow Connector 55"/>
            <p:cNvCxnSpPr/>
            <p:nvPr/>
          </p:nvCxnSpPr>
          <p:spPr>
            <a:xfrm flipV="1">
              <a:off x="3051832" y="3172634"/>
              <a:ext cx="7718" cy="610190"/>
            </a:xfrm>
            <a:prstGeom prst="straightConnector1">
              <a:avLst/>
            </a:prstGeom>
            <a:ln w="22225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Arrow Connector 56"/>
            <p:cNvCxnSpPr/>
            <p:nvPr/>
          </p:nvCxnSpPr>
          <p:spPr>
            <a:xfrm flipV="1">
              <a:off x="3048794" y="3280758"/>
              <a:ext cx="576795" cy="505165"/>
            </a:xfrm>
            <a:prstGeom prst="straightConnector1">
              <a:avLst/>
            </a:prstGeom>
            <a:ln w="22225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8" name="Arc 57"/>
            <p:cNvSpPr/>
            <p:nvPr/>
          </p:nvSpPr>
          <p:spPr>
            <a:xfrm>
              <a:off x="2410944" y="3189980"/>
              <a:ext cx="1587675" cy="1233643"/>
            </a:xfrm>
            <a:prstGeom prst="arc">
              <a:avLst>
                <a:gd name="adj1" fmla="val 15647656"/>
                <a:gd name="adj2" fmla="val 18436758"/>
              </a:avLst>
            </a:prstGeom>
            <a:ln w="22225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IE"/>
            </a:p>
          </p:txBody>
        </p:sp>
        <p:sp>
          <p:nvSpPr>
            <p:cNvPr id="59" name="Rectangle 58"/>
            <p:cNvSpPr/>
            <p:nvPr/>
          </p:nvSpPr>
          <p:spPr>
            <a:xfrm>
              <a:off x="2990197" y="3338280"/>
              <a:ext cx="461986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IE" sz="1600" dirty="0" smtClean="0"/>
                <a:t>30</a:t>
              </a:r>
              <a:r>
                <a:rPr lang="en-IE" sz="1600" i="1" dirty="0" smtClean="0"/>
                <a:t>°</a:t>
              </a:r>
              <a:endParaRPr lang="en-IE" sz="1600" dirty="0"/>
            </a:p>
          </p:txBody>
        </p:sp>
        <p:cxnSp>
          <p:nvCxnSpPr>
            <p:cNvPr id="60" name="Straight Arrow Connector 59"/>
            <p:cNvCxnSpPr/>
            <p:nvPr/>
          </p:nvCxnSpPr>
          <p:spPr>
            <a:xfrm flipV="1">
              <a:off x="3047630" y="2388129"/>
              <a:ext cx="1584695" cy="1404293"/>
            </a:xfrm>
            <a:prstGeom prst="straightConnector1">
              <a:avLst/>
            </a:prstGeom>
            <a:ln w="222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1" name="Group 60"/>
            <p:cNvGrpSpPr/>
            <p:nvPr/>
          </p:nvGrpSpPr>
          <p:grpSpPr>
            <a:xfrm>
              <a:off x="3550261" y="1422393"/>
              <a:ext cx="2055221" cy="2012656"/>
              <a:chOff x="945203" y="2703425"/>
              <a:chExt cx="2055221" cy="2012656"/>
            </a:xfrm>
          </p:grpSpPr>
          <p:grpSp>
            <p:nvGrpSpPr>
              <p:cNvPr id="62" name="Group 61"/>
              <p:cNvGrpSpPr/>
              <p:nvPr/>
            </p:nvGrpSpPr>
            <p:grpSpPr>
              <a:xfrm>
                <a:off x="1852427" y="2703425"/>
                <a:ext cx="333746" cy="2012656"/>
                <a:chOff x="-391559" y="344886"/>
                <a:chExt cx="333746" cy="2012656"/>
              </a:xfrm>
            </p:grpSpPr>
            <p:cxnSp>
              <p:nvCxnSpPr>
                <p:cNvPr id="67" name="Straight Arrow Connector 66"/>
                <p:cNvCxnSpPr/>
                <p:nvPr/>
              </p:nvCxnSpPr>
              <p:spPr>
                <a:xfrm flipV="1">
                  <a:off x="-224686" y="663956"/>
                  <a:ext cx="0" cy="1320905"/>
                </a:xfrm>
                <a:prstGeom prst="straightConnector1">
                  <a:avLst/>
                </a:prstGeom>
                <a:ln w="22225">
                  <a:headEnd type="triangle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68" name="Rectangle 67"/>
                <p:cNvSpPr/>
                <p:nvPr/>
              </p:nvSpPr>
              <p:spPr>
                <a:xfrm>
                  <a:off x="-391559" y="344886"/>
                  <a:ext cx="333746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IE" dirty="0"/>
                    <a:t>N</a:t>
                  </a:r>
                </a:p>
              </p:txBody>
            </p:sp>
            <p:sp>
              <p:nvSpPr>
                <p:cNvPr id="69" name="Rectangle 68"/>
                <p:cNvSpPr/>
                <p:nvPr/>
              </p:nvSpPr>
              <p:spPr>
                <a:xfrm>
                  <a:off x="-369918" y="1988210"/>
                  <a:ext cx="290464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IE" dirty="0" smtClean="0"/>
                    <a:t>S</a:t>
                  </a:r>
                  <a:endParaRPr lang="en-IE" dirty="0"/>
                </a:p>
              </p:txBody>
            </p:sp>
          </p:grpSp>
          <p:grpSp>
            <p:nvGrpSpPr>
              <p:cNvPr id="63" name="Group 62"/>
              <p:cNvGrpSpPr/>
              <p:nvPr/>
            </p:nvGrpSpPr>
            <p:grpSpPr>
              <a:xfrm>
                <a:off x="945203" y="3485808"/>
                <a:ext cx="2055221" cy="381805"/>
                <a:chOff x="-570338" y="1275036"/>
                <a:chExt cx="2055221" cy="381805"/>
              </a:xfrm>
            </p:grpSpPr>
            <p:cxnSp>
              <p:nvCxnSpPr>
                <p:cNvPr id="64" name="Straight Arrow Connector 63"/>
                <p:cNvCxnSpPr/>
                <p:nvPr/>
              </p:nvCxnSpPr>
              <p:spPr>
                <a:xfrm flipH="1">
                  <a:off x="-169411" y="1472176"/>
                  <a:ext cx="1368495" cy="0"/>
                </a:xfrm>
                <a:prstGeom prst="straightConnector1">
                  <a:avLst/>
                </a:prstGeom>
                <a:ln w="22225">
                  <a:headEnd type="triangle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65" name="Rectangle 64"/>
                <p:cNvSpPr/>
                <p:nvPr/>
              </p:nvSpPr>
              <p:spPr>
                <a:xfrm>
                  <a:off x="1188007" y="1275036"/>
                  <a:ext cx="296876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IE" dirty="0" smtClean="0"/>
                    <a:t>E</a:t>
                  </a:r>
                  <a:endParaRPr lang="en-IE" dirty="0"/>
                </a:p>
              </p:txBody>
            </p:sp>
            <p:sp>
              <p:nvSpPr>
                <p:cNvPr id="66" name="Rectangle 65"/>
                <p:cNvSpPr/>
                <p:nvPr/>
              </p:nvSpPr>
              <p:spPr>
                <a:xfrm>
                  <a:off x="-570338" y="1287509"/>
                  <a:ext cx="389850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IE" dirty="0" smtClean="0"/>
                    <a:t>W</a:t>
                  </a:r>
                  <a:endParaRPr lang="en-IE" dirty="0"/>
                </a:p>
              </p:txBody>
            </p:sp>
          </p:grpSp>
        </p:grpSp>
        <p:cxnSp>
          <p:nvCxnSpPr>
            <p:cNvPr id="70" name="Straight Arrow Connector 69"/>
            <p:cNvCxnSpPr/>
            <p:nvPr/>
          </p:nvCxnSpPr>
          <p:spPr>
            <a:xfrm>
              <a:off x="4635435" y="2401784"/>
              <a:ext cx="0" cy="660584"/>
            </a:xfrm>
            <a:prstGeom prst="straightConnector1">
              <a:avLst/>
            </a:prstGeom>
            <a:ln w="22225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Arrow Connector 70"/>
            <p:cNvCxnSpPr/>
            <p:nvPr/>
          </p:nvCxnSpPr>
          <p:spPr>
            <a:xfrm>
              <a:off x="4623000" y="2403628"/>
              <a:ext cx="623362" cy="301934"/>
            </a:xfrm>
            <a:prstGeom prst="straightConnector1">
              <a:avLst/>
            </a:prstGeom>
            <a:ln w="22225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2" name="Arc 71"/>
            <p:cNvSpPr/>
            <p:nvPr/>
          </p:nvSpPr>
          <p:spPr>
            <a:xfrm rot="8835641">
              <a:off x="3911213" y="1736208"/>
              <a:ext cx="1587675" cy="1233643"/>
            </a:xfrm>
            <a:prstGeom prst="arc">
              <a:avLst>
                <a:gd name="adj1" fmla="val 14698319"/>
                <a:gd name="adj2" fmla="val 18436758"/>
              </a:avLst>
            </a:prstGeom>
            <a:ln w="22225">
              <a:solidFill>
                <a:srgbClr val="FF0000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IE"/>
            </a:p>
          </p:txBody>
        </p:sp>
        <p:sp>
          <p:nvSpPr>
            <p:cNvPr id="73" name="Rectangle 72"/>
            <p:cNvSpPr/>
            <p:nvPr/>
          </p:nvSpPr>
          <p:spPr>
            <a:xfrm>
              <a:off x="4576726" y="2512372"/>
              <a:ext cx="461986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IE" sz="1600" dirty="0" smtClean="0"/>
                <a:t>60</a:t>
              </a:r>
              <a:r>
                <a:rPr lang="en-IE" sz="1600" i="1" dirty="0" smtClean="0"/>
                <a:t>°</a:t>
              </a:r>
              <a:endParaRPr lang="en-IE" sz="1600" dirty="0"/>
            </a:p>
          </p:txBody>
        </p:sp>
        <p:cxnSp>
          <p:nvCxnSpPr>
            <p:cNvPr id="74" name="Straight Arrow Connector 73"/>
            <p:cNvCxnSpPr/>
            <p:nvPr/>
          </p:nvCxnSpPr>
          <p:spPr>
            <a:xfrm>
              <a:off x="4625181" y="2397655"/>
              <a:ext cx="2559962" cy="1148859"/>
            </a:xfrm>
            <a:prstGeom prst="straightConnector1">
              <a:avLst/>
            </a:prstGeom>
            <a:ln w="222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5" name="TextBox 74"/>
            <p:cNvSpPr txBox="1"/>
            <p:nvPr/>
          </p:nvSpPr>
          <p:spPr>
            <a:xfrm>
              <a:off x="2187741" y="3778431"/>
              <a:ext cx="3177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E" i="1" dirty="0"/>
                <a:t>A</a:t>
              </a:r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7144481" y="3481961"/>
              <a:ext cx="30489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E" i="1" dirty="0" smtClean="0"/>
                <a:t>C</a:t>
              </a:r>
              <a:endParaRPr lang="en-IE" i="1" dirty="0"/>
            </a:p>
          </p:txBody>
        </p:sp>
        <p:cxnSp>
          <p:nvCxnSpPr>
            <p:cNvPr id="77" name="Straight Arrow Connector 76"/>
            <p:cNvCxnSpPr/>
            <p:nvPr/>
          </p:nvCxnSpPr>
          <p:spPr>
            <a:xfrm flipV="1">
              <a:off x="3048794" y="3538571"/>
              <a:ext cx="4136349" cy="256877"/>
            </a:xfrm>
            <a:prstGeom prst="straightConnector1">
              <a:avLst/>
            </a:prstGeom>
            <a:ln w="222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8" name="TextBox 77"/>
            <p:cNvSpPr txBox="1"/>
            <p:nvPr/>
          </p:nvSpPr>
          <p:spPr>
            <a:xfrm>
              <a:off x="3405230" y="2660649"/>
              <a:ext cx="65274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E" b="1" dirty="0" smtClean="0">
                  <a:solidFill>
                    <a:srgbClr val="FF3300"/>
                  </a:solidFill>
                </a:rPr>
                <a:t>4 km</a:t>
              </a:r>
              <a:endParaRPr lang="en-IE" b="1" dirty="0">
                <a:solidFill>
                  <a:srgbClr val="FF3300"/>
                </a:solidFill>
              </a:endParaRPr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5554378" y="2538458"/>
              <a:ext cx="65274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E" b="1" dirty="0" smtClean="0">
                  <a:solidFill>
                    <a:srgbClr val="FF3300"/>
                  </a:solidFill>
                </a:rPr>
                <a:t>6 km</a:t>
              </a:r>
              <a:endParaRPr lang="en-IE" b="1" dirty="0">
                <a:solidFill>
                  <a:srgbClr val="FF3300"/>
                </a:solidFill>
              </a:endParaRPr>
            </a:p>
          </p:txBody>
        </p:sp>
        <p:grpSp>
          <p:nvGrpSpPr>
            <p:cNvPr id="80" name="Group 79"/>
            <p:cNvGrpSpPr/>
            <p:nvPr/>
          </p:nvGrpSpPr>
          <p:grpSpPr>
            <a:xfrm>
              <a:off x="3398839" y="1624708"/>
              <a:ext cx="1587675" cy="1455450"/>
              <a:chOff x="1592897" y="2794853"/>
              <a:chExt cx="1587675" cy="1455450"/>
            </a:xfrm>
          </p:grpSpPr>
          <p:sp>
            <p:nvSpPr>
              <p:cNvPr id="81" name="Rectangle 80"/>
              <p:cNvSpPr/>
              <p:nvPr/>
            </p:nvSpPr>
            <p:spPr>
              <a:xfrm>
                <a:off x="2389738" y="3786371"/>
                <a:ext cx="463588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IE" sz="1600" b="1" dirty="0" smtClean="0">
                    <a:solidFill>
                      <a:srgbClr val="FF3300"/>
                    </a:solidFill>
                  </a:rPr>
                  <a:t>30</a:t>
                </a:r>
                <a:r>
                  <a:rPr lang="en-IE" sz="1600" b="1" i="1" dirty="0" smtClean="0">
                    <a:solidFill>
                      <a:srgbClr val="FF3300"/>
                    </a:solidFill>
                  </a:rPr>
                  <a:t>°</a:t>
                </a:r>
                <a:endParaRPr lang="en-IE" sz="1600" b="1" dirty="0">
                  <a:solidFill>
                    <a:srgbClr val="FF3300"/>
                  </a:solidFill>
                </a:endParaRPr>
              </a:p>
            </p:txBody>
          </p:sp>
          <p:sp>
            <p:nvSpPr>
              <p:cNvPr id="82" name="Arc 81"/>
              <p:cNvSpPr/>
              <p:nvPr/>
            </p:nvSpPr>
            <p:spPr>
              <a:xfrm rot="10800000">
                <a:off x="1592897" y="2794853"/>
                <a:ext cx="1587675" cy="1455450"/>
              </a:xfrm>
              <a:prstGeom prst="arc">
                <a:avLst>
                  <a:gd name="adj1" fmla="val 14092261"/>
                  <a:gd name="adj2" fmla="val 17544403"/>
                </a:avLst>
              </a:prstGeom>
              <a:ln w="22225">
                <a:solidFill>
                  <a:srgbClr val="FF0000"/>
                </a:solidFill>
                <a:headEnd type="triangl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IE"/>
              </a:p>
            </p:txBody>
          </p:sp>
        </p:grpSp>
        <p:sp>
          <p:nvSpPr>
            <p:cNvPr id="83" name="TextBox 82"/>
            <p:cNvSpPr txBox="1"/>
            <p:nvPr/>
          </p:nvSpPr>
          <p:spPr>
            <a:xfrm>
              <a:off x="4347384" y="2089587"/>
              <a:ext cx="30970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E" i="1" dirty="0" smtClean="0"/>
                <a:t>B</a:t>
              </a:r>
              <a:endParaRPr lang="en-IE" i="1" dirty="0"/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5596972" y="2988155"/>
            <a:ext cx="2838436" cy="2012656"/>
            <a:chOff x="238796" y="4512716"/>
            <a:chExt cx="2838436" cy="2012656"/>
          </a:xfrm>
        </p:grpSpPr>
        <p:cxnSp>
          <p:nvCxnSpPr>
            <p:cNvPr id="84" name="Straight Arrow Connector 83"/>
            <p:cNvCxnSpPr/>
            <p:nvPr/>
          </p:nvCxnSpPr>
          <p:spPr>
            <a:xfrm flipV="1">
              <a:off x="1749498" y="4831786"/>
              <a:ext cx="0" cy="1320905"/>
            </a:xfrm>
            <a:prstGeom prst="straightConnector1">
              <a:avLst/>
            </a:prstGeom>
            <a:ln w="22225"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5" name="Rectangle 84"/>
            <p:cNvSpPr/>
            <p:nvPr/>
          </p:nvSpPr>
          <p:spPr>
            <a:xfrm>
              <a:off x="1582625" y="4512716"/>
              <a:ext cx="33374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IE" dirty="0"/>
                <a:t>N</a:t>
              </a:r>
            </a:p>
          </p:txBody>
        </p:sp>
        <p:sp>
          <p:nvSpPr>
            <p:cNvPr id="86" name="Rectangle 85"/>
            <p:cNvSpPr/>
            <p:nvPr/>
          </p:nvSpPr>
          <p:spPr>
            <a:xfrm>
              <a:off x="1604266" y="6156040"/>
              <a:ext cx="29046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IE" dirty="0" smtClean="0"/>
                <a:t>S</a:t>
              </a:r>
              <a:endParaRPr lang="en-IE" dirty="0"/>
            </a:p>
          </p:txBody>
        </p:sp>
        <p:cxnSp>
          <p:nvCxnSpPr>
            <p:cNvPr id="87" name="Straight Arrow Connector 86"/>
            <p:cNvCxnSpPr>
              <a:stCxn id="90" idx="1"/>
              <a:endCxn id="88" idx="3"/>
            </p:cNvCxnSpPr>
            <p:nvPr/>
          </p:nvCxnSpPr>
          <p:spPr>
            <a:xfrm flipH="1" flipV="1">
              <a:off x="628646" y="5453053"/>
              <a:ext cx="2151710" cy="12998"/>
            </a:xfrm>
            <a:prstGeom prst="straightConnector1">
              <a:avLst/>
            </a:prstGeom>
            <a:ln w="22225"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8" name="Rectangle 87"/>
            <p:cNvSpPr/>
            <p:nvPr/>
          </p:nvSpPr>
          <p:spPr>
            <a:xfrm>
              <a:off x="238796" y="5268387"/>
              <a:ext cx="389850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IE" dirty="0" smtClean="0"/>
                <a:t>W</a:t>
              </a:r>
              <a:endParaRPr lang="en-IE" dirty="0"/>
            </a:p>
          </p:txBody>
        </p:sp>
        <p:sp>
          <p:nvSpPr>
            <p:cNvPr id="90" name="Rectangle 89"/>
            <p:cNvSpPr/>
            <p:nvPr/>
          </p:nvSpPr>
          <p:spPr>
            <a:xfrm>
              <a:off x="2780356" y="5281385"/>
              <a:ext cx="29687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IE" dirty="0" smtClean="0"/>
                <a:t>E</a:t>
              </a:r>
              <a:endParaRPr lang="en-IE" dirty="0"/>
            </a:p>
          </p:txBody>
        </p:sp>
      </p:grpSp>
      <p:sp>
        <p:nvSpPr>
          <p:cNvPr id="91" name="Rectangle 90"/>
          <p:cNvSpPr/>
          <p:nvPr/>
        </p:nvSpPr>
        <p:spPr>
          <a:xfrm>
            <a:off x="4908005" y="2742186"/>
            <a:ext cx="46358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1600" b="1" dirty="0" smtClean="0">
                <a:solidFill>
                  <a:srgbClr val="FF0000"/>
                </a:solidFill>
              </a:rPr>
              <a:t>30°</a:t>
            </a:r>
            <a:endParaRPr lang="en-IE" sz="1600" b="1" dirty="0">
              <a:solidFill>
                <a:srgbClr val="FF0000"/>
              </a:solidFill>
            </a:endParaRPr>
          </a:p>
        </p:txBody>
      </p:sp>
      <p:sp>
        <p:nvSpPr>
          <p:cNvPr id="92" name="Rectangle 91"/>
          <p:cNvSpPr/>
          <p:nvPr/>
        </p:nvSpPr>
        <p:spPr>
          <a:xfrm>
            <a:off x="6173512" y="3604071"/>
            <a:ext cx="46358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1600" b="1" dirty="0" smtClean="0">
                <a:solidFill>
                  <a:srgbClr val="FF0000"/>
                </a:solidFill>
              </a:rPr>
              <a:t>30°</a:t>
            </a:r>
            <a:endParaRPr lang="en-IE" sz="1600" b="1" dirty="0">
              <a:solidFill>
                <a:srgbClr val="FF0000"/>
              </a:solidFill>
            </a:endParaRPr>
          </a:p>
        </p:txBody>
      </p:sp>
      <p:grpSp>
        <p:nvGrpSpPr>
          <p:cNvPr id="16" name="Group 15"/>
          <p:cNvGrpSpPr/>
          <p:nvPr/>
        </p:nvGrpSpPr>
        <p:grpSpPr>
          <a:xfrm>
            <a:off x="5316533" y="3301303"/>
            <a:ext cx="910310" cy="640887"/>
            <a:chOff x="5450461" y="2903370"/>
            <a:chExt cx="910310" cy="640887"/>
          </a:xfrm>
        </p:grpSpPr>
        <p:sp>
          <p:nvSpPr>
            <p:cNvPr id="2" name="Rectangle 1"/>
            <p:cNvSpPr/>
            <p:nvPr/>
          </p:nvSpPr>
          <p:spPr>
            <a:xfrm>
              <a:off x="5521187" y="3071033"/>
              <a:ext cx="47160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IE" sz="1600" b="1" dirty="0" smtClean="0">
                  <a:solidFill>
                    <a:srgbClr val="FF0000"/>
                  </a:solidFill>
                </a:rPr>
                <a:t>34</a:t>
              </a:r>
              <a:r>
                <a:rPr lang="en-IE" b="1" dirty="0">
                  <a:solidFill>
                    <a:srgbClr val="FF0000"/>
                  </a:solidFill>
                </a:rPr>
                <a:t>°</a:t>
              </a:r>
            </a:p>
          </p:txBody>
        </p:sp>
        <p:sp>
          <p:nvSpPr>
            <p:cNvPr id="10" name="Arc 9"/>
            <p:cNvSpPr/>
            <p:nvPr/>
          </p:nvSpPr>
          <p:spPr>
            <a:xfrm rot="13513137">
              <a:off x="5585172" y="2768659"/>
              <a:ext cx="640887" cy="910310"/>
            </a:xfrm>
            <a:prstGeom prst="arc">
              <a:avLst>
                <a:gd name="adj1" fmla="val 14971992"/>
                <a:gd name="adj2" fmla="val 1852595"/>
              </a:avLst>
            </a:prstGeom>
            <a:ln w="25400"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IE"/>
            </a:p>
          </p:txBody>
        </p:sp>
      </p:grpSp>
      <p:sp>
        <p:nvSpPr>
          <p:cNvPr id="93" name="Arc 92"/>
          <p:cNvSpPr/>
          <p:nvPr/>
        </p:nvSpPr>
        <p:spPr>
          <a:xfrm rot="13982712">
            <a:off x="6180926" y="3100272"/>
            <a:ext cx="640887" cy="910310"/>
          </a:xfrm>
          <a:prstGeom prst="arc">
            <a:avLst>
              <a:gd name="adj1" fmla="val 14971992"/>
              <a:gd name="adj2" fmla="val 19007805"/>
            </a:avLst>
          </a:prstGeom>
          <a:ln w="254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grpSp>
        <p:nvGrpSpPr>
          <p:cNvPr id="15" name="Group 14"/>
          <p:cNvGrpSpPr/>
          <p:nvPr/>
        </p:nvGrpSpPr>
        <p:grpSpPr>
          <a:xfrm>
            <a:off x="5841355" y="3939283"/>
            <a:ext cx="1503408" cy="1324965"/>
            <a:chOff x="5892155" y="3541350"/>
            <a:chExt cx="1503408" cy="1324965"/>
          </a:xfrm>
        </p:grpSpPr>
        <p:cxnSp>
          <p:nvCxnSpPr>
            <p:cNvPr id="12" name="Straight Arrow Connector 11"/>
            <p:cNvCxnSpPr/>
            <p:nvPr/>
          </p:nvCxnSpPr>
          <p:spPr>
            <a:xfrm>
              <a:off x="6166985" y="3541350"/>
              <a:ext cx="305147" cy="1001494"/>
            </a:xfrm>
            <a:prstGeom prst="straightConnector1">
              <a:avLst/>
            </a:prstGeom>
            <a:ln w="22225">
              <a:solidFill>
                <a:srgbClr val="FF0000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4" name="Rectangle 93"/>
                <p:cNvSpPr/>
                <p:nvPr/>
              </p:nvSpPr>
              <p:spPr>
                <a:xfrm>
                  <a:off x="5892155" y="4496983"/>
                  <a:ext cx="1503408" cy="369332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r>
                    <a:rPr lang="en-IE" b="1" dirty="0" smtClean="0">
                      <a:solidFill>
                        <a:srgbClr val="FF0000"/>
                      </a:solidFill>
                    </a:rPr>
                    <a:t>34°− 30° </a:t>
                  </a:r>
                  <a14:m>
                    <m:oMath xmlns:m="http://schemas.openxmlformats.org/officeDocument/2006/math">
                      <m:r>
                        <a:rPr lang="en-IE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en-IE" b="1" i="0" dirty="0" smtClean="0">
                          <a:solidFill>
                            <a:srgbClr val="FF0000"/>
                          </a:solidFill>
                        </a:rPr>
                        <m:t>4</m:t>
                      </m:r>
                      <m:r>
                        <m:rPr>
                          <m:nor/>
                        </m:rPr>
                        <a:rPr lang="en-IE" b="1" dirty="0">
                          <a:solidFill>
                            <a:srgbClr val="FF0000"/>
                          </a:solidFill>
                        </a:rPr>
                        <m:t>°</m:t>
                      </m:r>
                    </m:oMath>
                  </a14:m>
                  <a:endParaRPr lang="en-IE" b="1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94" name="Rectangle 93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892155" y="4496983"/>
                  <a:ext cx="1503408" cy="369332"/>
                </a:xfrm>
                <a:prstGeom prst="rect">
                  <a:avLst/>
                </a:prstGeom>
                <a:blipFill rotWithShape="1">
                  <a:blip r:embed="rId2"/>
                  <a:stretch>
                    <a:fillRect l="-3659" t="-8333" b="-26667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17" name="Rectangle 16"/>
          <p:cNvSpPr/>
          <p:nvPr/>
        </p:nvSpPr>
        <p:spPr>
          <a:xfrm>
            <a:off x="2643427" y="5853106"/>
            <a:ext cx="3857146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1700" dirty="0"/>
              <a:t>Hence, the direction of </a:t>
            </a:r>
            <a:r>
              <a:rPr lang="en-IE" sz="1700" i="1" dirty="0"/>
              <a:t>C</a:t>
            </a:r>
            <a:r>
              <a:rPr lang="en-IE" sz="1700" dirty="0"/>
              <a:t> from </a:t>
            </a:r>
            <a:r>
              <a:rPr lang="en-IE" sz="1700" i="1" dirty="0"/>
              <a:t>A</a:t>
            </a:r>
            <a:r>
              <a:rPr lang="en-IE" sz="1700" dirty="0"/>
              <a:t> is E 4° N.</a:t>
            </a:r>
          </a:p>
        </p:txBody>
      </p:sp>
      <p:grpSp>
        <p:nvGrpSpPr>
          <p:cNvPr id="20" name="Group 19"/>
          <p:cNvGrpSpPr/>
          <p:nvPr/>
        </p:nvGrpSpPr>
        <p:grpSpPr>
          <a:xfrm>
            <a:off x="3538397" y="4165182"/>
            <a:ext cx="516766" cy="734719"/>
            <a:chOff x="3589197" y="3735445"/>
            <a:chExt cx="516766" cy="734719"/>
          </a:xfrm>
        </p:grpSpPr>
        <p:cxnSp>
          <p:nvCxnSpPr>
            <p:cNvPr id="95" name="Straight Arrow Connector 94"/>
            <p:cNvCxnSpPr/>
            <p:nvPr/>
          </p:nvCxnSpPr>
          <p:spPr>
            <a:xfrm>
              <a:off x="3589197" y="3735445"/>
              <a:ext cx="194734" cy="458366"/>
            </a:xfrm>
            <a:prstGeom prst="straightConnector1">
              <a:avLst/>
            </a:prstGeom>
            <a:ln w="22225">
              <a:solidFill>
                <a:srgbClr val="FF0000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8" name="Rectangle 17"/>
                <p:cNvSpPr/>
                <p:nvPr/>
              </p:nvSpPr>
              <p:spPr>
                <a:xfrm>
                  <a:off x="3672832" y="4100832"/>
                  <a:ext cx="433131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m:rPr>
                            <m:nor/>
                          </m:rPr>
                          <a:rPr lang="en-IE" b="1" dirty="0">
                            <a:solidFill>
                              <a:srgbClr val="FF0000"/>
                            </a:solidFill>
                          </a:rPr>
                          <m:t>4°</m:t>
                        </m:r>
                      </m:oMath>
                    </m:oMathPara>
                  </a14:m>
                  <a:endParaRPr lang="en-IE" b="1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18" name="Rectangle 17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672832" y="4100832"/>
                  <a:ext cx="433131" cy="369332"/>
                </a:xfrm>
                <a:prstGeom prst="rect">
                  <a:avLst/>
                </a:prstGeom>
                <a:blipFill rotWithShape="0"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IE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9" name="Text Placeholder 8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GB" dirty="0"/>
              <a:t>Trigonometry</a:t>
            </a:r>
            <a:endParaRPr lang="en-IE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GB" dirty="0" smtClean="0"/>
              <a:t>17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165247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2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91" grpId="0"/>
      <p:bldP spid="92" grpId="0"/>
      <p:bldP spid="93" grpId="0" animBg="1"/>
      <p:bldP spid="17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77d8a9a4a83a9eb45a1a261db4824739428164d1"/>
</p:tagLst>
</file>

<file path=ppt/theme/theme1.xml><?xml version="1.0" encoding="utf-8"?>
<a:theme xmlns:a="http://schemas.openxmlformats.org/drawingml/2006/main" name="Folens Active Maths 3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="" xmlns:thm15="http://schemas.microsoft.com/office/thememl/2012/main" name="Folens Active Maths 3" id="{5C58CF8D-9AB6-454C-93FC-D1E9961E4350}" vid="{0E5B9DEB-4C0D-43EF-A7E9-454FCBA2C5D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D89C0F2F2751E4D89316BDAA9FE730F" ma:contentTypeVersion="9" ma:contentTypeDescription="Create a new document." ma:contentTypeScope="" ma:versionID="29722f0db6237fca2c47587e0677b628">
  <xsd:schema xmlns:xsd="http://www.w3.org/2001/XMLSchema" xmlns:xs="http://www.w3.org/2001/XMLSchema" xmlns:p="http://schemas.microsoft.com/office/2006/metadata/properties" xmlns:ns2="37a15ebc-f898-4d17-b0a4-83545f0702c8" xmlns:ns3="b312e899-71bd-441b-bd11-01ed88b72bec" targetNamespace="http://schemas.microsoft.com/office/2006/metadata/properties" ma:root="true" ma:fieldsID="ed9126b593dfa3514ed489edd895d5a2" ns2:_="" ns3:_="">
    <xsd:import namespace="37a15ebc-f898-4d17-b0a4-83545f0702c8"/>
    <xsd:import namespace="b312e899-71bd-441b-bd11-01ed88b72be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7a15ebc-f898-4d17-b0a4-83545f0702c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312e899-71bd-441b-bd11-01ed88b72bec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F045C73-6C2C-4C96-AD74-59684E025A15}"/>
</file>

<file path=customXml/itemProps2.xml><?xml version="1.0" encoding="utf-8"?>
<ds:datastoreItem xmlns:ds="http://schemas.openxmlformats.org/officeDocument/2006/customXml" ds:itemID="{CCAB14D0-E8BA-489A-BA6A-F91BBA704008}"/>
</file>

<file path=customXml/itemProps3.xml><?xml version="1.0" encoding="utf-8"?>
<ds:datastoreItem xmlns:ds="http://schemas.openxmlformats.org/officeDocument/2006/customXml" ds:itemID="{F56FE241-9156-4C25-A147-0EED4E58CF03}"/>
</file>

<file path=docProps/app.xml><?xml version="1.0" encoding="utf-8"?>
<Properties xmlns="http://schemas.openxmlformats.org/officeDocument/2006/extended-properties" xmlns:vt="http://schemas.openxmlformats.org/officeDocument/2006/docPropsVTypes">
  <Template>Folens Active Maths 3</Template>
  <TotalTime>33561</TotalTime>
  <Words>368</Words>
  <Application>Microsoft Office PowerPoint</Application>
  <PresentationFormat>On-screen Show (4:3)</PresentationFormat>
  <Paragraphs>112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Folens Active Maths 3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Cammie</dc:creator>
  <cp:lastModifiedBy>Rachel</cp:lastModifiedBy>
  <cp:revision>479</cp:revision>
  <cp:lastPrinted>2015-09-21T18:18:29Z</cp:lastPrinted>
  <dcterms:created xsi:type="dcterms:W3CDTF">2015-07-24T08:25:39Z</dcterms:created>
  <dcterms:modified xsi:type="dcterms:W3CDTF">2017-05-17T08:16:20Z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0x010100BD89C0F2F2751E4D89316BDAA9FE730F</vt:lpwstr>
  </property>
</Properties>
</file>