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3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7" r:id="rId30"/>
    <p:sldId id="279" r:id="rId31"/>
    <p:sldId id="280" r:id="rId32"/>
    <p:sldId id="314" r:id="rId33"/>
    <p:sldId id="282" r:id="rId34"/>
    <p:sldId id="283" r:id="rId35"/>
    <p:sldId id="284" r:id="rId36"/>
    <p:sldId id="285" r:id="rId37"/>
    <p:sldId id="2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5F49D-CBBC-4F8B-A667-0130285CC9A1}" v="59" dt="2024-02-01T13:47:0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desplazar la diapositiva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Pulse para editar el formato de las notas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&lt;cabecera&gt;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590BCC5-7BB4-4D5B-B1A6-387B04414BFE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1E58002-61B9-467F-B3F2-0F802B582944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643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720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71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627920" y="3262680"/>
            <a:ext cx="5057280" cy="2799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800" b="0" strike="noStrike" spc="-1">
                <a:solidFill>
                  <a:schemeClr val="lt1"/>
                </a:solidFill>
                <a:latin typeface="Calibri"/>
                <a:ea typeface="Calibri"/>
              </a:rPr>
              <a:t>Unidad 01 </a:t>
            </a:r>
            <a:br>
              <a:rPr sz="4800"/>
            </a:br>
            <a:r>
              <a:rPr lang="en-US" sz="4800" b="0" strike="noStrike" spc="-1">
                <a:solidFill>
                  <a:schemeClr val="lt1"/>
                </a:solidFill>
                <a:latin typeface="Calibri"/>
                <a:ea typeface="Calibri"/>
              </a:rPr>
              <a:t>¡Que aproveche!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24;g2b2d20689b9_0_52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Google Shape;225;g2b2d20689b9_0_52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5" name="Google Shape;226;g2b2d20689b9_0_52"/>
          <p:cNvGraphicFramePr/>
          <p:nvPr/>
        </p:nvGraphicFramePr>
        <p:xfrm>
          <a:off x="482040" y="1819800"/>
          <a:ext cx="789732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Inglés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" name="Google Shape;227;g2b2d20689b9_0_52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She is very lucky.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Google Shape;228;g2b2d20689b9_0_52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María is sleepy.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Google Shape;229;g2b2d20689b9_0_52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Are you hungry?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Google Shape;230;g2b2d20689b9_0_52"/>
          <p:cNvSpPr/>
          <p:nvPr/>
        </p:nvSpPr>
        <p:spPr>
          <a:xfrm>
            <a:off x="451440" y="3921120"/>
            <a:ext cx="3104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He is afraid.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Google Shape;231;g2b2d20689b9_0_52"/>
          <p:cNvSpPr/>
          <p:nvPr/>
        </p:nvSpPr>
        <p:spPr>
          <a:xfrm>
            <a:off x="483480" y="341784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The children are thirsty.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Google Shape;232;g2b2d20689b9_0_52"/>
          <p:cNvSpPr/>
          <p:nvPr/>
        </p:nvSpPr>
        <p:spPr>
          <a:xfrm>
            <a:off x="4674960" y="2934720"/>
            <a:ext cx="3477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Tiene mucha suerte.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Google Shape;233;g2b2d20689b9_0_52"/>
          <p:cNvSpPr/>
          <p:nvPr/>
        </p:nvSpPr>
        <p:spPr>
          <a:xfrm>
            <a:off x="4643280" y="2399040"/>
            <a:ext cx="3640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María tiene sueño.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Google Shape;234;g2b2d20689b9_0_52"/>
          <p:cNvSpPr/>
          <p:nvPr/>
        </p:nvSpPr>
        <p:spPr>
          <a:xfrm>
            <a:off x="4643280" y="4440240"/>
            <a:ext cx="3234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¿Tienes hambre?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Google Shape;235;g2b2d20689b9_0_52"/>
          <p:cNvSpPr/>
          <p:nvPr/>
        </p:nvSpPr>
        <p:spPr>
          <a:xfrm>
            <a:off x="4643280" y="391680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Tiene miedo.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Google Shape;236;g2b2d20689b9_0_52"/>
          <p:cNvSpPr/>
          <p:nvPr/>
        </p:nvSpPr>
        <p:spPr>
          <a:xfrm>
            <a:off x="4674960" y="3413880"/>
            <a:ext cx="4316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Los niños tienen sed.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234468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strike="noStrike" spc="-1">
                <a:solidFill>
                  <a:schemeClr val="lt1"/>
                </a:solidFill>
                <a:latin typeface="Calibri"/>
                <a:ea typeface="Calibri"/>
              </a:rPr>
              <a:t>2. Los números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46;g2b2d20689b9_0_87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Repaso: Los números del 0 al 100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Google Shape;247;g2b2d20689b9_0_87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los siguientes números en cifras.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9" name="Google Shape;248;g2b2d20689b9_0_87"/>
          <p:cNvGraphicFramePr/>
          <p:nvPr/>
        </p:nvGraphicFramePr>
        <p:xfrm>
          <a:off x="482040" y="1819800"/>
          <a:ext cx="579600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Números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0" name="Google Shape;249;g2b2d20689b9_0_87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treinta y tres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Google Shape;250;g2b2d20689b9_0_87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noventa y cuatro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Google Shape;251;g2b2d20689b9_0_87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cuarenta y siete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Google Shape;252;g2b2d20689b9_0_87"/>
          <p:cNvSpPr/>
          <p:nvPr/>
        </p:nvSpPr>
        <p:spPr>
          <a:xfrm>
            <a:off x="451440" y="392112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veinticuatro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Google Shape;253;g2b2d20689b9_0_87"/>
          <p:cNvSpPr/>
          <p:nvPr/>
        </p:nvSpPr>
        <p:spPr>
          <a:xfrm>
            <a:off x="483480" y="34178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dieciocho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Google Shape;254;g2b2d20689b9_0_87"/>
          <p:cNvSpPr/>
          <p:nvPr/>
        </p:nvSpPr>
        <p:spPr>
          <a:xfrm>
            <a:off x="4674960" y="293472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33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Google Shape;255;g2b2d20689b9_0_87"/>
          <p:cNvSpPr/>
          <p:nvPr/>
        </p:nvSpPr>
        <p:spPr>
          <a:xfrm>
            <a:off x="4643280" y="239904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94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Google Shape;256;g2b2d20689b9_0_87"/>
          <p:cNvSpPr/>
          <p:nvPr/>
        </p:nvSpPr>
        <p:spPr>
          <a:xfrm>
            <a:off x="4643280" y="444024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47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Google Shape;257;g2b2d20689b9_0_87"/>
          <p:cNvSpPr/>
          <p:nvPr/>
        </p:nvSpPr>
        <p:spPr>
          <a:xfrm>
            <a:off x="4643280" y="391680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24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Google Shape;258;g2b2d20689b9_0_87"/>
          <p:cNvSpPr/>
          <p:nvPr/>
        </p:nvSpPr>
        <p:spPr>
          <a:xfrm>
            <a:off x="4674960" y="341388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18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63;g2b2d20689b9_0_71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Repaso: Los números del 0 al 100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Google Shape;264;g2b2d20689b9_0_71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los siguientes números en cifras: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2" name="Google Shape;265;g2b2d20689b9_0_71"/>
          <p:cNvGraphicFramePr/>
          <p:nvPr/>
        </p:nvGraphicFramePr>
        <p:xfrm>
          <a:off x="482040" y="1819800"/>
          <a:ext cx="581004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Números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3" name="Google Shape;266;g2b2d20689b9_0_71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ochenta y dos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Google Shape;267;g2b2d20689b9_0_71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sesenta y seis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Google Shape;268;g2b2d20689b9_0_71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nueve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Google Shape;269;g2b2d20689b9_0_71"/>
          <p:cNvSpPr/>
          <p:nvPr/>
        </p:nvSpPr>
        <p:spPr>
          <a:xfrm>
            <a:off x="451440" y="3921120"/>
            <a:ext cx="3104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setenta y ocho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Google Shape;270;g2b2d20689b9_0_71"/>
          <p:cNvSpPr/>
          <p:nvPr/>
        </p:nvSpPr>
        <p:spPr>
          <a:xfrm>
            <a:off x="483480" y="341784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cincuenta y cinco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Google Shape;271;g2b2d20689b9_0_71"/>
          <p:cNvSpPr/>
          <p:nvPr/>
        </p:nvSpPr>
        <p:spPr>
          <a:xfrm>
            <a:off x="4674960" y="2934720"/>
            <a:ext cx="1616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82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Google Shape;272;g2b2d20689b9_0_71"/>
          <p:cNvSpPr/>
          <p:nvPr/>
        </p:nvSpPr>
        <p:spPr>
          <a:xfrm>
            <a:off x="4643280" y="2399040"/>
            <a:ext cx="1616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66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Google Shape;273;g2b2d20689b9_0_71"/>
          <p:cNvSpPr/>
          <p:nvPr/>
        </p:nvSpPr>
        <p:spPr>
          <a:xfrm>
            <a:off x="4643280" y="4440240"/>
            <a:ext cx="1648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Google Shape;274;g2b2d20689b9_0_71"/>
          <p:cNvSpPr/>
          <p:nvPr/>
        </p:nvSpPr>
        <p:spPr>
          <a:xfrm>
            <a:off x="4643280" y="3916800"/>
            <a:ext cx="1648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78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Google Shape;275;g2b2d20689b9_0_71"/>
          <p:cNvSpPr/>
          <p:nvPr/>
        </p:nvSpPr>
        <p:spPr>
          <a:xfrm>
            <a:off x="4674960" y="3413880"/>
            <a:ext cx="1616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55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80;g2b2d20689b9_0_114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Google Shape;281;g2b2d20689b9_0_114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5" name="Google Shape;282;g2b2d20689b9_0_114"/>
          <p:cNvGraphicFramePr/>
          <p:nvPr/>
        </p:nvGraphicFramePr>
        <p:xfrm>
          <a:off x="482040" y="1819800"/>
          <a:ext cx="803916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Números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" name="Google Shape;283;g2b2d20689b9_0_114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2. 11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Google Shape;284;g2b2d20689b9_0_114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1. 42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Google Shape;285;g2b2d20689b9_0_114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5. 100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Google Shape;286;g2b2d20689b9_0_114"/>
          <p:cNvSpPr/>
          <p:nvPr/>
        </p:nvSpPr>
        <p:spPr>
          <a:xfrm>
            <a:off x="451440" y="392112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4. 30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Google Shape;287;g2b2d20689b9_0_114"/>
          <p:cNvSpPr/>
          <p:nvPr/>
        </p:nvSpPr>
        <p:spPr>
          <a:xfrm>
            <a:off x="483480" y="34178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3. 29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Google Shape;288;g2b2d20689b9_0_114"/>
          <p:cNvSpPr/>
          <p:nvPr/>
        </p:nvSpPr>
        <p:spPr>
          <a:xfrm>
            <a:off x="4674960" y="2934720"/>
            <a:ext cx="3027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once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Google Shape;289;g2b2d20689b9_0_114"/>
          <p:cNvSpPr/>
          <p:nvPr/>
        </p:nvSpPr>
        <p:spPr>
          <a:xfrm>
            <a:off x="4643280" y="2399040"/>
            <a:ext cx="318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cuarenta y dos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Google Shape;290;g2b2d20689b9_0_114"/>
          <p:cNvSpPr/>
          <p:nvPr/>
        </p:nvSpPr>
        <p:spPr>
          <a:xfrm>
            <a:off x="4643280" y="444024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cien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Google Shape;291;g2b2d20689b9_0_114"/>
          <p:cNvSpPr/>
          <p:nvPr/>
        </p:nvSpPr>
        <p:spPr>
          <a:xfrm>
            <a:off x="4643280" y="391680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treinta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Google Shape;292;g2b2d20689b9_0_114"/>
          <p:cNvSpPr/>
          <p:nvPr/>
        </p:nvSpPr>
        <p:spPr>
          <a:xfrm>
            <a:off x="4674960" y="34135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veintinueve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297;g2b2d20689b9_0_130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Google Shape;298;g2b2d20689b9_0_130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8" name="Google Shape;299;g2b2d20689b9_0_130"/>
          <p:cNvGraphicFramePr/>
          <p:nvPr/>
        </p:nvGraphicFramePr>
        <p:xfrm>
          <a:off x="482040" y="1819800"/>
          <a:ext cx="767052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Números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" name="Google Shape;300;g2b2d20689b9_0_130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7. 56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Google Shape;301;g2b2d20689b9_0_130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6. 49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Google Shape;302;g2b2d20689b9_0_130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10. 94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Google Shape;303;g2b2d20689b9_0_130"/>
          <p:cNvSpPr/>
          <p:nvPr/>
        </p:nvSpPr>
        <p:spPr>
          <a:xfrm>
            <a:off x="451440" y="3921120"/>
            <a:ext cx="3104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9. 88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Google Shape;304;g2b2d20689b9_0_130"/>
          <p:cNvSpPr/>
          <p:nvPr/>
        </p:nvSpPr>
        <p:spPr>
          <a:xfrm>
            <a:off x="483480" y="341784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8. 17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Google Shape;305;g2b2d20689b9_0_130"/>
          <p:cNvSpPr/>
          <p:nvPr/>
        </p:nvSpPr>
        <p:spPr>
          <a:xfrm>
            <a:off x="4674960" y="2934720"/>
            <a:ext cx="3477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cincuenta y seis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Google Shape;306;g2b2d20689b9_0_130"/>
          <p:cNvSpPr/>
          <p:nvPr/>
        </p:nvSpPr>
        <p:spPr>
          <a:xfrm>
            <a:off x="4643280" y="2399040"/>
            <a:ext cx="318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cuarenta y nueve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Google Shape;307;g2b2d20689b9_0_130"/>
          <p:cNvSpPr/>
          <p:nvPr/>
        </p:nvSpPr>
        <p:spPr>
          <a:xfrm>
            <a:off x="4643280" y="4440240"/>
            <a:ext cx="3234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noventa y cuatro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Google Shape;308;g2b2d20689b9_0_130"/>
          <p:cNvSpPr/>
          <p:nvPr/>
        </p:nvSpPr>
        <p:spPr>
          <a:xfrm>
            <a:off x="4643280" y="391680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ochenta y ocho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Google Shape;309;g2b2d20689b9_0_130"/>
          <p:cNvSpPr/>
          <p:nvPr/>
        </p:nvSpPr>
        <p:spPr>
          <a:xfrm>
            <a:off x="4674960" y="3413880"/>
            <a:ext cx="4316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diecisiete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4;g2b2d20689b9_0_146"/>
          <p:cNvSpPr/>
          <p:nvPr/>
        </p:nvSpPr>
        <p:spPr>
          <a:xfrm>
            <a:off x="444960" y="7488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5B499A"/>
                </a:solidFill>
                <a:latin typeface="Calibri"/>
                <a:ea typeface="Calibri"/>
              </a:rPr>
              <a:t>Los </a:t>
            </a:r>
            <a:r>
              <a:rPr lang="en-US" sz="4000" b="1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números</a:t>
            </a:r>
            <a:r>
              <a:rPr lang="en-US" sz="4000" b="1" strike="noStrike" spc="-1" dirty="0">
                <a:solidFill>
                  <a:srgbClr val="5B499A"/>
                </a:solidFill>
                <a:latin typeface="Calibri"/>
                <a:ea typeface="Calibri"/>
              </a:rPr>
              <a:t> del 200 al 900</a:t>
            </a:r>
            <a:endParaRPr lang="es-E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Google Shape;315;g2b2d20689b9_0_146"/>
          <p:cNvSpPr/>
          <p:nvPr/>
        </p:nvSpPr>
        <p:spPr>
          <a:xfrm>
            <a:off x="148680" y="692640"/>
            <a:ext cx="118936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Let’s spend one minute learning these numbers.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Google Shape;316;g2b2d20689b9_0_146"/>
          <p:cNvPicPr/>
          <p:nvPr/>
        </p:nvPicPr>
        <p:blipFill>
          <a:blip r:embed="rId3"/>
          <a:stretch/>
        </p:blipFill>
        <p:spPr>
          <a:xfrm>
            <a:off x="10101960" y="2111400"/>
            <a:ext cx="1940400" cy="3805920"/>
          </a:xfrm>
          <a:prstGeom prst="rect">
            <a:avLst/>
          </a:prstGeom>
          <a:ln w="0">
            <a:noFill/>
          </a:ln>
        </p:spPr>
      </p:pic>
      <p:pic>
        <p:nvPicPr>
          <p:cNvPr id="322" name="Google Shape;317;g2b2d20689b9_0_146"/>
          <p:cNvPicPr/>
          <p:nvPr/>
        </p:nvPicPr>
        <p:blipFill>
          <a:blip r:embed="rId4"/>
          <a:stretch/>
        </p:blipFill>
        <p:spPr>
          <a:xfrm>
            <a:off x="9486000" y="74880"/>
            <a:ext cx="2629080" cy="907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23" name="Google Shape;318;g2b2d20689b9_0_146"/>
          <p:cNvGraphicFramePr/>
          <p:nvPr>
            <p:extLst>
              <p:ext uri="{D42A27DB-BD31-4B8C-83A1-F6EECF244321}">
                <p14:modId xmlns:p14="http://schemas.microsoft.com/office/powerpoint/2010/main" val="2130457766"/>
              </p:ext>
            </p:extLst>
          </p:nvPr>
        </p:nvGraphicFramePr>
        <p:xfrm>
          <a:off x="506880" y="1309050"/>
          <a:ext cx="5796000" cy="469392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Números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800" b="0" strike="noStrike" spc="-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setecientos/as</a:t>
                      </a: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ochocientos</a:t>
                      </a:r>
                      <a:r>
                        <a:rPr lang="en-US" sz="2800" b="0" strike="noStrike" spc="-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/as</a:t>
                      </a:r>
                      <a:endParaRPr lang="es-ES" sz="28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novecientos</a:t>
                      </a:r>
                      <a:r>
                        <a:rPr lang="en-US" sz="2800" b="0" strike="noStrike" spc="-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/as</a:t>
                      </a:r>
                      <a:endParaRPr lang="es-ES" sz="28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4" name="Google Shape;319;g2b2d20689b9_0_146"/>
          <p:cNvSpPr/>
          <p:nvPr/>
        </p:nvSpPr>
        <p:spPr>
          <a:xfrm>
            <a:off x="477000" y="243000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trescientos</a:t>
            </a: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/as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Google Shape;320;g2b2d20689b9_0_146"/>
          <p:cNvSpPr/>
          <p:nvPr/>
        </p:nvSpPr>
        <p:spPr>
          <a:xfrm>
            <a:off x="470160" y="18957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doscientos</a:t>
            </a: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/as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Google Shape;321;g2b2d20689b9_0_146"/>
          <p:cNvSpPr/>
          <p:nvPr/>
        </p:nvSpPr>
        <p:spPr>
          <a:xfrm>
            <a:off x="477000" y="392184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seiscientos/as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Google Shape;322;g2b2d20689b9_0_146"/>
          <p:cNvSpPr/>
          <p:nvPr/>
        </p:nvSpPr>
        <p:spPr>
          <a:xfrm>
            <a:off x="444960" y="341208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quinientos</a:t>
            </a: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/as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Google Shape;323;g2b2d20689b9_0_146"/>
          <p:cNvSpPr/>
          <p:nvPr/>
        </p:nvSpPr>
        <p:spPr>
          <a:xfrm>
            <a:off x="477000" y="290880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cuatrocientos</a:t>
            </a: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/as 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Google Shape;324;g2b2d20689b9_0_146"/>
          <p:cNvSpPr/>
          <p:nvPr/>
        </p:nvSpPr>
        <p:spPr>
          <a:xfrm>
            <a:off x="4668480" y="242568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300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Google Shape;325;g2b2d20689b9_0_146"/>
          <p:cNvSpPr/>
          <p:nvPr/>
        </p:nvSpPr>
        <p:spPr>
          <a:xfrm>
            <a:off x="4636800" y="188964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200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Google Shape;326;g2b2d20689b9_0_146"/>
          <p:cNvSpPr/>
          <p:nvPr/>
        </p:nvSpPr>
        <p:spPr>
          <a:xfrm>
            <a:off x="4636800" y="393084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600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Google Shape;327;g2b2d20689b9_0_146"/>
          <p:cNvSpPr/>
          <p:nvPr/>
        </p:nvSpPr>
        <p:spPr>
          <a:xfrm>
            <a:off x="4636800" y="340776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500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Google Shape;328;g2b2d20689b9_0_146"/>
          <p:cNvSpPr/>
          <p:nvPr/>
        </p:nvSpPr>
        <p:spPr>
          <a:xfrm>
            <a:off x="4668480" y="290448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400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Google Shape;329;g2b2d20689b9_0_146"/>
          <p:cNvSpPr/>
          <p:nvPr/>
        </p:nvSpPr>
        <p:spPr>
          <a:xfrm>
            <a:off x="4668480" y="445428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700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Google Shape;330;g2b2d20689b9_0_146"/>
          <p:cNvSpPr/>
          <p:nvPr/>
        </p:nvSpPr>
        <p:spPr>
          <a:xfrm>
            <a:off x="4668480" y="495720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800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Google Shape;331;g2b2d20689b9_0_146"/>
          <p:cNvSpPr/>
          <p:nvPr/>
        </p:nvSpPr>
        <p:spPr>
          <a:xfrm>
            <a:off x="4636800" y="5500440"/>
            <a:ext cx="163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900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1" grpId="0"/>
      <p:bldP spid="332" grpId="0"/>
      <p:bldP spid="333" grpId="0"/>
      <p:bldP spid="334" grpId="0"/>
      <p:bldP spid="335" grpId="0"/>
      <p:bldP spid="3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6;g2b2d20689b9_0_243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Google Shape;337;g2b2d20689b9_0_243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inglés.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9" name="Google Shape;338;g2b2d20689b9_0_243"/>
          <p:cNvGraphicFramePr/>
          <p:nvPr/>
        </p:nvGraphicFramePr>
        <p:xfrm>
          <a:off x="482040" y="1819800"/>
          <a:ext cx="734616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Inglés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0" name="Google Shape;339;g2b2d20689b9_0_243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seiscientas manzanas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Google Shape;340;g2b2d20689b9_0_243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1.cuatrocientos bolígrafos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Google Shape;341;g2b2d20689b9_0_243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setecientos edificios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Google Shape;342;g2b2d20689b9_0_243"/>
          <p:cNvSpPr/>
          <p:nvPr/>
        </p:nvSpPr>
        <p:spPr>
          <a:xfrm>
            <a:off x="451440" y="3921120"/>
            <a:ext cx="39801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doscientas chicas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Google Shape;343;g2b2d20689b9_0_243"/>
          <p:cNvSpPr/>
          <p:nvPr/>
        </p:nvSpPr>
        <p:spPr>
          <a:xfrm>
            <a:off x="483480" y="34178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ochocientos libros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Google Shape;344;g2b2d20689b9_0_243"/>
          <p:cNvSpPr/>
          <p:nvPr/>
        </p:nvSpPr>
        <p:spPr>
          <a:xfrm>
            <a:off x="4674960" y="2934720"/>
            <a:ext cx="3027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600 apples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Google Shape;345;g2b2d20689b9_0_243"/>
          <p:cNvSpPr/>
          <p:nvPr/>
        </p:nvSpPr>
        <p:spPr>
          <a:xfrm>
            <a:off x="4643280" y="2399040"/>
            <a:ext cx="318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400 pens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Google Shape;346;g2b2d20689b9_0_243"/>
          <p:cNvSpPr/>
          <p:nvPr/>
        </p:nvSpPr>
        <p:spPr>
          <a:xfrm>
            <a:off x="4643280" y="4440240"/>
            <a:ext cx="282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700 buildings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Google Shape;347;g2b2d20689b9_0_243"/>
          <p:cNvSpPr/>
          <p:nvPr/>
        </p:nvSpPr>
        <p:spPr>
          <a:xfrm>
            <a:off x="4643280" y="3916800"/>
            <a:ext cx="318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200 girls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Google Shape;348;g2b2d20689b9_0_243"/>
          <p:cNvSpPr/>
          <p:nvPr/>
        </p:nvSpPr>
        <p:spPr>
          <a:xfrm>
            <a:off x="4674960" y="34135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800 books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3;g2b2d20689b9_0_259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Google Shape;354;g2b2d20689b9_0_259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2" name="Google Shape;355;g2b2d20689b9_0_259"/>
          <p:cNvGraphicFramePr/>
          <p:nvPr/>
        </p:nvGraphicFramePr>
        <p:xfrm>
          <a:off x="482040" y="1819800"/>
          <a:ext cx="11369160" cy="3139440"/>
        </p:xfrm>
        <a:graphic>
          <a:graphicData uri="http://schemas.openxmlformats.org/drawingml/2006/table">
            <a:tbl>
              <a:tblPr/>
              <a:tblGrid>
                <a:gridCol w="52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Inglés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3" name="Google Shape;356;g2b2d20689b9_0_259"/>
          <p:cNvSpPr/>
          <p:nvPr/>
        </p:nvSpPr>
        <p:spPr>
          <a:xfrm>
            <a:off x="483480" y="2939040"/>
            <a:ext cx="47073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322 chairs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Google Shape;357;g2b2d20689b9_0_259"/>
          <p:cNvSpPr/>
          <p:nvPr/>
        </p:nvSpPr>
        <p:spPr>
          <a:xfrm>
            <a:off x="476640" y="2405160"/>
            <a:ext cx="2921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976 dogs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Google Shape;358;g2b2d20689b9_0_259"/>
          <p:cNvSpPr/>
          <p:nvPr/>
        </p:nvSpPr>
        <p:spPr>
          <a:xfrm>
            <a:off x="451440" y="4444200"/>
            <a:ext cx="5307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840 cats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Google Shape;359;g2b2d20689b9_0_259"/>
          <p:cNvSpPr/>
          <p:nvPr/>
        </p:nvSpPr>
        <p:spPr>
          <a:xfrm>
            <a:off x="451440" y="3921120"/>
            <a:ext cx="5307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329 boys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Google Shape;360;g2b2d20689b9_0_259"/>
          <p:cNvSpPr/>
          <p:nvPr/>
        </p:nvSpPr>
        <p:spPr>
          <a:xfrm>
            <a:off x="483480" y="3417840"/>
            <a:ext cx="5385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450 pencils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Google Shape;361;g2b2d20689b9_0_259"/>
          <p:cNvSpPr/>
          <p:nvPr/>
        </p:nvSpPr>
        <p:spPr>
          <a:xfrm>
            <a:off x="5792760" y="2856960"/>
            <a:ext cx="52023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trescientas veintidós sillas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Google Shape;362;g2b2d20689b9_0_259"/>
          <p:cNvSpPr/>
          <p:nvPr/>
        </p:nvSpPr>
        <p:spPr>
          <a:xfrm>
            <a:off x="5759280" y="2394000"/>
            <a:ext cx="58478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0760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novecientos setenta y seis perros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Google Shape;363;g2b2d20689b9_0_259"/>
          <p:cNvSpPr/>
          <p:nvPr/>
        </p:nvSpPr>
        <p:spPr>
          <a:xfrm>
            <a:off x="5761080" y="4438440"/>
            <a:ext cx="59241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ochocientos cuarenta gatos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Google Shape;364;g2b2d20689b9_0_259"/>
          <p:cNvSpPr/>
          <p:nvPr/>
        </p:nvSpPr>
        <p:spPr>
          <a:xfrm>
            <a:off x="5761080" y="3915360"/>
            <a:ext cx="6173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trescientos veintinueve chicos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Google Shape;365;g2b2d20689b9_0_259"/>
          <p:cNvSpPr/>
          <p:nvPr/>
        </p:nvSpPr>
        <p:spPr>
          <a:xfrm>
            <a:off x="5792760" y="3412080"/>
            <a:ext cx="6173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cuatrocientos cincuenta lápices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70;g2b2d20689b9_0_307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Google Shape;371;g2b2d20689b9_0_307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5" name="Google Shape;372;g2b2d20689b9_0_307"/>
          <p:cNvGraphicFramePr/>
          <p:nvPr/>
        </p:nvGraphicFramePr>
        <p:xfrm>
          <a:off x="482040" y="1819800"/>
          <a:ext cx="11369160" cy="3139440"/>
        </p:xfrm>
        <a:graphic>
          <a:graphicData uri="http://schemas.openxmlformats.org/drawingml/2006/table">
            <a:tbl>
              <a:tblPr/>
              <a:tblGrid>
                <a:gridCol w="52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Inglés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6" name="Google Shape;373;g2b2d20689b9_0_307"/>
          <p:cNvSpPr/>
          <p:nvPr/>
        </p:nvSpPr>
        <p:spPr>
          <a:xfrm>
            <a:off x="483480" y="2939040"/>
            <a:ext cx="47073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963 houses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Google Shape;374;g2b2d20689b9_0_307"/>
          <p:cNvSpPr/>
          <p:nvPr/>
        </p:nvSpPr>
        <p:spPr>
          <a:xfrm>
            <a:off x="476640" y="2405160"/>
            <a:ext cx="2921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777 cars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Google Shape;375;g2b2d20689b9_0_307"/>
          <p:cNvSpPr/>
          <p:nvPr/>
        </p:nvSpPr>
        <p:spPr>
          <a:xfrm>
            <a:off x="451440" y="4444200"/>
            <a:ext cx="5307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250 tables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Google Shape;376;g2b2d20689b9_0_307"/>
          <p:cNvSpPr/>
          <p:nvPr/>
        </p:nvSpPr>
        <p:spPr>
          <a:xfrm>
            <a:off x="451440" y="3921120"/>
            <a:ext cx="5307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639 stars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Google Shape;377;g2b2d20689b9_0_307"/>
          <p:cNvSpPr/>
          <p:nvPr/>
        </p:nvSpPr>
        <p:spPr>
          <a:xfrm>
            <a:off x="483480" y="3417840"/>
            <a:ext cx="5385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500 students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Google Shape;378;g2b2d20689b9_0_307"/>
          <p:cNvSpPr/>
          <p:nvPr/>
        </p:nvSpPr>
        <p:spPr>
          <a:xfrm>
            <a:off x="5792760" y="2856960"/>
            <a:ext cx="5587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novecientas sesenta y tres casas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Google Shape;379;g2b2d20689b9_0_307"/>
          <p:cNvSpPr/>
          <p:nvPr/>
        </p:nvSpPr>
        <p:spPr>
          <a:xfrm>
            <a:off x="5759280" y="2397600"/>
            <a:ext cx="59256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0760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setecientos setenta y siete coches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Google Shape;380;g2b2d20689b9_0_307"/>
          <p:cNvSpPr/>
          <p:nvPr/>
        </p:nvSpPr>
        <p:spPr>
          <a:xfrm>
            <a:off x="5761080" y="4438440"/>
            <a:ext cx="59241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doscientas cincuenta mesas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Google Shape;381;g2b2d20689b9_0_307"/>
          <p:cNvSpPr/>
          <p:nvPr/>
        </p:nvSpPr>
        <p:spPr>
          <a:xfrm>
            <a:off x="5761080" y="3915360"/>
            <a:ext cx="6173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seiscientas treinta y nueve estrellas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Google Shape;382;g2b2d20689b9_0_307"/>
          <p:cNvSpPr/>
          <p:nvPr/>
        </p:nvSpPr>
        <p:spPr>
          <a:xfrm>
            <a:off x="5792760" y="3412080"/>
            <a:ext cx="6173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quinientos/as alumnos/as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07;p2"/>
          <p:cNvSpPr/>
          <p:nvPr/>
        </p:nvSpPr>
        <p:spPr>
          <a:xfrm>
            <a:off x="463320" y="1173600"/>
            <a:ext cx="9434520" cy="424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19040">
              <a:lnSpc>
                <a:spcPct val="115000"/>
              </a:lnSpc>
              <a:spcBef>
                <a:spcPts val="1199"/>
              </a:spcBef>
              <a:buClr>
                <a:srgbClr val="5B499A"/>
              </a:buClr>
              <a:buFont typeface="Calibri"/>
              <a:buAutoNum type="arabicPeriod"/>
            </a:pP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Las </a:t>
            </a:r>
            <a:r>
              <a:rPr lang="en-US" sz="30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expresiones</a:t>
            </a: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con </a:t>
            </a:r>
            <a:r>
              <a:rPr lang="en-US" sz="3000" b="1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tener</a:t>
            </a:r>
            <a:endParaRPr lang="es-ES" sz="3000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>
              <a:lnSpc>
                <a:spcPct val="115000"/>
              </a:lnSpc>
              <a:buClr>
                <a:srgbClr val="5B499A"/>
              </a:buClr>
              <a:buFont typeface="Calibri"/>
              <a:buAutoNum type="arabicPeriod"/>
            </a:pP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Los </a:t>
            </a:r>
            <a:r>
              <a:rPr lang="en-US" sz="30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números</a:t>
            </a:r>
            <a:endParaRPr lang="es-ES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>
              <a:lnSpc>
                <a:spcPct val="115000"/>
              </a:lnSpc>
              <a:buClr>
                <a:srgbClr val="5B499A"/>
              </a:buClr>
              <a:buFont typeface="Calibri"/>
              <a:buAutoNum type="arabicPeriod"/>
            </a:pP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Los </a:t>
            </a:r>
            <a:r>
              <a:rPr lang="en-US" sz="30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pronombres</a:t>
            </a: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</a:t>
            </a:r>
            <a:r>
              <a:rPr lang="en-US" sz="30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personales</a:t>
            </a: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usted</a:t>
            </a:r>
            <a:r>
              <a:rPr lang="en-US" sz="3000" b="1" strike="noStrike" spc="-1" dirty="0">
                <a:solidFill>
                  <a:srgbClr val="5B499A"/>
                </a:solidFill>
                <a:latin typeface="Calibri"/>
                <a:ea typeface="Calibri"/>
              </a:rPr>
              <a:t>/</a:t>
            </a:r>
            <a:r>
              <a:rPr lang="en-US" sz="3000" b="1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ustedes</a:t>
            </a:r>
            <a:endParaRPr lang="es-ES" sz="3000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>
              <a:lnSpc>
                <a:spcPct val="115000"/>
              </a:lnSpc>
              <a:buClr>
                <a:srgbClr val="5B499A"/>
              </a:buClr>
              <a:buFont typeface="Calibri"/>
              <a:buAutoNum type="arabicPeriod"/>
            </a:pP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Los </a:t>
            </a:r>
            <a:r>
              <a:rPr lang="en-US" sz="30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adjetivos</a:t>
            </a:r>
            <a:r>
              <a:rPr lang="en-US" sz="30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de </a:t>
            </a:r>
            <a:r>
              <a:rPr lang="en-US" sz="30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nacionalidad</a:t>
            </a:r>
            <a:endParaRPr lang="es-ES" sz="3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Google Shape;108;p2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Contenido: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838080" y="2344680"/>
            <a:ext cx="10514880" cy="23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1" strike="noStrike" spc="-1">
                <a:solidFill>
                  <a:schemeClr val="lt1"/>
                </a:solidFill>
                <a:latin typeface="Calibri"/>
                <a:ea typeface="Calibri"/>
              </a:rPr>
              <a:t>3. Los pronombres personales </a:t>
            </a:r>
            <a:br>
              <a:rPr sz="5400"/>
            </a:br>
            <a:r>
              <a:rPr lang="en-US" sz="5400" b="1" strike="noStrike" spc="-1">
                <a:solidFill>
                  <a:schemeClr val="lt1"/>
                </a:solidFill>
                <a:latin typeface="Calibri"/>
                <a:ea typeface="Calibri"/>
              </a:rPr>
              <a:t>usted /ustedes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1" strike="noStrike" spc="-1">
                <a:solidFill>
                  <a:schemeClr val="lt1"/>
                </a:solidFill>
                <a:latin typeface="Calibri"/>
                <a:ea typeface="Calibri"/>
              </a:rPr>
              <a:t> 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92;g201840880a8_0_272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Google Shape;393;g201840880a8_0_272"/>
          <p:cNvSpPr/>
          <p:nvPr/>
        </p:nvSpPr>
        <p:spPr>
          <a:xfrm>
            <a:off x="148680" y="98316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There are four ways of saying </a:t>
            </a:r>
            <a:r>
              <a:rPr lang="en-US" sz="3200" b="1" strike="noStrike" spc="-1" dirty="0">
                <a:solidFill>
                  <a:srgbClr val="5B499A"/>
                </a:solidFill>
                <a:latin typeface="Calibri"/>
                <a:ea typeface="Calibri"/>
              </a:rPr>
              <a:t>you</a:t>
            </a: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in Spanish. Can you remember all four?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Google Shape;394;g201840880a8_0_272"/>
          <p:cNvSpPr/>
          <p:nvPr/>
        </p:nvSpPr>
        <p:spPr>
          <a:xfrm>
            <a:off x="456120" y="218880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457200" indent="-431640">
              <a:lnSpc>
                <a:spcPct val="115000"/>
              </a:lnSpc>
              <a:spcBef>
                <a:spcPts val="1199"/>
              </a:spcBef>
              <a:buClr>
                <a:srgbClr val="5B499A"/>
              </a:buClr>
              <a:buFont typeface="Calibri"/>
              <a:buAutoNum type="arabicPeriod"/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tú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Google Shape;395;g201840880a8_0_272"/>
          <p:cNvSpPr/>
          <p:nvPr/>
        </p:nvSpPr>
        <p:spPr>
          <a:xfrm>
            <a:off x="456120" y="299772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2.  vosotros/as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Google Shape;396;g201840880a8_0_272"/>
          <p:cNvSpPr/>
          <p:nvPr/>
        </p:nvSpPr>
        <p:spPr>
          <a:xfrm>
            <a:off x="456120" y="380664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3.  usted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Google Shape;397;g201840880a8_0_272"/>
          <p:cNvSpPr/>
          <p:nvPr/>
        </p:nvSpPr>
        <p:spPr>
          <a:xfrm>
            <a:off x="456120" y="461556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4.  ustedes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402;g2b2d20689b9_0_331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Google Shape;403;g2b2d20689b9_0_331"/>
          <p:cNvSpPr/>
          <p:nvPr/>
        </p:nvSpPr>
        <p:spPr>
          <a:xfrm>
            <a:off x="148680" y="98316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Can you remember what each one means?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Google Shape;404;g2b2d20689b9_0_331"/>
          <p:cNvSpPr/>
          <p:nvPr/>
        </p:nvSpPr>
        <p:spPr>
          <a:xfrm>
            <a:off x="456120" y="218880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457200" indent="-431640">
              <a:lnSpc>
                <a:spcPct val="115000"/>
              </a:lnSpc>
              <a:spcBef>
                <a:spcPts val="1199"/>
              </a:spcBef>
              <a:buClr>
                <a:srgbClr val="5B499A"/>
              </a:buClr>
              <a:buFont typeface="Calibri"/>
              <a:buAutoNum type="arabicPeriod"/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Tú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Google Shape;405;g2b2d20689b9_0_331"/>
          <p:cNvSpPr/>
          <p:nvPr/>
        </p:nvSpPr>
        <p:spPr>
          <a:xfrm>
            <a:off x="456120" y="299772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2.  Vosotros/as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Google Shape;406;g2b2d20689b9_0_331"/>
          <p:cNvSpPr/>
          <p:nvPr/>
        </p:nvSpPr>
        <p:spPr>
          <a:xfrm>
            <a:off x="456120" y="380664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3.  Usted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Google Shape;407;g2b2d20689b9_0_331"/>
          <p:cNvSpPr/>
          <p:nvPr/>
        </p:nvSpPr>
        <p:spPr>
          <a:xfrm>
            <a:off x="456120" y="461556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4.  Ustedes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Google Shape;408;g2b2d20689b9_0_331"/>
          <p:cNvSpPr/>
          <p:nvPr/>
        </p:nvSpPr>
        <p:spPr>
          <a:xfrm>
            <a:off x="3581280" y="218880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alibri"/>
                <a:ea typeface="Calibri"/>
              </a:rPr>
              <a:t>You (sing.)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Google Shape;409;g2b2d20689b9_0_331"/>
          <p:cNvSpPr/>
          <p:nvPr/>
        </p:nvSpPr>
        <p:spPr>
          <a:xfrm>
            <a:off x="3581280" y="2997720"/>
            <a:ext cx="2790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alibri"/>
                <a:ea typeface="Calibri"/>
              </a:rPr>
              <a:t>You (pl.)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Google Shape;410;g2b2d20689b9_0_331"/>
          <p:cNvSpPr/>
          <p:nvPr/>
        </p:nvSpPr>
        <p:spPr>
          <a:xfrm>
            <a:off x="3581280" y="3806640"/>
            <a:ext cx="3276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alibri"/>
                <a:ea typeface="Calibri"/>
              </a:rPr>
              <a:t>You (sing. polite)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Google Shape;411;g2b2d20689b9_0_331"/>
          <p:cNvSpPr/>
          <p:nvPr/>
        </p:nvSpPr>
        <p:spPr>
          <a:xfrm>
            <a:off x="3581280" y="4615560"/>
            <a:ext cx="318456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alibri"/>
                <a:ea typeface="Calibri"/>
              </a:rPr>
              <a:t>You (pl. polite)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message&#10;&#10;Description automatically generated">
            <a:extLst>
              <a:ext uri="{FF2B5EF4-FFF2-40B4-BE49-F238E27FC236}">
                <a16:creationId xmlns:a16="http://schemas.microsoft.com/office/drawing/2014/main" id="{96947AAF-5040-6AAD-ECC1-B75BE2F2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0" y="1970843"/>
            <a:ext cx="9130169" cy="2118199"/>
          </a:xfrm>
          <a:prstGeom prst="rect">
            <a:avLst/>
          </a:prstGeom>
        </p:spPr>
      </p:pic>
      <p:sp>
        <p:nvSpPr>
          <p:cNvPr id="20" name="Google Shape;402;g2b2d20689b9_0_331">
            <a:extLst>
              <a:ext uri="{FF2B5EF4-FFF2-40B4-BE49-F238E27FC236}">
                <a16:creationId xmlns:a16="http://schemas.microsoft.com/office/drawing/2014/main" id="{40F466EF-B573-E899-A998-FC2A4C93B255}"/>
              </a:ext>
            </a:extLst>
          </p:cNvPr>
          <p:cNvSpPr txBox="1"/>
          <p:nvPr/>
        </p:nvSpPr>
        <p:spPr>
          <a:xfrm>
            <a:off x="445794" y="388518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formales</a:t>
            </a:r>
            <a:endParaRPr sz="4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416;g2b2d20689b9_0_345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Google Shape;417;g2b2d20689b9_0_345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Consider the following situations and decide which word to use for ‘you’ in each case: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Google Shape;418;g2b2d20689b9_0_345"/>
          <p:cNvSpPr/>
          <p:nvPr/>
        </p:nvSpPr>
        <p:spPr>
          <a:xfrm>
            <a:off x="483480" y="2939040"/>
            <a:ext cx="5385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b.  When talking to your mother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Google Shape;419;g2b2d20689b9_0_345"/>
          <p:cNvSpPr/>
          <p:nvPr/>
        </p:nvSpPr>
        <p:spPr>
          <a:xfrm>
            <a:off x="451440" y="2405160"/>
            <a:ext cx="6351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06440">
              <a:lnSpc>
                <a:spcPct val="100000"/>
              </a:lnSpc>
              <a:buClr>
                <a:srgbClr val="000000"/>
              </a:buClr>
              <a:buFont typeface="Calibri"/>
              <a:buAutoNum type="alphaLcPeriod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When talking to your school principal.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Google Shape;420;g2b2d20689b9_0_345"/>
          <p:cNvSpPr/>
          <p:nvPr/>
        </p:nvSpPr>
        <p:spPr>
          <a:xfrm>
            <a:off x="451440" y="4430880"/>
            <a:ext cx="5307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e. When talking to your brothers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Google Shape;421;g2b2d20689b9_0_345"/>
          <p:cNvSpPr/>
          <p:nvPr/>
        </p:nvSpPr>
        <p:spPr>
          <a:xfrm>
            <a:off x="451440" y="3915360"/>
            <a:ext cx="8758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d.  When talking to the receptionist in the doctor’s surgery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Google Shape;422;g2b2d20689b9_0_345"/>
          <p:cNvSpPr/>
          <p:nvPr/>
        </p:nvSpPr>
        <p:spPr>
          <a:xfrm>
            <a:off x="483480" y="3417840"/>
            <a:ext cx="5385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c.  When talking to your best friend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Google Shape;423;g2b2d20689b9_0_345"/>
          <p:cNvSpPr/>
          <p:nvPr/>
        </p:nvSpPr>
        <p:spPr>
          <a:xfrm>
            <a:off x="9513720" y="2856960"/>
            <a:ext cx="2389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  <a:ea typeface="Calibri"/>
              </a:rPr>
              <a:t>Tú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Google Shape;424;g2b2d20689b9_0_345"/>
          <p:cNvSpPr/>
          <p:nvPr/>
        </p:nvSpPr>
        <p:spPr>
          <a:xfrm>
            <a:off x="9482040" y="2397600"/>
            <a:ext cx="2466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0760">
              <a:lnSpc>
                <a:spcPct val="100000"/>
              </a:lnSpc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  <a:ea typeface="Calibri"/>
              </a:rPr>
              <a:t>Usted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Google Shape;425;g2b2d20689b9_0_345"/>
          <p:cNvSpPr/>
          <p:nvPr/>
        </p:nvSpPr>
        <p:spPr>
          <a:xfrm>
            <a:off x="9482040" y="4438440"/>
            <a:ext cx="2389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  <a:ea typeface="Calibri"/>
              </a:rPr>
              <a:t>Vosotros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Google Shape;426;g2b2d20689b9_0_345"/>
          <p:cNvSpPr/>
          <p:nvPr/>
        </p:nvSpPr>
        <p:spPr>
          <a:xfrm>
            <a:off x="9482040" y="3915360"/>
            <a:ext cx="24278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  <a:ea typeface="Calibri"/>
              </a:rPr>
              <a:t>Usted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Google Shape;427;g2b2d20689b9_0_345"/>
          <p:cNvSpPr/>
          <p:nvPr/>
        </p:nvSpPr>
        <p:spPr>
          <a:xfrm>
            <a:off x="9513720" y="3412080"/>
            <a:ext cx="24278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  <a:ea typeface="Calibri"/>
              </a:rPr>
              <a:t>Tú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Google Shape;428;g2b2d20689b9_0_345"/>
          <p:cNvSpPr/>
          <p:nvPr/>
        </p:nvSpPr>
        <p:spPr>
          <a:xfrm>
            <a:off x="483480" y="4891680"/>
            <a:ext cx="8377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f.  When talking to a group of strangers for directions 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Google Shape;429;g2b2d20689b9_0_345"/>
          <p:cNvSpPr/>
          <p:nvPr/>
        </p:nvSpPr>
        <p:spPr>
          <a:xfrm>
            <a:off x="9520200" y="4973760"/>
            <a:ext cx="2389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  <a:ea typeface="Calibri"/>
              </a:rPr>
              <a:t>Ustedes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838080" y="2344680"/>
            <a:ext cx="105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1" strike="noStrike" spc="-1">
                <a:solidFill>
                  <a:schemeClr val="lt1"/>
                </a:solidFill>
                <a:latin typeface="Calibri"/>
                <a:ea typeface="Calibri"/>
              </a:rPr>
              <a:t>4. Los adjetivos de nacionalidad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Google Shape;736;g201840880a8_0_102"/>
          <p:cNvSpPr/>
          <p:nvPr/>
        </p:nvSpPr>
        <p:spPr>
          <a:xfrm>
            <a:off x="838080" y="36068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4000" b="0" strike="noStrike" spc="-1">
                <a:solidFill>
                  <a:schemeClr val="lt1"/>
                </a:solidFill>
                <a:latin typeface="Calibri"/>
                <a:ea typeface="Calibri"/>
              </a:rPr>
              <a:t>Adjectives to describe nationality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;g2b2d20689b9_0_345"/>
          <p:cNvSpPr txBox="1"/>
          <p:nvPr/>
        </p:nvSpPr>
        <p:spPr>
          <a:xfrm>
            <a:off x="148789" y="980643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Adjectives in Spanish must agree in </a:t>
            </a:r>
            <a:r>
              <a:rPr lang="en-IE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E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with the noun they are describing. 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Adjectives of nationality follow slightly different rules for agreement. 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17;g2b2d20689b9_0_345"/>
          <p:cNvSpPr txBox="1"/>
          <p:nvPr/>
        </p:nvSpPr>
        <p:spPr>
          <a:xfrm>
            <a:off x="148789" y="2949873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When adjectives of nationality end in </a:t>
            </a:r>
            <a:r>
              <a:rPr lang="en-IE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IE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, they follow the same rules as other adjectives that end in </a:t>
            </a:r>
            <a:r>
              <a:rPr lang="en-IE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IE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IE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Do you remember what they are?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FB11B-13CC-AB3F-0C5D-B7699BCFA232}"/>
              </a:ext>
            </a:extLst>
          </p:cNvPr>
          <p:cNvSpPr txBox="1"/>
          <p:nvPr/>
        </p:nvSpPr>
        <p:spPr>
          <a:xfrm>
            <a:off x="237565" y="272757"/>
            <a:ext cx="6121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5B499A"/>
                </a:solidFill>
                <a:latin typeface="Calibri"/>
                <a:cs typeface="Calibri"/>
                <a:sym typeface="Calibri"/>
              </a:rPr>
              <a:t>Adjectives of nationality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3790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Google Shape;480;p6"/>
          <p:cNvGraphicFramePr/>
          <p:nvPr/>
        </p:nvGraphicFramePr>
        <p:xfrm>
          <a:off x="620280" y="1173240"/>
          <a:ext cx="11211480" cy="2380440"/>
        </p:xfrm>
        <a:graphic>
          <a:graphicData uri="http://schemas.openxmlformats.org/drawingml/2006/table">
            <a:tbl>
              <a:tblPr/>
              <a:tblGrid>
                <a:gridCol w="27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Masculino singular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Femenino singular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Masculino plural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Femenino plural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5" name="Google Shape;499;p6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Adjectives of nationality 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Google Shape;487;p6"/>
          <p:cNvSpPr/>
          <p:nvPr/>
        </p:nvSpPr>
        <p:spPr>
          <a:xfrm>
            <a:off x="620280" y="212760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mexican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Google Shape;488;p6"/>
          <p:cNvSpPr/>
          <p:nvPr/>
        </p:nvSpPr>
        <p:spPr>
          <a:xfrm>
            <a:off x="583560" y="2840760"/>
            <a:ext cx="2644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estadounidens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Google Shape;487;p6"/>
          <p:cNvSpPr/>
          <p:nvPr/>
        </p:nvSpPr>
        <p:spPr>
          <a:xfrm>
            <a:off x="3311280" y="212760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mexican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Google Shape;487;p6"/>
          <p:cNvSpPr/>
          <p:nvPr/>
        </p:nvSpPr>
        <p:spPr>
          <a:xfrm>
            <a:off x="6118560" y="212760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mexican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Google Shape;487;p6"/>
          <p:cNvSpPr/>
          <p:nvPr/>
        </p:nvSpPr>
        <p:spPr>
          <a:xfrm>
            <a:off x="8965080" y="212292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mexican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Google Shape;488;p6"/>
          <p:cNvSpPr/>
          <p:nvPr/>
        </p:nvSpPr>
        <p:spPr>
          <a:xfrm>
            <a:off x="3308760" y="2849760"/>
            <a:ext cx="2809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estadounidens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Google Shape;488;p6"/>
          <p:cNvSpPr/>
          <p:nvPr/>
        </p:nvSpPr>
        <p:spPr>
          <a:xfrm>
            <a:off x="6114240" y="2836440"/>
            <a:ext cx="2785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estadounidens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Google Shape;488;p6"/>
          <p:cNvSpPr/>
          <p:nvPr/>
        </p:nvSpPr>
        <p:spPr>
          <a:xfrm>
            <a:off x="9009360" y="2840760"/>
            <a:ext cx="271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estadounidens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Google Shape;480;p6"/>
          <p:cNvGraphicFramePr/>
          <p:nvPr/>
        </p:nvGraphicFramePr>
        <p:xfrm>
          <a:off x="620280" y="3084120"/>
          <a:ext cx="11211480" cy="2380440"/>
        </p:xfrm>
        <a:graphic>
          <a:graphicData uri="http://schemas.openxmlformats.org/drawingml/2006/table">
            <a:tbl>
              <a:tblPr/>
              <a:tblGrid>
                <a:gridCol w="27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Masculino singular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Femenino singular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Masculino plural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Femenino plural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5" name="Google Shape;499;p6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Adjectives of nationality 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Google Shape;487;p6"/>
          <p:cNvSpPr/>
          <p:nvPr/>
        </p:nvSpPr>
        <p:spPr>
          <a:xfrm>
            <a:off x="620280" y="403812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españ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ol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Google Shape;488;p6"/>
          <p:cNvSpPr/>
          <p:nvPr/>
        </p:nvSpPr>
        <p:spPr>
          <a:xfrm>
            <a:off x="583560" y="4751280"/>
            <a:ext cx="2644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franc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és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Google Shape;487;p6"/>
          <p:cNvSpPr/>
          <p:nvPr/>
        </p:nvSpPr>
        <p:spPr>
          <a:xfrm>
            <a:off x="3311280" y="403812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españ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ola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Google Shape;487;p6"/>
          <p:cNvSpPr/>
          <p:nvPr/>
        </p:nvSpPr>
        <p:spPr>
          <a:xfrm>
            <a:off x="6118560" y="4038120"/>
            <a:ext cx="2687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españ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oles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Google Shape;487;p6"/>
          <p:cNvSpPr/>
          <p:nvPr/>
        </p:nvSpPr>
        <p:spPr>
          <a:xfrm>
            <a:off x="8965080" y="403344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españ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olas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Google Shape;488;p6"/>
          <p:cNvSpPr/>
          <p:nvPr/>
        </p:nvSpPr>
        <p:spPr>
          <a:xfrm>
            <a:off x="3308760" y="4760640"/>
            <a:ext cx="2809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franc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esa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Google Shape;488;p6"/>
          <p:cNvSpPr/>
          <p:nvPr/>
        </p:nvSpPr>
        <p:spPr>
          <a:xfrm>
            <a:off x="6114240" y="4746960"/>
            <a:ext cx="2785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franc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eses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Google Shape;488;p6"/>
          <p:cNvSpPr/>
          <p:nvPr/>
        </p:nvSpPr>
        <p:spPr>
          <a:xfrm>
            <a:off x="9009360" y="4751640"/>
            <a:ext cx="271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franc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esas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Google Shape;417;g2b2d20689b9_0_345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IE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Adjectives of nationality that end in a </a:t>
            </a:r>
            <a:r>
              <a:rPr lang="en-IE" sz="3200" b="1" strike="noStrike" spc="-1">
                <a:solidFill>
                  <a:srgbClr val="5B499A"/>
                </a:solidFill>
                <a:latin typeface="Calibri"/>
                <a:ea typeface="Calibri"/>
              </a:rPr>
              <a:t>consonant</a:t>
            </a:r>
            <a:r>
              <a:rPr lang="en-IE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 have different rules to other adjectives that end in a consonant.  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en-IE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They have </a:t>
            </a:r>
            <a:r>
              <a:rPr lang="en-IE" sz="3200" b="1" strike="noStrike" spc="-1">
                <a:solidFill>
                  <a:srgbClr val="5B499A"/>
                </a:solidFill>
                <a:latin typeface="Calibri"/>
                <a:ea typeface="Calibri"/>
              </a:rPr>
              <a:t>four</a:t>
            </a:r>
            <a:r>
              <a:rPr lang="en-IE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 forms instead of two. 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717;g2017930bdbe_1_99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Google Shape;718;g2017930bdbe_1_99"/>
          <p:cNvSpPr/>
          <p:nvPr/>
        </p:nvSpPr>
        <p:spPr>
          <a:xfrm>
            <a:off x="148680" y="98316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español: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7" name="Google Shape;730;g2017930bdbe_1_99"/>
          <p:cNvPicPr/>
          <p:nvPr/>
        </p:nvPicPr>
        <p:blipFill>
          <a:blip r:embed="rId3"/>
          <a:stretch/>
        </p:blipFill>
        <p:spPr>
          <a:xfrm>
            <a:off x="10240200" y="48240"/>
            <a:ext cx="1802160" cy="20556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38" name="Google Shape;480;p6"/>
          <p:cNvGraphicFramePr/>
          <p:nvPr>
            <p:extLst>
              <p:ext uri="{D42A27DB-BD31-4B8C-83A1-F6EECF244321}">
                <p14:modId xmlns:p14="http://schemas.microsoft.com/office/powerpoint/2010/main" val="3472912143"/>
              </p:ext>
            </p:extLst>
          </p:nvPr>
        </p:nvGraphicFramePr>
        <p:xfrm>
          <a:off x="185760" y="1719360"/>
          <a:ext cx="11211480" cy="4143000"/>
        </p:xfrm>
        <a:graphic>
          <a:graphicData uri="http://schemas.openxmlformats.org/drawingml/2006/table">
            <a:tbl>
              <a:tblPr/>
              <a:tblGrid>
                <a:gridCol w="27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Masculino</a:t>
                      </a:r>
                      <a:r>
                        <a:rPr lang="en-US" sz="3000" b="1" strike="noStrike" spc="-1" dirty="0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 singular 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Femenino</a:t>
                      </a:r>
                      <a:r>
                        <a:rPr lang="en-US" sz="3000" b="1" strike="noStrike" spc="-1" dirty="0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 singular 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Masculino</a:t>
                      </a:r>
                      <a:r>
                        <a:rPr lang="en-US" sz="3000" b="1" strike="noStrike" spc="-1" dirty="0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 plural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Femenino</a:t>
                      </a:r>
                      <a:r>
                        <a:rPr lang="en-US" sz="3000" b="1" strike="noStrike" spc="-1" dirty="0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 plural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9" name="Google Shape;487;p6"/>
          <p:cNvSpPr/>
          <p:nvPr/>
        </p:nvSpPr>
        <p:spPr>
          <a:xfrm>
            <a:off x="185760" y="267336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irland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és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Google Shape;488;p6"/>
          <p:cNvSpPr/>
          <p:nvPr/>
        </p:nvSpPr>
        <p:spPr>
          <a:xfrm>
            <a:off x="148680" y="3291120"/>
            <a:ext cx="2644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ingl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és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Google Shape;487;p6"/>
          <p:cNvSpPr/>
          <p:nvPr/>
        </p:nvSpPr>
        <p:spPr>
          <a:xfrm>
            <a:off x="2876400" y="267336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irland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esa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Google Shape;487;p6"/>
          <p:cNvSpPr/>
          <p:nvPr/>
        </p:nvSpPr>
        <p:spPr>
          <a:xfrm>
            <a:off x="5684040" y="2673360"/>
            <a:ext cx="22446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irland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eses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Google Shape;487;p6"/>
          <p:cNvSpPr/>
          <p:nvPr/>
        </p:nvSpPr>
        <p:spPr>
          <a:xfrm>
            <a:off x="8530560" y="2668680"/>
            <a:ext cx="1940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irland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esas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Google Shape;488;p6"/>
          <p:cNvSpPr/>
          <p:nvPr/>
        </p:nvSpPr>
        <p:spPr>
          <a:xfrm>
            <a:off x="2873880" y="3300120"/>
            <a:ext cx="2809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ingles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Google Shape;488;p6"/>
          <p:cNvSpPr/>
          <p:nvPr/>
        </p:nvSpPr>
        <p:spPr>
          <a:xfrm>
            <a:off x="5679360" y="3286800"/>
            <a:ext cx="2785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ingles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Google Shape;488;p6"/>
          <p:cNvSpPr/>
          <p:nvPr/>
        </p:nvSpPr>
        <p:spPr>
          <a:xfrm>
            <a:off x="8574480" y="3291120"/>
            <a:ext cx="271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ingles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Google Shape;488;p6"/>
          <p:cNvSpPr/>
          <p:nvPr/>
        </p:nvSpPr>
        <p:spPr>
          <a:xfrm>
            <a:off x="148680" y="3903840"/>
            <a:ext cx="2644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italian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Google Shape;488;p6"/>
          <p:cNvSpPr/>
          <p:nvPr/>
        </p:nvSpPr>
        <p:spPr>
          <a:xfrm>
            <a:off x="2873880" y="3912840"/>
            <a:ext cx="2809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italian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Google Shape;488;p6"/>
          <p:cNvSpPr/>
          <p:nvPr/>
        </p:nvSpPr>
        <p:spPr>
          <a:xfrm>
            <a:off x="5679360" y="3899160"/>
            <a:ext cx="2785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italian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os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Google Shape;488;p6"/>
          <p:cNvSpPr/>
          <p:nvPr/>
        </p:nvSpPr>
        <p:spPr>
          <a:xfrm>
            <a:off x="8574480" y="3903840"/>
            <a:ext cx="271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italian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Google Shape;488;p6"/>
          <p:cNvSpPr/>
          <p:nvPr/>
        </p:nvSpPr>
        <p:spPr>
          <a:xfrm>
            <a:off x="148680" y="4516560"/>
            <a:ext cx="2644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escoc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és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Google Shape;488;p6"/>
          <p:cNvSpPr/>
          <p:nvPr/>
        </p:nvSpPr>
        <p:spPr>
          <a:xfrm>
            <a:off x="2873880" y="4525560"/>
            <a:ext cx="2809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escoc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esa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Google Shape;488;p6"/>
          <p:cNvSpPr/>
          <p:nvPr/>
        </p:nvSpPr>
        <p:spPr>
          <a:xfrm>
            <a:off x="5679360" y="4511880"/>
            <a:ext cx="2785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escoces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Google Shape;488;p6"/>
          <p:cNvSpPr/>
          <p:nvPr/>
        </p:nvSpPr>
        <p:spPr>
          <a:xfrm>
            <a:off x="8574480" y="4516560"/>
            <a:ext cx="271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escoces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Google Shape;488;p6"/>
          <p:cNvSpPr/>
          <p:nvPr/>
        </p:nvSpPr>
        <p:spPr>
          <a:xfrm>
            <a:off x="148680" y="5224680"/>
            <a:ext cx="26442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portugu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és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Google Shape;488;p6"/>
          <p:cNvSpPr/>
          <p:nvPr/>
        </p:nvSpPr>
        <p:spPr>
          <a:xfrm>
            <a:off x="2873880" y="5233680"/>
            <a:ext cx="2809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portugues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Google Shape;488;p6"/>
          <p:cNvSpPr/>
          <p:nvPr/>
        </p:nvSpPr>
        <p:spPr>
          <a:xfrm>
            <a:off x="5679360" y="5220360"/>
            <a:ext cx="2785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portugues</a:t>
            </a:r>
            <a:r>
              <a:rPr lang="en-US" sz="2800" b="0" strike="noStrike" spc="-1">
                <a:solidFill>
                  <a:srgbClr val="00B0F0"/>
                </a:solidFill>
                <a:latin typeface="Calibri"/>
                <a:ea typeface="Calibri"/>
              </a:rPr>
              <a:t>es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Google Shape;488;p6"/>
          <p:cNvSpPr/>
          <p:nvPr/>
        </p:nvSpPr>
        <p:spPr>
          <a:xfrm>
            <a:off x="8574480" y="5224680"/>
            <a:ext cx="271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portugues</a:t>
            </a:r>
            <a:r>
              <a:rPr lang="en-US" sz="2800" b="0" strike="noStrike" spc="-1">
                <a:solidFill>
                  <a:srgbClr val="FF33CC"/>
                </a:solidFill>
                <a:latin typeface="Calibri"/>
                <a:ea typeface="Calibri"/>
              </a:rPr>
              <a:t>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234468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strike="noStrike" spc="-1" dirty="0">
                <a:solidFill>
                  <a:schemeClr val="lt1"/>
                </a:solidFill>
                <a:latin typeface="Calibri"/>
                <a:ea typeface="Calibri"/>
              </a:rPr>
              <a:t>1. Las </a:t>
            </a:r>
            <a:r>
              <a:rPr lang="en-US" sz="5400" b="1" strike="noStrike" spc="-1" dirty="0" err="1">
                <a:solidFill>
                  <a:schemeClr val="lt1"/>
                </a:solidFill>
                <a:latin typeface="Calibri"/>
                <a:ea typeface="Calibri"/>
              </a:rPr>
              <a:t>expresiones</a:t>
            </a:r>
            <a:r>
              <a:rPr lang="en-US" sz="5400" b="1" strike="noStrike" spc="-1" dirty="0">
                <a:solidFill>
                  <a:schemeClr val="lt1"/>
                </a:solidFill>
                <a:latin typeface="Calibri"/>
                <a:ea typeface="Calibri"/>
              </a:rPr>
              <a:t> con </a:t>
            </a:r>
            <a:r>
              <a:rPr lang="en-US" sz="5400" b="1" strike="noStrike" spc="-1" dirty="0" err="1">
                <a:solidFill>
                  <a:schemeClr val="lt1"/>
                </a:solidFill>
                <a:latin typeface="Calibri"/>
                <a:ea typeface="Calibri"/>
              </a:rPr>
              <a:t>tener</a:t>
            </a:r>
            <a:endParaRPr lang="es-ES" sz="5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Google Shape;114;p3"/>
          <p:cNvSpPr/>
          <p:nvPr/>
        </p:nvSpPr>
        <p:spPr>
          <a:xfrm>
            <a:off x="838080" y="36068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es-ES" sz="4000" b="0" strike="noStrike" spc="-1">
              <a:solidFill>
                <a:schemeClr val="lt1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1014;g2022f53509e_0_58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Reflexión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Google Shape;1015;g2022f53509e_0_58"/>
          <p:cNvSpPr/>
          <p:nvPr/>
        </p:nvSpPr>
        <p:spPr>
          <a:xfrm>
            <a:off x="148680" y="98316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How well do you know the grammar from Unit 1?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Choose the heart that best describes how well you know it. 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1" name="Google Shape;1016;g2022f53509e_0_58"/>
          <p:cNvPicPr/>
          <p:nvPr/>
        </p:nvPicPr>
        <p:blipFill>
          <a:blip r:embed="rId3"/>
          <a:stretch/>
        </p:blipFill>
        <p:spPr>
          <a:xfrm>
            <a:off x="10028160" y="3398040"/>
            <a:ext cx="2014200" cy="2533680"/>
          </a:xfrm>
          <a:prstGeom prst="rect">
            <a:avLst/>
          </a:prstGeom>
          <a:ln w="0">
            <a:noFill/>
          </a:ln>
        </p:spPr>
      </p:pic>
      <p:pic>
        <p:nvPicPr>
          <p:cNvPr id="462" name="Google Shape;1017;g2022f53509e_0_58"/>
          <p:cNvPicPr/>
          <p:nvPr/>
        </p:nvPicPr>
        <p:blipFill>
          <a:blip r:embed="rId4"/>
          <a:stretch/>
        </p:blipFill>
        <p:spPr>
          <a:xfrm>
            <a:off x="469800" y="2829960"/>
            <a:ext cx="2550240" cy="2036880"/>
          </a:xfrm>
          <a:prstGeom prst="rect">
            <a:avLst/>
          </a:prstGeom>
          <a:ln w="0">
            <a:noFill/>
          </a:ln>
        </p:spPr>
      </p:pic>
      <p:pic>
        <p:nvPicPr>
          <p:cNvPr id="463" name="Google Shape;1018;g2022f53509e_0_58"/>
          <p:cNvPicPr/>
          <p:nvPr/>
        </p:nvPicPr>
        <p:blipFill>
          <a:blip r:embed="rId5"/>
          <a:stretch/>
        </p:blipFill>
        <p:spPr>
          <a:xfrm>
            <a:off x="3146040" y="2829960"/>
            <a:ext cx="2750760" cy="2036880"/>
          </a:xfrm>
          <a:prstGeom prst="rect">
            <a:avLst/>
          </a:prstGeom>
          <a:ln w="0">
            <a:noFill/>
          </a:ln>
        </p:spPr>
      </p:pic>
      <p:pic>
        <p:nvPicPr>
          <p:cNvPr id="464" name="Google Shape;1019;g2022f53509e_0_58"/>
          <p:cNvPicPr/>
          <p:nvPr/>
        </p:nvPicPr>
        <p:blipFill>
          <a:blip r:embed="rId6"/>
          <a:stretch/>
        </p:blipFill>
        <p:spPr>
          <a:xfrm>
            <a:off x="6022440" y="2809440"/>
            <a:ext cx="3033360" cy="203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lt1"/>
                </a:solidFill>
                <a:latin typeface="Calibri"/>
                <a:ea typeface="Calibri"/>
              </a:rPr>
              <a:t>¡Muchas gracias!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6" name="Google Shape;1025;p23" descr="A picture containing toy, doll&#10;&#10;Description automatically generated"/>
          <p:cNvPicPr/>
          <p:nvPr/>
        </p:nvPicPr>
        <p:blipFill>
          <a:blip r:embed="rId2"/>
          <a:stretch/>
        </p:blipFill>
        <p:spPr>
          <a:xfrm>
            <a:off x="7236720" y="1355400"/>
            <a:ext cx="2107440" cy="4355280"/>
          </a:xfrm>
          <a:prstGeom prst="rect">
            <a:avLst/>
          </a:prstGeom>
          <a:ln w="0">
            <a:noFill/>
          </a:ln>
        </p:spPr>
      </p:pic>
      <p:pic>
        <p:nvPicPr>
          <p:cNvPr id="467" name="Google Shape;1026;p23" descr="A person wearing a garment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9603720" y="1219320"/>
            <a:ext cx="1942200" cy="441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944;g201840880a8_0_368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945;g201840880a8_0_368"/>
          <p:cNvSpPr/>
          <p:nvPr/>
        </p:nvSpPr>
        <p:spPr>
          <a:xfrm>
            <a:off x="148680" y="98316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Spend a few minutes revising the verb </a:t>
            </a:r>
            <a:r>
              <a:rPr lang="en-US" sz="3200" b="1" strike="noStrike" spc="-1">
                <a:solidFill>
                  <a:srgbClr val="5B499A"/>
                </a:solidFill>
                <a:latin typeface="Calibri"/>
                <a:ea typeface="Calibri"/>
              </a:rPr>
              <a:t>tener.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Then test each other in pairs. How well do you both know the verb? 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Google Shape;946;g201840880a8_0_368"/>
          <p:cNvPicPr/>
          <p:nvPr/>
        </p:nvPicPr>
        <p:blipFill>
          <a:blip r:embed="rId3"/>
          <a:stretch/>
        </p:blipFill>
        <p:spPr>
          <a:xfrm>
            <a:off x="1492200" y="2798280"/>
            <a:ext cx="5511600" cy="255492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947;g201840880a8_0_368"/>
          <p:cNvPicPr/>
          <p:nvPr/>
        </p:nvPicPr>
        <p:blipFill>
          <a:blip r:embed="rId4"/>
          <a:stretch/>
        </p:blipFill>
        <p:spPr>
          <a:xfrm>
            <a:off x="9887760" y="3137400"/>
            <a:ext cx="1961280" cy="246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836;g201840880a8_0_234"/>
          <p:cNvPicPr/>
          <p:nvPr/>
        </p:nvPicPr>
        <p:blipFill>
          <a:blip r:embed="rId3"/>
          <a:stretch/>
        </p:blipFill>
        <p:spPr>
          <a:xfrm>
            <a:off x="10191240" y="34560"/>
            <a:ext cx="1981800" cy="206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8" name="Google Shape;119;g2ac799b234d_0_3"/>
          <p:cNvGraphicFramePr/>
          <p:nvPr>
            <p:extLst>
              <p:ext uri="{D42A27DB-BD31-4B8C-83A1-F6EECF244321}">
                <p14:modId xmlns:p14="http://schemas.microsoft.com/office/powerpoint/2010/main" val="2485228519"/>
              </p:ext>
            </p:extLst>
          </p:nvPr>
        </p:nvGraphicFramePr>
        <p:xfrm>
          <a:off x="531720" y="1855080"/>
          <a:ext cx="6061680" cy="3139440"/>
        </p:xfrm>
        <a:graphic>
          <a:graphicData uri="http://schemas.openxmlformats.org/drawingml/2006/table">
            <a:tbl>
              <a:tblPr/>
              <a:tblGrid>
                <a:gridCol w="260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r>
                        <a:rPr lang="en-US" sz="3000" b="1" strike="noStrike" spc="-1" dirty="0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j-lt"/>
                          <a:ea typeface="Calibri"/>
                        </a:rPr>
                        <a:t>Inglés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9" name="Google Shape;120;g2ac799b234d_0_3"/>
          <p:cNvSpPr/>
          <p:nvPr/>
        </p:nvSpPr>
        <p:spPr>
          <a:xfrm>
            <a:off x="533160" y="29743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Tener frío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Google Shape;121;g2ac799b234d_0_3"/>
          <p:cNvSpPr/>
          <p:nvPr/>
        </p:nvSpPr>
        <p:spPr>
          <a:xfrm>
            <a:off x="526320" y="244044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Tener calor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Google Shape;122;g2ac799b234d_0_3"/>
          <p:cNvSpPr/>
          <p:nvPr/>
        </p:nvSpPr>
        <p:spPr>
          <a:xfrm>
            <a:off x="501480" y="447948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Tener sed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Google Shape;123;g2ac799b234d_0_3"/>
          <p:cNvSpPr/>
          <p:nvPr/>
        </p:nvSpPr>
        <p:spPr>
          <a:xfrm>
            <a:off x="501480" y="395640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Tener hambre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Google Shape;124;g2ac799b234d_0_3"/>
          <p:cNvSpPr/>
          <p:nvPr/>
        </p:nvSpPr>
        <p:spPr>
          <a:xfrm>
            <a:off x="533160" y="345312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Tener suerte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Google Shape;125;g2ac799b234d_0_3"/>
          <p:cNvSpPr/>
          <p:nvPr/>
        </p:nvSpPr>
        <p:spPr>
          <a:xfrm>
            <a:off x="3124800" y="297000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b. To be thirsty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Google Shape;126;g2ac799b234d_0_3"/>
          <p:cNvSpPr/>
          <p:nvPr/>
        </p:nvSpPr>
        <p:spPr>
          <a:xfrm>
            <a:off x="3092760" y="2434320"/>
            <a:ext cx="3027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a. To be cold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Google Shape;127;g2ac799b234d_0_3"/>
          <p:cNvSpPr/>
          <p:nvPr/>
        </p:nvSpPr>
        <p:spPr>
          <a:xfrm>
            <a:off x="3092760" y="4475160"/>
            <a:ext cx="282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e. To be hungry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Google Shape;128;g2ac799b234d_0_3"/>
          <p:cNvSpPr/>
          <p:nvPr/>
        </p:nvSpPr>
        <p:spPr>
          <a:xfrm>
            <a:off x="3092760" y="395208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d. To be lucky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Google Shape;129;g2ac799b234d_0_3"/>
          <p:cNvSpPr/>
          <p:nvPr/>
        </p:nvSpPr>
        <p:spPr>
          <a:xfrm>
            <a:off x="3124800" y="344880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c. To be hot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9" name="Google Shape;130;g2ac799b234d_0_3"/>
          <p:cNvGraphicFramePr/>
          <p:nvPr>
            <p:extLst>
              <p:ext uri="{D42A27DB-BD31-4B8C-83A1-F6EECF244321}">
                <p14:modId xmlns:p14="http://schemas.microsoft.com/office/powerpoint/2010/main" val="4259101847"/>
              </p:ext>
            </p:extLst>
          </p:nvPr>
        </p:nvGraphicFramePr>
        <p:xfrm>
          <a:off x="8223840" y="1848960"/>
          <a:ext cx="3835440" cy="3139440"/>
        </p:xfrm>
        <a:graphic>
          <a:graphicData uri="http://schemas.openxmlformats.org/drawingml/2006/table">
            <a:tbl>
              <a:tblPr/>
              <a:tblGrid>
                <a:gridCol w="165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r>
                        <a:rPr lang="en-US" sz="3000" b="1" strike="noStrike" spc="-1" dirty="0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Inglés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0" name="Google Shape;131;g2ac799b234d_0_3"/>
          <p:cNvSpPr/>
          <p:nvPr/>
        </p:nvSpPr>
        <p:spPr>
          <a:xfrm>
            <a:off x="8256600" y="298044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Google Shape;132;g2ac799b234d_0_3"/>
          <p:cNvSpPr/>
          <p:nvPr/>
        </p:nvSpPr>
        <p:spPr>
          <a:xfrm>
            <a:off x="8249760" y="244656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Google Shape;133;g2ac799b234d_0_3"/>
          <p:cNvSpPr/>
          <p:nvPr/>
        </p:nvSpPr>
        <p:spPr>
          <a:xfrm>
            <a:off x="8224920" y="448560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Google Shape;134;g2ac799b234d_0_3"/>
          <p:cNvSpPr/>
          <p:nvPr/>
        </p:nvSpPr>
        <p:spPr>
          <a:xfrm>
            <a:off x="8224920" y="396252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Google Shape;135;g2ac799b234d_0_3"/>
          <p:cNvSpPr/>
          <p:nvPr/>
        </p:nvSpPr>
        <p:spPr>
          <a:xfrm>
            <a:off x="8256600" y="345924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Google Shape;136;g2ac799b234d_0_3"/>
          <p:cNvSpPr/>
          <p:nvPr/>
        </p:nvSpPr>
        <p:spPr>
          <a:xfrm>
            <a:off x="9948600" y="244080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c.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Google Shape;137;g2ac799b234d_0_3"/>
          <p:cNvSpPr/>
          <p:nvPr/>
        </p:nvSpPr>
        <p:spPr>
          <a:xfrm>
            <a:off x="9974880" y="295920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a.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Google Shape;138;g2ac799b234d_0_3"/>
          <p:cNvSpPr/>
          <p:nvPr/>
        </p:nvSpPr>
        <p:spPr>
          <a:xfrm>
            <a:off x="9987480" y="3448440"/>
            <a:ext cx="194076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d.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Google Shape;139;g2ac799b234d_0_3"/>
          <p:cNvSpPr/>
          <p:nvPr/>
        </p:nvSpPr>
        <p:spPr>
          <a:xfrm>
            <a:off x="9987480" y="395784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e.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Google Shape;140;g2ac799b234d_0_3"/>
          <p:cNvSpPr/>
          <p:nvPr/>
        </p:nvSpPr>
        <p:spPr>
          <a:xfrm>
            <a:off x="9987480" y="446760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b.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Google Shape;141;g2ac799b234d_0_3"/>
          <p:cNvSpPr/>
          <p:nvPr/>
        </p:nvSpPr>
        <p:spPr>
          <a:xfrm>
            <a:off x="0" y="309600"/>
            <a:ext cx="1237536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Relaciona las expresiones en español con sus equivalentes en inglés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46;g2ac799b234d_0_29"/>
          <p:cNvGraphicFramePr/>
          <p:nvPr>
            <p:extLst>
              <p:ext uri="{D42A27DB-BD31-4B8C-83A1-F6EECF244321}">
                <p14:modId xmlns:p14="http://schemas.microsoft.com/office/powerpoint/2010/main" val="3772879048"/>
              </p:ext>
            </p:extLst>
          </p:nvPr>
        </p:nvGraphicFramePr>
        <p:xfrm>
          <a:off x="531720" y="1855080"/>
          <a:ext cx="6061680" cy="3139440"/>
        </p:xfrm>
        <a:graphic>
          <a:graphicData uri="http://schemas.openxmlformats.org/drawingml/2006/table">
            <a:tbl>
              <a:tblPr/>
              <a:tblGrid>
                <a:gridCol w="260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Inglés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2" name="Google Shape;147;g2ac799b234d_0_29"/>
          <p:cNvSpPr/>
          <p:nvPr/>
        </p:nvSpPr>
        <p:spPr>
          <a:xfrm>
            <a:off x="533160" y="29743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Tener miedo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Google Shape;148;g2ac799b234d_0_29"/>
          <p:cNvSpPr/>
          <p:nvPr/>
        </p:nvSpPr>
        <p:spPr>
          <a:xfrm>
            <a:off x="526320" y="244044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Tener razón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Google Shape;149;g2ac799b234d_0_29"/>
          <p:cNvSpPr/>
          <p:nvPr/>
        </p:nvSpPr>
        <p:spPr>
          <a:xfrm>
            <a:off x="501480" y="447948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Tener éxito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Google Shape;150;g2ac799b234d_0_29"/>
          <p:cNvSpPr/>
          <p:nvPr/>
        </p:nvSpPr>
        <p:spPr>
          <a:xfrm>
            <a:off x="501480" y="395640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Tener prisa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Google Shape;151;g2ac799b234d_0_29"/>
          <p:cNvSpPr/>
          <p:nvPr/>
        </p:nvSpPr>
        <p:spPr>
          <a:xfrm>
            <a:off x="533160" y="345312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Tener sueño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Google Shape;152;g2ac799b234d_0_29"/>
          <p:cNvSpPr/>
          <p:nvPr/>
        </p:nvSpPr>
        <p:spPr>
          <a:xfrm>
            <a:off x="3124800" y="297000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g. To be afraid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Google Shape;153;g2ac799b234d_0_29"/>
          <p:cNvSpPr/>
          <p:nvPr/>
        </p:nvSpPr>
        <p:spPr>
          <a:xfrm>
            <a:off x="3092760" y="2434320"/>
            <a:ext cx="3027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f. To be in a hurry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Google Shape;154;g2ac799b234d_0_29"/>
          <p:cNvSpPr/>
          <p:nvPr/>
        </p:nvSpPr>
        <p:spPr>
          <a:xfrm>
            <a:off x="3092760" y="4475160"/>
            <a:ext cx="282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j. To be right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Google Shape;155;g2ac799b234d_0_29"/>
          <p:cNvSpPr/>
          <p:nvPr/>
        </p:nvSpPr>
        <p:spPr>
          <a:xfrm>
            <a:off x="3092760" y="3952080"/>
            <a:ext cx="3500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i. To be successful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Google Shape;156;g2ac799b234d_0_29"/>
          <p:cNvSpPr/>
          <p:nvPr/>
        </p:nvSpPr>
        <p:spPr>
          <a:xfrm>
            <a:off x="3124800" y="344880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h. To be sleepy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2" name="Google Shape;157;g2ac799b234d_0_29"/>
          <p:cNvGraphicFramePr/>
          <p:nvPr>
            <p:extLst>
              <p:ext uri="{D42A27DB-BD31-4B8C-83A1-F6EECF244321}">
                <p14:modId xmlns:p14="http://schemas.microsoft.com/office/powerpoint/2010/main" val="1355378495"/>
              </p:ext>
            </p:extLst>
          </p:nvPr>
        </p:nvGraphicFramePr>
        <p:xfrm>
          <a:off x="8223840" y="1848960"/>
          <a:ext cx="3835440" cy="3139440"/>
        </p:xfrm>
        <a:graphic>
          <a:graphicData uri="http://schemas.openxmlformats.org/drawingml/2006/table">
            <a:tbl>
              <a:tblPr/>
              <a:tblGrid>
                <a:gridCol w="165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Inglés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3" name="Google Shape;158;g2ac799b234d_0_29"/>
          <p:cNvSpPr/>
          <p:nvPr/>
        </p:nvSpPr>
        <p:spPr>
          <a:xfrm>
            <a:off x="8256600" y="298044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Google Shape;159;g2ac799b234d_0_29"/>
          <p:cNvSpPr/>
          <p:nvPr/>
        </p:nvSpPr>
        <p:spPr>
          <a:xfrm>
            <a:off x="8249760" y="244656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Google Shape;160;g2ac799b234d_0_29"/>
          <p:cNvSpPr/>
          <p:nvPr/>
        </p:nvSpPr>
        <p:spPr>
          <a:xfrm>
            <a:off x="8224920" y="448560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Google Shape;161;g2ac799b234d_0_29"/>
          <p:cNvSpPr/>
          <p:nvPr/>
        </p:nvSpPr>
        <p:spPr>
          <a:xfrm>
            <a:off x="8224920" y="396252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Google Shape;162;g2ac799b234d_0_29"/>
          <p:cNvSpPr/>
          <p:nvPr/>
        </p:nvSpPr>
        <p:spPr>
          <a:xfrm>
            <a:off x="8256600" y="3459240"/>
            <a:ext cx="262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Google Shape;163;g2ac799b234d_0_29"/>
          <p:cNvSpPr/>
          <p:nvPr/>
        </p:nvSpPr>
        <p:spPr>
          <a:xfrm>
            <a:off x="9948600" y="244080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j.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Google Shape;164;g2ac799b234d_0_29"/>
          <p:cNvSpPr/>
          <p:nvPr/>
        </p:nvSpPr>
        <p:spPr>
          <a:xfrm>
            <a:off x="9974880" y="295920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g.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Google Shape;165;g2ac799b234d_0_29"/>
          <p:cNvSpPr/>
          <p:nvPr/>
        </p:nvSpPr>
        <p:spPr>
          <a:xfrm>
            <a:off x="9987480" y="3448440"/>
            <a:ext cx="194076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h.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Google Shape;166;g2ac799b234d_0_29"/>
          <p:cNvSpPr/>
          <p:nvPr/>
        </p:nvSpPr>
        <p:spPr>
          <a:xfrm>
            <a:off x="9987480" y="395784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f.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Google Shape;167;g2ac799b234d_0_29"/>
          <p:cNvSpPr/>
          <p:nvPr/>
        </p:nvSpPr>
        <p:spPr>
          <a:xfrm>
            <a:off x="9987480" y="4467600"/>
            <a:ext cx="194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Google Shape;168;g2ac799b234d_0_29"/>
          <p:cNvSpPr/>
          <p:nvPr/>
        </p:nvSpPr>
        <p:spPr>
          <a:xfrm>
            <a:off x="0" y="309600"/>
            <a:ext cx="1237536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Relaciona las expresiones en español con sus equivalentes en inglés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173;g2ac799b234d_0_55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Google Shape;174;g2ac799b234d_0_55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115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¿Qué significa estas frases?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6" name="Google Shape;175;g2ac799b234d_0_55"/>
          <p:cNvGraphicFramePr/>
          <p:nvPr>
            <p:extLst>
              <p:ext uri="{D42A27DB-BD31-4B8C-83A1-F6EECF244321}">
                <p14:modId xmlns:p14="http://schemas.microsoft.com/office/powerpoint/2010/main" val="3136331146"/>
              </p:ext>
            </p:extLst>
          </p:nvPr>
        </p:nvGraphicFramePr>
        <p:xfrm>
          <a:off x="482040" y="1819800"/>
          <a:ext cx="752868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Inglés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7" name="Google Shape;176;g2ac799b234d_0_55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Tenemos sed.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Google Shape;177;g2ac799b234d_0_55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Pablo no tiene hambre.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Google Shape;178;g2ac799b234d_0_55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¿Tienes frío?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Google Shape;179;g2ac799b234d_0_55"/>
          <p:cNvSpPr/>
          <p:nvPr/>
        </p:nvSpPr>
        <p:spPr>
          <a:xfrm>
            <a:off x="451440" y="392112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Tienen prisa.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Google Shape;180;g2ac799b234d_0_55"/>
          <p:cNvSpPr/>
          <p:nvPr/>
        </p:nvSpPr>
        <p:spPr>
          <a:xfrm>
            <a:off x="483480" y="34178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Tengo razón.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Google Shape;181;g2ac799b234d_0_55"/>
          <p:cNvSpPr/>
          <p:nvPr/>
        </p:nvSpPr>
        <p:spPr>
          <a:xfrm>
            <a:off x="4674960" y="2934720"/>
            <a:ext cx="3027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We are thirsty.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Google Shape;182;g2ac799b234d_0_55"/>
          <p:cNvSpPr/>
          <p:nvPr/>
        </p:nvSpPr>
        <p:spPr>
          <a:xfrm>
            <a:off x="4643280" y="239904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Pablo isn’t hungry.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Google Shape;183;g2ac799b234d_0_55"/>
          <p:cNvSpPr/>
          <p:nvPr/>
        </p:nvSpPr>
        <p:spPr>
          <a:xfrm>
            <a:off x="4643280" y="4440240"/>
            <a:ext cx="282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Are you cold?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Google Shape;184;g2ac799b234d_0_55"/>
          <p:cNvSpPr/>
          <p:nvPr/>
        </p:nvSpPr>
        <p:spPr>
          <a:xfrm>
            <a:off x="4643280" y="391680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They are in a hurry.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Google Shape;185;g2ac799b234d_0_55"/>
          <p:cNvSpPr/>
          <p:nvPr/>
        </p:nvSpPr>
        <p:spPr>
          <a:xfrm>
            <a:off x="4674960" y="34135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 am right.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90;g2b2d20689b9_0_1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191;g2b2d20689b9_0_1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115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¿Qué significa estas frases?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9" name="Google Shape;192;g2b2d20689b9_0_1"/>
          <p:cNvGraphicFramePr/>
          <p:nvPr>
            <p:extLst>
              <p:ext uri="{D42A27DB-BD31-4B8C-83A1-F6EECF244321}">
                <p14:modId xmlns:p14="http://schemas.microsoft.com/office/powerpoint/2010/main" val="2058546937"/>
              </p:ext>
            </p:extLst>
          </p:nvPr>
        </p:nvGraphicFramePr>
        <p:xfrm>
          <a:off x="482040" y="1819800"/>
          <a:ext cx="755604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 err="1">
                          <a:solidFill>
                            <a:schemeClr val="lt1"/>
                          </a:solidFill>
                          <a:latin typeface="+mn-lt"/>
                          <a:ea typeface="Calibri"/>
                        </a:rPr>
                        <a:t>Inglés</a:t>
                      </a:r>
                      <a:endParaRPr lang="es-ES" sz="3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 dirty="0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0" name="Google Shape;193;g2b2d20689b9_0_1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7. Tenéis suerte.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194;g2b2d20689b9_0_1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6. Rafa tiene calor.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Google Shape;195;g2b2d20689b9_0_1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10. Tienen éxito.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Google Shape;196;g2b2d20689b9_0_1"/>
          <p:cNvSpPr/>
          <p:nvPr/>
        </p:nvSpPr>
        <p:spPr>
          <a:xfrm>
            <a:off x="451440" y="3921120"/>
            <a:ext cx="3104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9. Tenemos sueño.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Google Shape;197;g2b2d20689b9_0_1"/>
          <p:cNvSpPr/>
          <p:nvPr/>
        </p:nvSpPr>
        <p:spPr>
          <a:xfrm>
            <a:off x="483480" y="34178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8. Tengo miedo.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Google Shape;198;g2b2d20689b9_0_1"/>
          <p:cNvSpPr/>
          <p:nvPr/>
        </p:nvSpPr>
        <p:spPr>
          <a:xfrm>
            <a:off x="4674960" y="2934720"/>
            <a:ext cx="3477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You (pl.) are lucky.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Google Shape;199;g2b2d20689b9_0_1"/>
          <p:cNvSpPr/>
          <p:nvPr/>
        </p:nvSpPr>
        <p:spPr>
          <a:xfrm>
            <a:off x="4643280" y="2399040"/>
            <a:ext cx="318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Rafa is hot.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Google Shape;200;g2b2d20689b9_0_1"/>
          <p:cNvSpPr/>
          <p:nvPr/>
        </p:nvSpPr>
        <p:spPr>
          <a:xfrm>
            <a:off x="4643280" y="4440240"/>
            <a:ext cx="35089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They are successful.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Google Shape;201;g2b2d20689b9_0_1"/>
          <p:cNvSpPr/>
          <p:nvPr/>
        </p:nvSpPr>
        <p:spPr>
          <a:xfrm>
            <a:off x="4643280" y="391680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We are sleepy.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Google Shape;202;g2b2d20689b9_0_1"/>
          <p:cNvSpPr/>
          <p:nvPr/>
        </p:nvSpPr>
        <p:spPr>
          <a:xfrm>
            <a:off x="4674960" y="34135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I am afraid.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07;g2b2d20689b9_0_19"/>
          <p:cNvSpPr/>
          <p:nvPr/>
        </p:nvSpPr>
        <p:spPr>
          <a:xfrm>
            <a:off x="463320" y="365040"/>
            <a:ext cx="1051488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04640" indent="-404640"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>
                <a:solidFill>
                  <a:srgbClr val="5B499A"/>
                </a:solidFill>
                <a:latin typeface="Calibri"/>
                <a:ea typeface="Calibri"/>
              </a:rPr>
              <a:t>¡Practicamos!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Google Shape;208;g2b2d20689b9_0_19"/>
          <p:cNvSpPr/>
          <p:nvPr/>
        </p:nvSpPr>
        <p:spPr>
          <a:xfrm>
            <a:off x="148680" y="980640"/>
            <a:ext cx="118936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5B499A"/>
                </a:solidFill>
                <a:latin typeface="Calibri"/>
                <a:ea typeface="Calibri"/>
              </a:rPr>
              <a:t>Expresa lo siguiente en español.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2" name="Google Shape;209;g2b2d20689b9_0_19"/>
          <p:cNvGraphicFramePr/>
          <p:nvPr/>
        </p:nvGraphicFramePr>
        <p:xfrm>
          <a:off x="482040" y="1819800"/>
          <a:ext cx="8039160" cy="3139440"/>
        </p:xfrm>
        <a:graphic>
          <a:graphicData uri="http://schemas.openxmlformats.org/drawingml/2006/table">
            <a:tbl>
              <a:tblPr/>
              <a:tblGrid>
                <a:gridCol w="406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Inglés 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0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Español</a:t>
                      </a:r>
                      <a:endParaRPr lang="es-ES" sz="3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2800" b="0" strike="noStrike" spc="-1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marL="75240" marR="75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3" name="Google Shape;210;g2b2d20689b9_0_19"/>
          <p:cNvSpPr/>
          <p:nvPr/>
        </p:nvSpPr>
        <p:spPr>
          <a:xfrm>
            <a:off x="483480" y="29390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2. We are successful.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Google Shape;211;g2b2d20689b9_0_19"/>
          <p:cNvSpPr/>
          <p:nvPr/>
        </p:nvSpPr>
        <p:spPr>
          <a:xfrm>
            <a:off x="476640" y="240516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1. They are hot.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Google Shape;212;g2b2d20689b9_0_19"/>
          <p:cNvSpPr/>
          <p:nvPr/>
        </p:nvSpPr>
        <p:spPr>
          <a:xfrm>
            <a:off x="451440" y="4444200"/>
            <a:ext cx="4190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5. The girls are in a hurry.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Google Shape;213;g2b2d20689b9_0_19"/>
          <p:cNvSpPr/>
          <p:nvPr/>
        </p:nvSpPr>
        <p:spPr>
          <a:xfrm>
            <a:off x="451440" y="3921120"/>
            <a:ext cx="2488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4. You are cold.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Google Shape;214;g2b2d20689b9_0_19"/>
          <p:cNvSpPr/>
          <p:nvPr/>
        </p:nvSpPr>
        <p:spPr>
          <a:xfrm>
            <a:off x="483480" y="3417840"/>
            <a:ext cx="3835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3. She is right.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Google Shape;215;g2b2d20689b9_0_19"/>
          <p:cNvSpPr/>
          <p:nvPr/>
        </p:nvSpPr>
        <p:spPr>
          <a:xfrm>
            <a:off x="4674960" y="2934720"/>
            <a:ext cx="3027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Tenemos éxito.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Google Shape;216;g2b2d20689b9_0_19"/>
          <p:cNvSpPr/>
          <p:nvPr/>
        </p:nvSpPr>
        <p:spPr>
          <a:xfrm>
            <a:off x="4643280" y="2399040"/>
            <a:ext cx="3184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Tienen calor.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Google Shape;217;g2b2d20689b9_0_19"/>
          <p:cNvSpPr/>
          <p:nvPr/>
        </p:nvSpPr>
        <p:spPr>
          <a:xfrm>
            <a:off x="4643280" y="4440240"/>
            <a:ext cx="4070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Las chicas tienen prisa.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Google Shape;218;g2b2d20689b9_0_19"/>
          <p:cNvSpPr/>
          <p:nvPr/>
        </p:nvSpPr>
        <p:spPr>
          <a:xfrm>
            <a:off x="4643280" y="3916800"/>
            <a:ext cx="33814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Tienes frío.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Google Shape;219;g2b2d20689b9_0_19"/>
          <p:cNvSpPr/>
          <p:nvPr/>
        </p:nvSpPr>
        <p:spPr>
          <a:xfrm>
            <a:off x="4674960" y="3413520"/>
            <a:ext cx="2420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Calibri"/>
              </a:rPr>
              <a:t>Tiene razón.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303EED101A8349BE733CC159E64E07" ma:contentTypeVersion="7" ma:contentTypeDescription="Create a new document." ma:contentTypeScope="" ma:versionID="0453e0c6a52a3d2f9a829ccd9aabdecd">
  <xsd:schema xmlns:xsd="http://www.w3.org/2001/XMLSchema" xmlns:xs="http://www.w3.org/2001/XMLSchema" xmlns:p="http://schemas.microsoft.com/office/2006/metadata/properties" xmlns:ns2="34dc8a19-3f14-48c5-b590-c55d7c794820" targetNamespace="http://schemas.microsoft.com/office/2006/metadata/properties" ma:root="true" ma:fieldsID="761122074459d21d4a5945b1ad84aab2" ns2:_="">
    <xsd:import namespace="34dc8a19-3f14-48c5-b590-c55d7c794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8a19-3f14-48c5-b590-c55d7c794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8C3121-80B0-4475-B91C-E69FEC6CF5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1338E5-CB13-4D02-93EC-80C7AEF01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08BE3F-161E-4CED-B75B-4DD6D067D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c8a19-3f14-48c5-b590-c55d7c794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1191</Words>
  <Application>Microsoft Office PowerPoint</Application>
  <PresentationFormat>Widescreen</PresentationFormat>
  <Paragraphs>334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 2013 - 2022</vt:lpstr>
      <vt:lpstr>Office Theme 2013 - 2022</vt:lpstr>
      <vt:lpstr>Office Theme 2013 - 2022</vt:lpstr>
      <vt:lpstr>Office Theme 2013 - 2022</vt:lpstr>
      <vt:lpstr>Unidad 01  ¡Que aproveche!</vt:lpstr>
      <vt:lpstr>PowerPoint Presentation</vt:lpstr>
      <vt:lpstr>1. Las expresiones con tener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Los números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Los pronombres personales  usted /ustedes  </vt:lpstr>
      <vt:lpstr>PowerPoint Presentation</vt:lpstr>
      <vt:lpstr>PowerPoint Presentation</vt:lpstr>
      <vt:lpstr>PowerPoint Presentation</vt:lpstr>
      <vt:lpstr>PowerPoint Presentation</vt:lpstr>
      <vt:lpstr>4. Los adjetivos de nacionalidad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01  ¡Que aproveche!</dc:title>
  <dc:subject/>
  <dc:creator>Joe O'Keeffe</dc:creator>
  <dc:description/>
  <cp:lastModifiedBy>Ciaran Deane</cp:lastModifiedBy>
  <cp:revision>18</cp:revision>
  <dcterms:created xsi:type="dcterms:W3CDTF">2022-12-20T12:43:25Z</dcterms:created>
  <dcterms:modified xsi:type="dcterms:W3CDTF">2024-02-01T15:37:27Z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31</vt:i4>
  </property>
  <property fmtid="{D5CDD505-2E9C-101B-9397-08002B2CF9AE}" pid="3" name="PresentationFormat">
    <vt:lpwstr>Widescreen</vt:lpwstr>
  </property>
  <property fmtid="{D5CDD505-2E9C-101B-9397-08002B2CF9AE}" pid="4" name="Slides">
    <vt:i4>31</vt:i4>
  </property>
  <property fmtid="{D5CDD505-2E9C-101B-9397-08002B2CF9AE}" pid="5" name="ContentTypeId">
    <vt:lpwstr>0x01010026303EED101A8349BE733CC159E64E07</vt:lpwstr>
  </property>
</Properties>
</file>