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sldIdLst>
    <p:sldId id="266" r:id="rId5"/>
    <p:sldId id="267" r:id="rId6"/>
    <p:sldId id="310" r:id="rId7"/>
    <p:sldId id="269" r:id="rId8"/>
    <p:sldId id="316" r:id="rId9"/>
    <p:sldId id="317" r:id="rId10"/>
    <p:sldId id="318" r:id="rId11"/>
    <p:sldId id="281" r:id="rId12"/>
    <p:sldId id="319" r:id="rId13"/>
    <p:sldId id="320" r:id="rId14"/>
    <p:sldId id="321" r:id="rId15"/>
    <p:sldId id="322" r:id="rId16"/>
    <p:sldId id="311" r:id="rId17"/>
    <p:sldId id="323" r:id="rId18"/>
    <p:sldId id="282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13" r:id="rId40"/>
    <p:sldId id="312" r:id="rId41"/>
    <p:sldId id="314" r:id="rId42"/>
    <p:sldId id="308" r:id="rId43"/>
    <p:sldId id="3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B8"/>
    <a:srgbClr val="00472A"/>
    <a:srgbClr val="EFE4DC"/>
    <a:srgbClr val="009890"/>
    <a:srgbClr val="155180"/>
    <a:srgbClr val="FFFEFA"/>
    <a:srgbClr val="BA3C4E"/>
    <a:srgbClr val="E8C753"/>
    <a:srgbClr val="A7BD4F"/>
    <a:srgbClr val="F7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63471-50BC-402D-BE4F-0AEB440EA690}" v="50" dt="2026-02-21T10:43:10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704"/>
  </p:normalViewPr>
  <p:slideViewPr>
    <p:cSldViewPr snapToGrid="0">
      <p:cViewPr varScale="1">
        <p:scale>
          <a:sx n="106" d="100"/>
          <a:sy n="106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26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3B969531-F458-47B3-8311-8572B43A4D2A}"/>
    <pc:docChg chg="undo custSel modSld">
      <pc:chgData name="Conor Walker" userId="9e745111-8e3a-4b36-beec-6898a7e39431" providerId="ADAL" clId="{3B969531-F458-47B3-8311-8572B43A4D2A}" dt="2026-02-21T10:47:56.505" v="427" actId="1037"/>
      <pc:docMkLst>
        <pc:docMk/>
      </pc:docMkLst>
      <pc:sldChg chg="addSp delSp modSp mod">
        <pc:chgData name="Conor Walker" userId="9e745111-8e3a-4b36-beec-6898a7e39431" providerId="ADAL" clId="{3B969531-F458-47B3-8311-8572B43A4D2A}" dt="2026-02-21T10:37:23.295" v="13" actId="732"/>
        <pc:sldMkLst>
          <pc:docMk/>
          <pc:sldMk cId="2298596328" sldId="267"/>
        </pc:sldMkLst>
        <pc:picChg chg="del">
          <ac:chgData name="Conor Walker" userId="9e745111-8e3a-4b36-beec-6898a7e39431" providerId="ADAL" clId="{3B969531-F458-47B3-8311-8572B43A4D2A}" dt="2026-02-21T10:36:57.695" v="0" actId="478"/>
          <ac:picMkLst>
            <pc:docMk/>
            <pc:sldMk cId="2298596328" sldId="267"/>
            <ac:picMk id="4" creationId="{FFF3817F-BFD9-8D52-BFBD-CB7F5FC630A8}"/>
          </ac:picMkLst>
        </pc:picChg>
        <pc:picChg chg="add mod modCrop">
          <ac:chgData name="Conor Walker" userId="9e745111-8e3a-4b36-beec-6898a7e39431" providerId="ADAL" clId="{3B969531-F458-47B3-8311-8572B43A4D2A}" dt="2026-02-21T10:37:23.295" v="13" actId="732"/>
          <ac:picMkLst>
            <pc:docMk/>
            <pc:sldMk cId="2298596328" sldId="267"/>
            <ac:picMk id="5" creationId="{C5AB3411-D007-2B0C-7846-30AA446D491C}"/>
          </ac:picMkLst>
        </pc:picChg>
      </pc:sldChg>
      <pc:sldChg chg="modSp mod">
        <pc:chgData name="Conor Walker" userId="9e745111-8e3a-4b36-beec-6898a7e39431" providerId="ADAL" clId="{3B969531-F458-47B3-8311-8572B43A4D2A}" dt="2026-02-21T10:37:39.715" v="15" actId="20577"/>
        <pc:sldMkLst>
          <pc:docMk/>
          <pc:sldMk cId="2429670721" sldId="269"/>
        </pc:sldMkLst>
        <pc:spChg chg="mod">
          <ac:chgData name="Conor Walker" userId="9e745111-8e3a-4b36-beec-6898a7e39431" providerId="ADAL" clId="{3B969531-F458-47B3-8311-8572B43A4D2A}" dt="2026-02-21T10:37:39.715" v="15" actId="20577"/>
          <ac:spMkLst>
            <pc:docMk/>
            <pc:sldMk cId="2429670721" sldId="269"/>
            <ac:spMk id="9" creationId="{08B00A48-271A-98F0-CFE1-70F02040B446}"/>
          </ac:spMkLst>
        </pc:spChg>
      </pc:sldChg>
      <pc:sldChg chg="modSp mod">
        <pc:chgData name="Conor Walker" userId="9e745111-8e3a-4b36-beec-6898a7e39431" providerId="ADAL" clId="{3B969531-F458-47B3-8311-8572B43A4D2A}" dt="2026-02-21T10:41:56.086" v="99" actId="20577"/>
        <pc:sldMkLst>
          <pc:docMk/>
          <pc:sldMk cId="2072145387" sldId="282"/>
        </pc:sldMkLst>
        <pc:spChg chg="mod">
          <ac:chgData name="Conor Walker" userId="9e745111-8e3a-4b36-beec-6898a7e39431" providerId="ADAL" clId="{3B969531-F458-47B3-8311-8572B43A4D2A}" dt="2026-02-21T10:41:56.086" v="99" actId="20577"/>
          <ac:spMkLst>
            <pc:docMk/>
            <pc:sldMk cId="2072145387" sldId="282"/>
            <ac:spMk id="9" creationId="{2A5A51EB-13DA-F8BB-6A17-BBE303670BD1}"/>
          </ac:spMkLst>
        </pc:spChg>
      </pc:sldChg>
      <pc:sldChg chg="addSp modSp">
        <pc:chgData name="Conor Walker" userId="9e745111-8e3a-4b36-beec-6898a7e39431" providerId="ADAL" clId="{3B969531-F458-47B3-8311-8572B43A4D2A}" dt="2026-02-21T10:41:34.097" v="97" actId="1036"/>
        <pc:sldMkLst>
          <pc:docMk/>
          <pc:sldMk cId="3542626547" sldId="311"/>
        </pc:sldMkLst>
        <pc:picChg chg="add mod">
          <ac:chgData name="Conor Walker" userId="9e745111-8e3a-4b36-beec-6898a7e39431" providerId="ADAL" clId="{3B969531-F458-47B3-8311-8572B43A4D2A}" dt="2026-02-21T10:41:34.097" v="97" actId="1036"/>
          <ac:picMkLst>
            <pc:docMk/>
            <pc:sldMk cId="3542626547" sldId="311"/>
            <ac:picMk id="2" creationId="{EFEC09EF-738B-E275-365E-A2A8FEC5A6C7}"/>
          </ac:picMkLst>
        </pc:picChg>
      </pc:sldChg>
      <pc:sldChg chg="modSp mod">
        <pc:chgData name="Conor Walker" userId="9e745111-8e3a-4b36-beec-6898a7e39431" providerId="ADAL" clId="{3B969531-F458-47B3-8311-8572B43A4D2A}" dt="2026-02-21T10:37:57.823" v="18" actId="20577"/>
        <pc:sldMkLst>
          <pc:docMk/>
          <pc:sldMk cId="2635896807" sldId="317"/>
        </pc:sldMkLst>
        <pc:spChg chg="mod">
          <ac:chgData name="Conor Walker" userId="9e745111-8e3a-4b36-beec-6898a7e39431" providerId="ADAL" clId="{3B969531-F458-47B3-8311-8572B43A4D2A}" dt="2026-02-21T10:37:57.823" v="18" actId="20577"/>
          <ac:spMkLst>
            <pc:docMk/>
            <pc:sldMk cId="2635896807" sldId="317"/>
            <ac:spMk id="9" creationId="{40C4DA0C-B63B-0C04-95A2-1BCFDD135B30}"/>
          </ac:spMkLst>
        </pc:spChg>
      </pc:sldChg>
      <pc:sldChg chg="modSp mod">
        <pc:chgData name="Conor Walker" userId="9e745111-8e3a-4b36-beec-6898a7e39431" providerId="ADAL" clId="{3B969531-F458-47B3-8311-8572B43A4D2A}" dt="2026-02-21T10:38:04.370" v="20" actId="20577"/>
        <pc:sldMkLst>
          <pc:docMk/>
          <pc:sldMk cId="2650840092" sldId="318"/>
        </pc:sldMkLst>
        <pc:spChg chg="mod">
          <ac:chgData name="Conor Walker" userId="9e745111-8e3a-4b36-beec-6898a7e39431" providerId="ADAL" clId="{3B969531-F458-47B3-8311-8572B43A4D2A}" dt="2026-02-21T10:38:04.370" v="20" actId="20577"/>
          <ac:spMkLst>
            <pc:docMk/>
            <pc:sldMk cId="2650840092" sldId="318"/>
            <ac:spMk id="9" creationId="{D2B11138-43BB-B84A-035E-811FEF38E43A}"/>
          </ac:spMkLst>
        </pc:spChg>
      </pc:sldChg>
      <pc:sldChg chg="modSp mod">
        <pc:chgData name="Conor Walker" userId="9e745111-8e3a-4b36-beec-6898a7e39431" providerId="ADAL" clId="{3B969531-F458-47B3-8311-8572B43A4D2A}" dt="2026-02-21T10:38:42.290" v="22" actId="20577"/>
        <pc:sldMkLst>
          <pc:docMk/>
          <pc:sldMk cId="1139434124" sldId="319"/>
        </pc:sldMkLst>
        <pc:spChg chg="mod">
          <ac:chgData name="Conor Walker" userId="9e745111-8e3a-4b36-beec-6898a7e39431" providerId="ADAL" clId="{3B969531-F458-47B3-8311-8572B43A4D2A}" dt="2026-02-21T10:38:42.290" v="22" actId="20577"/>
          <ac:spMkLst>
            <pc:docMk/>
            <pc:sldMk cId="1139434124" sldId="319"/>
            <ac:spMk id="9" creationId="{5C57CE49-1E2F-5FF9-F318-6DECE6A369CA}"/>
          </ac:spMkLst>
        </pc:spChg>
      </pc:sldChg>
      <pc:sldChg chg="modSp mod">
        <pc:chgData name="Conor Walker" userId="9e745111-8e3a-4b36-beec-6898a7e39431" providerId="ADAL" clId="{3B969531-F458-47B3-8311-8572B43A4D2A}" dt="2026-02-21T10:38:53.149" v="24" actId="20577"/>
        <pc:sldMkLst>
          <pc:docMk/>
          <pc:sldMk cId="3451636218" sldId="320"/>
        </pc:sldMkLst>
        <pc:spChg chg="mod">
          <ac:chgData name="Conor Walker" userId="9e745111-8e3a-4b36-beec-6898a7e39431" providerId="ADAL" clId="{3B969531-F458-47B3-8311-8572B43A4D2A}" dt="2026-02-21T10:38:53.149" v="24" actId="20577"/>
          <ac:spMkLst>
            <pc:docMk/>
            <pc:sldMk cId="3451636218" sldId="320"/>
            <ac:spMk id="9" creationId="{DDAE76C3-A0D7-0621-9EEF-40F4C7D4CB39}"/>
          </ac:spMkLst>
        </pc:spChg>
      </pc:sldChg>
      <pc:sldChg chg="modSp mod">
        <pc:chgData name="Conor Walker" userId="9e745111-8e3a-4b36-beec-6898a7e39431" providerId="ADAL" clId="{3B969531-F458-47B3-8311-8572B43A4D2A}" dt="2026-02-21T10:39:01.663" v="26" actId="20577"/>
        <pc:sldMkLst>
          <pc:docMk/>
          <pc:sldMk cId="1581636808" sldId="321"/>
        </pc:sldMkLst>
        <pc:spChg chg="mod">
          <ac:chgData name="Conor Walker" userId="9e745111-8e3a-4b36-beec-6898a7e39431" providerId="ADAL" clId="{3B969531-F458-47B3-8311-8572B43A4D2A}" dt="2026-02-21T10:39:01.663" v="26" actId="20577"/>
          <ac:spMkLst>
            <pc:docMk/>
            <pc:sldMk cId="1581636808" sldId="321"/>
            <ac:spMk id="9" creationId="{B570DEC5-8400-7842-0F24-18E5F9B95524}"/>
          </ac:spMkLst>
        </pc:spChg>
      </pc:sldChg>
      <pc:sldChg chg="addSp delSp modSp mod">
        <pc:chgData name="Conor Walker" userId="9e745111-8e3a-4b36-beec-6898a7e39431" providerId="ADAL" clId="{3B969531-F458-47B3-8311-8572B43A4D2A}" dt="2026-02-21T10:40:44.825" v="74" actId="1036"/>
        <pc:sldMkLst>
          <pc:docMk/>
          <pc:sldMk cId="4100481570" sldId="322"/>
        </pc:sldMkLst>
        <pc:spChg chg="mod">
          <ac:chgData name="Conor Walker" userId="9e745111-8e3a-4b36-beec-6898a7e39431" providerId="ADAL" clId="{3B969531-F458-47B3-8311-8572B43A4D2A}" dt="2026-02-21T10:39:05.911" v="28" actId="20577"/>
          <ac:spMkLst>
            <pc:docMk/>
            <pc:sldMk cId="4100481570" sldId="322"/>
            <ac:spMk id="9" creationId="{1B38294C-E82F-FBC0-9B07-114A6BA457CC}"/>
          </ac:spMkLst>
        </pc:spChg>
        <pc:picChg chg="add del mod modCrop">
          <ac:chgData name="Conor Walker" userId="9e745111-8e3a-4b36-beec-6898a7e39431" providerId="ADAL" clId="{3B969531-F458-47B3-8311-8572B43A4D2A}" dt="2026-02-21T10:40:16.809" v="45" actId="478"/>
          <ac:picMkLst>
            <pc:docMk/>
            <pc:sldMk cId="4100481570" sldId="322"/>
            <ac:picMk id="3" creationId="{0093611C-4CFA-18EA-3F80-4F452A61994E}"/>
          </ac:picMkLst>
        </pc:picChg>
        <pc:picChg chg="add mod ord modCrop">
          <ac:chgData name="Conor Walker" userId="9e745111-8e3a-4b36-beec-6898a7e39431" providerId="ADAL" clId="{3B969531-F458-47B3-8311-8572B43A4D2A}" dt="2026-02-21T10:40:44.825" v="74" actId="1036"/>
          <ac:picMkLst>
            <pc:docMk/>
            <pc:sldMk cId="4100481570" sldId="322"/>
            <ac:picMk id="5" creationId="{2C5B501C-1DAD-12EC-F002-175E3C03E406}"/>
          </ac:picMkLst>
        </pc:picChg>
        <pc:picChg chg="del">
          <ac:chgData name="Conor Walker" userId="9e745111-8e3a-4b36-beec-6898a7e39431" providerId="ADAL" clId="{3B969531-F458-47B3-8311-8572B43A4D2A}" dt="2026-02-21T10:39:43.083" v="29" actId="478"/>
          <ac:picMkLst>
            <pc:docMk/>
            <pc:sldMk cId="4100481570" sldId="322"/>
            <ac:picMk id="10" creationId="{7A0A268C-0319-7074-6647-834BA1DAA040}"/>
          </ac:picMkLst>
        </pc:picChg>
      </pc:sldChg>
      <pc:sldChg chg="modSp mod">
        <pc:chgData name="Conor Walker" userId="9e745111-8e3a-4b36-beec-6898a7e39431" providerId="ADAL" clId="{3B969531-F458-47B3-8311-8572B43A4D2A}" dt="2026-02-21T10:42:12.606" v="104" actId="20577"/>
        <pc:sldMkLst>
          <pc:docMk/>
          <pc:sldMk cId="782864361" sldId="324"/>
        </pc:sldMkLst>
        <pc:spChg chg="mod">
          <ac:chgData name="Conor Walker" userId="9e745111-8e3a-4b36-beec-6898a7e39431" providerId="ADAL" clId="{3B969531-F458-47B3-8311-8572B43A4D2A}" dt="2026-02-21T10:42:12.606" v="104" actId="20577"/>
          <ac:spMkLst>
            <pc:docMk/>
            <pc:sldMk cId="782864361" sldId="324"/>
            <ac:spMk id="9" creationId="{DFC45D01-E7D2-4082-BA71-ABA98B08F6CD}"/>
          </ac:spMkLst>
        </pc:spChg>
      </pc:sldChg>
      <pc:sldChg chg="modSp mod">
        <pc:chgData name="Conor Walker" userId="9e745111-8e3a-4b36-beec-6898a7e39431" providerId="ADAL" clId="{3B969531-F458-47B3-8311-8572B43A4D2A}" dt="2026-02-21T10:42:22.004" v="106" actId="20577"/>
        <pc:sldMkLst>
          <pc:docMk/>
          <pc:sldMk cId="1378527796" sldId="325"/>
        </pc:sldMkLst>
        <pc:spChg chg="mod">
          <ac:chgData name="Conor Walker" userId="9e745111-8e3a-4b36-beec-6898a7e39431" providerId="ADAL" clId="{3B969531-F458-47B3-8311-8572B43A4D2A}" dt="2026-02-21T10:42:22.004" v="106" actId="20577"/>
          <ac:spMkLst>
            <pc:docMk/>
            <pc:sldMk cId="1378527796" sldId="325"/>
            <ac:spMk id="9" creationId="{42963B7C-10A1-1DC8-0236-864E51FEA20A}"/>
          </ac:spMkLst>
        </pc:spChg>
      </pc:sldChg>
      <pc:sldChg chg="modSp mod">
        <pc:chgData name="Conor Walker" userId="9e745111-8e3a-4b36-beec-6898a7e39431" providerId="ADAL" clId="{3B969531-F458-47B3-8311-8572B43A4D2A}" dt="2026-02-21T10:42:35.785" v="108" actId="20577"/>
        <pc:sldMkLst>
          <pc:docMk/>
          <pc:sldMk cId="2602052644" sldId="326"/>
        </pc:sldMkLst>
        <pc:spChg chg="mod">
          <ac:chgData name="Conor Walker" userId="9e745111-8e3a-4b36-beec-6898a7e39431" providerId="ADAL" clId="{3B969531-F458-47B3-8311-8572B43A4D2A}" dt="2026-02-21T10:42:35.785" v="108" actId="20577"/>
          <ac:spMkLst>
            <pc:docMk/>
            <pc:sldMk cId="2602052644" sldId="326"/>
            <ac:spMk id="9" creationId="{C202CF37-EB56-51BD-E405-687EA5A10F32}"/>
          </ac:spMkLst>
        </pc:spChg>
      </pc:sldChg>
      <pc:sldChg chg="modSp mod">
        <pc:chgData name="Conor Walker" userId="9e745111-8e3a-4b36-beec-6898a7e39431" providerId="ADAL" clId="{3B969531-F458-47B3-8311-8572B43A4D2A}" dt="2026-02-21T10:42:51.123" v="124" actId="20577"/>
        <pc:sldMkLst>
          <pc:docMk/>
          <pc:sldMk cId="2277283201" sldId="327"/>
        </pc:sldMkLst>
        <pc:spChg chg="mod">
          <ac:chgData name="Conor Walker" userId="9e745111-8e3a-4b36-beec-6898a7e39431" providerId="ADAL" clId="{3B969531-F458-47B3-8311-8572B43A4D2A}" dt="2026-02-21T10:42:51.123" v="124" actId="20577"/>
          <ac:spMkLst>
            <pc:docMk/>
            <pc:sldMk cId="2277283201" sldId="327"/>
            <ac:spMk id="7" creationId="{6F274998-69E2-3A9F-5C03-197125CD768A}"/>
          </ac:spMkLst>
        </pc:spChg>
        <pc:spChg chg="mod">
          <ac:chgData name="Conor Walker" userId="9e745111-8e3a-4b36-beec-6898a7e39431" providerId="ADAL" clId="{3B969531-F458-47B3-8311-8572B43A4D2A}" dt="2026-02-21T10:42:46.413" v="110" actId="20577"/>
          <ac:spMkLst>
            <pc:docMk/>
            <pc:sldMk cId="2277283201" sldId="327"/>
            <ac:spMk id="9" creationId="{ED237BB1-46E6-BF38-4161-0233D0CA65CD}"/>
          </ac:spMkLst>
        </pc:spChg>
      </pc:sldChg>
      <pc:sldChg chg="addSp modSp">
        <pc:chgData name="Conor Walker" userId="9e745111-8e3a-4b36-beec-6898a7e39431" providerId="ADAL" clId="{3B969531-F458-47B3-8311-8572B43A4D2A}" dt="2026-02-21T10:43:10.036" v="151" actId="1037"/>
        <pc:sldMkLst>
          <pc:docMk/>
          <pc:sldMk cId="1884329273" sldId="328"/>
        </pc:sldMkLst>
        <pc:picChg chg="add mod">
          <ac:chgData name="Conor Walker" userId="9e745111-8e3a-4b36-beec-6898a7e39431" providerId="ADAL" clId="{3B969531-F458-47B3-8311-8572B43A4D2A}" dt="2026-02-21T10:43:10.036" v="151" actId="1037"/>
          <ac:picMkLst>
            <pc:docMk/>
            <pc:sldMk cId="1884329273" sldId="328"/>
            <ac:picMk id="2" creationId="{C8BEE8CE-20A6-8E6C-23B3-522C82D6ADE9}"/>
          </ac:picMkLst>
        </pc:picChg>
      </pc:sldChg>
      <pc:sldChg chg="modSp mod">
        <pc:chgData name="Conor Walker" userId="9e745111-8e3a-4b36-beec-6898a7e39431" providerId="ADAL" clId="{3B969531-F458-47B3-8311-8572B43A4D2A}" dt="2026-02-21T10:43:21.475" v="155" actId="20577"/>
        <pc:sldMkLst>
          <pc:docMk/>
          <pc:sldMk cId="2236443733" sldId="330"/>
        </pc:sldMkLst>
        <pc:spChg chg="mod">
          <ac:chgData name="Conor Walker" userId="9e745111-8e3a-4b36-beec-6898a7e39431" providerId="ADAL" clId="{3B969531-F458-47B3-8311-8572B43A4D2A}" dt="2026-02-21T10:43:21.475" v="155" actId="20577"/>
          <ac:spMkLst>
            <pc:docMk/>
            <pc:sldMk cId="2236443733" sldId="330"/>
            <ac:spMk id="9" creationId="{CDF59598-106E-FF51-65AF-AC3E08B91679}"/>
          </ac:spMkLst>
        </pc:spChg>
      </pc:sldChg>
      <pc:sldChg chg="modSp mod">
        <pc:chgData name="Conor Walker" userId="9e745111-8e3a-4b36-beec-6898a7e39431" providerId="ADAL" clId="{3B969531-F458-47B3-8311-8572B43A4D2A}" dt="2026-02-21T10:43:37.917" v="159" actId="20577"/>
        <pc:sldMkLst>
          <pc:docMk/>
          <pc:sldMk cId="2196323193" sldId="331"/>
        </pc:sldMkLst>
        <pc:spChg chg="mod">
          <ac:chgData name="Conor Walker" userId="9e745111-8e3a-4b36-beec-6898a7e39431" providerId="ADAL" clId="{3B969531-F458-47B3-8311-8572B43A4D2A}" dt="2026-02-21T10:43:37.917" v="159" actId="20577"/>
          <ac:spMkLst>
            <pc:docMk/>
            <pc:sldMk cId="2196323193" sldId="331"/>
            <ac:spMk id="9" creationId="{DF49D3FE-0339-D4F5-A07E-F4E608A44122}"/>
          </ac:spMkLst>
        </pc:spChg>
      </pc:sldChg>
      <pc:sldChg chg="modSp mod">
        <pc:chgData name="Conor Walker" userId="9e745111-8e3a-4b36-beec-6898a7e39431" providerId="ADAL" clId="{3B969531-F458-47B3-8311-8572B43A4D2A}" dt="2026-02-21T10:43:46.177" v="163" actId="20577"/>
        <pc:sldMkLst>
          <pc:docMk/>
          <pc:sldMk cId="3874070072" sldId="332"/>
        </pc:sldMkLst>
        <pc:spChg chg="mod">
          <ac:chgData name="Conor Walker" userId="9e745111-8e3a-4b36-beec-6898a7e39431" providerId="ADAL" clId="{3B969531-F458-47B3-8311-8572B43A4D2A}" dt="2026-02-21T10:43:46.177" v="163" actId="20577"/>
          <ac:spMkLst>
            <pc:docMk/>
            <pc:sldMk cId="3874070072" sldId="332"/>
            <ac:spMk id="9" creationId="{047C7C63-DFF8-7E1C-80A5-D78BB895AE84}"/>
          </ac:spMkLst>
        </pc:spChg>
      </pc:sldChg>
      <pc:sldChg chg="addSp delSp modSp mod">
        <pc:chgData name="Conor Walker" userId="9e745111-8e3a-4b36-beec-6898a7e39431" providerId="ADAL" clId="{3B969531-F458-47B3-8311-8572B43A4D2A}" dt="2026-02-21T10:45:05.266" v="184" actId="20577"/>
        <pc:sldMkLst>
          <pc:docMk/>
          <pc:sldMk cId="3972243013" sldId="333"/>
        </pc:sldMkLst>
        <pc:spChg chg="del mod">
          <ac:chgData name="Conor Walker" userId="9e745111-8e3a-4b36-beec-6898a7e39431" providerId="ADAL" clId="{3B969531-F458-47B3-8311-8572B43A4D2A}" dt="2026-02-21T10:44:10.431" v="165" actId="478"/>
          <ac:spMkLst>
            <pc:docMk/>
            <pc:sldMk cId="3972243013" sldId="333"/>
            <ac:spMk id="2" creationId="{8B9054FF-76EC-999D-32EB-A8BC9FE73A58}"/>
          </ac:spMkLst>
        </pc:spChg>
        <pc:spChg chg="mod">
          <ac:chgData name="Conor Walker" userId="9e745111-8e3a-4b36-beec-6898a7e39431" providerId="ADAL" clId="{3B969531-F458-47B3-8311-8572B43A4D2A}" dt="2026-02-21T10:45:05.266" v="184" actId="20577"/>
          <ac:spMkLst>
            <pc:docMk/>
            <pc:sldMk cId="3972243013" sldId="333"/>
            <ac:spMk id="9" creationId="{8C80DC79-2ACB-0335-D89D-9D17C89F5128}"/>
          </ac:spMkLst>
        </pc:spChg>
        <pc:picChg chg="add del mod">
          <ac:chgData name="Conor Walker" userId="9e745111-8e3a-4b36-beec-6898a7e39431" providerId="ADAL" clId="{3B969531-F458-47B3-8311-8572B43A4D2A}" dt="2026-02-21T10:44:18.873" v="171" actId="22"/>
          <ac:picMkLst>
            <pc:docMk/>
            <pc:sldMk cId="3972243013" sldId="333"/>
            <ac:picMk id="5" creationId="{9A70BE3B-0DCE-8898-5DE5-906172EE5891}"/>
          </ac:picMkLst>
        </pc:picChg>
        <pc:picChg chg="add mod">
          <ac:chgData name="Conor Walker" userId="9e745111-8e3a-4b36-beec-6898a7e39431" providerId="ADAL" clId="{3B969531-F458-47B3-8311-8572B43A4D2A}" dt="2026-02-21T10:44:55.036" v="180" actId="1076"/>
          <ac:picMkLst>
            <pc:docMk/>
            <pc:sldMk cId="3972243013" sldId="333"/>
            <ac:picMk id="8" creationId="{D5C695FE-07D9-4B10-2C78-2648008B6B80}"/>
          </ac:picMkLst>
        </pc:picChg>
      </pc:sldChg>
      <pc:sldChg chg="modSp mod">
        <pc:chgData name="Conor Walker" userId="9e745111-8e3a-4b36-beec-6898a7e39431" providerId="ADAL" clId="{3B969531-F458-47B3-8311-8572B43A4D2A}" dt="2026-02-21T10:45:18.014" v="186" actId="20577"/>
        <pc:sldMkLst>
          <pc:docMk/>
          <pc:sldMk cId="2676521965" sldId="334"/>
        </pc:sldMkLst>
        <pc:spChg chg="mod">
          <ac:chgData name="Conor Walker" userId="9e745111-8e3a-4b36-beec-6898a7e39431" providerId="ADAL" clId="{3B969531-F458-47B3-8311-8572B43A4D2A}" dt="2026-02-21T10:45:18.014" v="186" actId="20577"/>
          <ac:spMkLst>
            <pc:docMk/>
            <pc:sldMk cId="2676521965" sldId="334"/>
            <ac:spMk id="9" creationId="{9F06A831-80C2-5666-8B20-13DC8698DD11}"/>
          </ac:spMkLst>
        </pc:spChg>
      </pc:sldChg>
      <pc:sldChg chg="modSp mod">
        <pc:chgData name="Conor Walker" userId="9e745111-8e3a-4b36-beec-6898a7e39431" providerId="ADAL" clId="{3B969531-F458-47B3-8311-8572B43A4D2A}" dt="2026-02-21T10:45:44.611" v="190" actId="20577"/>
        <pc:sldMkLst>
          <pc:docMk/>
          <pc:sldMk cId="3473573388" sldId="336"/>
        </pc:sldMkLst>
        <pc:spChg chg="mod">
          <ac:chgData name="Conor Walker" userId="9e745111-8e3a-4b36-beec-6898a7e39431" providerId="ADAL" clId="{3B969531-F458-47B3-8311-8572B43A4D2A}" dt="2026-02-21T10:45:44.611" v="190" actId="20577"/>
          <ac:spMkLst>
            <pc:docMk/>
            <pc:sldMk cId="3473573388" sldId="336"/>
            <ac:spMk id="9" creationId="{9B3AE695-8F67-7668-6750-B07FC127FF3C}"/>
          </ac:spMkLst>
        </pc:spChg>
      </pc:sldChg>
      <pc:sldChg chg="modSp mod">
        <pc:chgData name="Conor Walker" userId="9e745111-8e3a-4b36-beec-6898a7e39431" providerId="ADAL" clId="{3B969531-F458-47B3-8311-8572B43A4D2A}" dt="2026-02-21T10:45:57.208" v="192" actId="20577"/>
        <pc:sldMkLst>
          <pc:docMk/>
          <pc:sldMk cId="1541255559" sldId="337"/>
        </pc:sldMkLst>
        <pc:spChg chg="mod">
          <ac:chgData name="Conor Walker" userId="9e745111-8e3a-4b36-beec-6898a7e39431" providerId="ADAL" clId="{3B969531-F458-47B3-8311-8572B43A4D2A}" dt="2026-02-21T10:45:57.208" v="192" actId="20577"/>
          <ac:spMkLst>
            <pc:docMk/>
            <pc:sldMk cId="1541255559" sldId="337"/>
            <ac:spMk id="9" creationId="{0F735E4A-F0E4-249A-8951-4379C567D01D}"/>
          </ac:spMkLst>
        </pc:spChg>
      </pc:sldChg>
      <pc:sldChg chg="addSp delSp modSp mod">
        <pc:chgData name="Conor Walker" userId="9e745111-8e3a-4b36-beec-6898a7e39431" providerId="ADAL" clId="{3B969531-F458-47B3-8311-8572B43A4D2A}" dt="2026-02-21T10:46:37.838" v="197" actId="1076"/>
        <pc:sldMkLst>
          <pc:docMk/>
          <pc:sldMk cId="1374346986" sldId="339"/>
        </pc:sldMkLst>
        <pc:spChg chg="del">
          <ac:chgData name="Conor Walker" userId="9e745111-8e3a-4b36-beec-6898a7e39431" providerId="ADAL" clId="{3B969531-F458-47B3-8311-8572B43A4D2A}" dt="2026-02-21T10:46:31.146" v="193" actId="478"/>
          <ac:spMkLst>
            <pc:docMk/>
            <pc:sldMk cId="1374346986" sldId="339"/>
            <ac:spMk id="12" creationId="{6C6F7EE8-F9B6-E09A-AE37-B455D551BB31}"/>
          </ac:spMkLst>
        </pc:spChg>
        <pc:picChg chg="add mod">
          <ac:chgData name="Conor Walker" userId="9e745111-8e3a-4b36-beec-6898a7e39431" providerId="ADAL" clId="{3B969531-F458-47B3-8311-8572B43A4D2A}" dt="2026-02-21T10:46:37.838" v="197" actId="1076"/>
          <ac:picMkLst>
            <pc:docMk/>
            <pc:sldMk cId="1374346986" sldId="339"/>
            <ac:picMk id="3" creationId="{BC07FD38-0557-71B6-444E-BD7D46960C00}"/>
          </ac:picMkLst>
        </pc:picChg>
      </pc:sldChg>
      <pc:sldChg chg="delSp modSp mod">
        <pc:chgData name="Conor Walker" userId="9e745111-8e3a-4b36-beec-6898a7e39431" providerId="ADAL" clId="{3B969531-F458-47B3-8311-8572B43A4D2A}" dt="2026-02-21T10:47:01.258" v="249" actId="1037"/>
        <pc:sldMkLst>
          <pc:docMk/>
          <pc:sldMk cId="1069140279" sldId="340"/>
        </pc:sldMkLst>
        <pc:spChg chg="del">
          <ac:chgData name="Conor Walker" userId="9e745111-8e3a-4b36-beec-6898a7e39431" providerId="ADAL" clId="{3B969531-F458-47B3-8311-8572B43A4D2A}" dt="2026-02-21T10:46:55.142" v="198" actId="478"/>
          <ac:spMkLst>
            <pc:docMk/>
            <pc:sldMk cId="1069140279" sldId="340"/>
            <ac:spMk id="12" creationId="{6F5A0335-E26D-FD29-BA83-DC8CA705ADC2}"/>
          </ac:spMkLst>
        </pc:spChg>
        <pc:picChg chg="mod">
          <ac:chgData name="Conor Walker" userId="9e745111-8e3a-4b36-beec-6898a7e39431" providerId="ADAL" clId="{3B969531-F458-47B3-8311-8572B43A4D2A}" dt="2026-02-21T10:47:01.258" v="249" actId="1037"/>
          <ac:picMkLst>
            <pc:docMk/>
            <pc:sldMk cId="1069140279" sldId="340"/>
            <ac:picMk id="3" creationId="{1014618F-6C84-2306-D43C-9B5CA3574783}"/>
          </ac:picMkLst>
        </pc:picChg>
      </pc:sldChg>
      <pc:sldChg chg="delSp modSp mod">
        <pc:chgData name="Conor Walker" userId="9e745111-8e3a-4b36-beec-6898a7e39431" providerId="ADAL" clId="{3B969531-F458-47B3-8311-8572B43A4D2A}" dt="2026-02-21T10:47:18.103" v="309" actId="1038"/>
        <pc:sldMkLst>
          <pc:docMk/>
          <pc:sldMk cId="2909079700" sldId="341"/>
        </pc:sldMkLst>
        <pc:spChg chg="del">
          <ac:chgData name="Conor Walker" userId="9e745111-8e3a-4b36-beec-6898a7e39431" providerId="ADAL" clId="{3B969531-F458-47B3-8311-8572B43A4D2A}" dt="2026-02-21T10:47:11.411" v="250" actId="478"/>
          <ac:spMkLst>
            <pc:docMk/>
            <pc:sldMk cId="2909079700" sldId="341"/>
            <ac:spMk id="12" creationId="{6B5430BD-6CEC-CB07-D887-1566C5EC69C6}"/>
          </ac:spMkLst>
        </pc:spChg>
        <pc:picChg chg="mod">
          <ac:chgData name="Conor Walker" userId="9e745111-8e3a-4b36-beec-6898a7e39431" providerId="ADAL" clId="{3B969531-F458-47B3-8311-8572B43A4D2A}" dt="2026-02-21T10:47:18.103" v="309" actId="1038"/>
          <ac:picMkLst>
            <pc:docMk/>
            <pc:sldMk cId="2909079700" sldId="341"/>
            <ac:picMk id="4" creationId="{C84B9A34-99DA-8405-290F-E323B7975C1F}"/>
          </ac:picMkLst>
        </pc:picChg>
      </pc:sldChg>
      <pc:sldChg chg="delSp modSp mod">
        <pc:chgData name="Conor Walker" userId="9e745111-8e3a-4b36-beec-6898a7e39431" providerId="ADAL" clId="{3B969531-F458-47B3-8311-8572B43A4D2A}" dt="2026-02-21T10:47:38.600" v="369" actId="1038"/>
        <pc:sldMkLst>
          <pc:docMk/>
          <pc:sldMk cId="1155563256" sldId="342"/>
        </pc:sldMkLst>
        <pc:spChg chg="del">
          <ac:chgData name="Conor Walker" userId="9e745111-8e3a-4b36-beec-6898a7e39431" providerId="ADAL" clId="{3B969531-F458-47B3-8311-8572B43A4D2A}" dt="2026-02-21T10:47:31.933" v="310" actId="478"/>
          <ac:spMkLst>
            <pc:docMk/>
            <pc:sldMk cId="1155563256" sldId="342"/>
            <ac:spMk id="12" creationId="{CAE88AA6-EBD8-3E93-2A93-B648E9F9DB1F}"/>
          </ac:spMkLst>
        </pc:spChg>
        <pc:picChg chg="mod">
          <ac:chgData name="Conor Walker" userId="9e745111-8e3a-4b36-beec-6898a7e39431" providerId="ADAL" clId="{3B969531-F458-47B3-8311-8572B43A4D2A}" dt="2026-02-21T10:47:38.600" v="369" actId="1038"/>
          <ac:picMkLst>
            <pc:docMk/>
            <pc:sldMk cId="1155563256" sldId="342"/>
            <ac:picMk id="3" creationId="{DB482C6D-6D16-985F-B55B-9947DB1759BF}"/>
          </ac:picMkLst>
        </pc:picChg>
      </pc:sldChg>
      <pc:sldChg chg="delSp modSp mod">
        <pc:chgData name="Conor Walker" userId="9e745111-8e3a-4b36-beec-6898a7e39431" providerId="ADAL" clId="{3B969531-F458-47B3-8311-8572B43A4D2A}" dt="2026-02-21T10:47:56.505" v="427" actId="1037"/>
        <pc:sldMkLst>
          <pc:docMk/>
          <pc:sldMk cId="843321546" sldId="343"/>
        </pc:sldMkLst>
        <pc:spChg chg="del">
          <ac:chgData name="Conor Walker" userId="9e745111-8e3a-4b36-beec-6898a7e39431" providerId="ADAL" clId="{3B969531-F458-47B3-8311-8572B43A4D2A}" dt="2026-02-21T10:47:43.456" v="370" actId="478"/>
          <ac:spMkLst>
            <pc:docMk/>
            <pc:sldMk cId="843321546" sldId="343"/>
            <ac:spMk id="12" creationId="{DDFFACE0-37F7-DB2B-A563-F9752055853F}"/>
          </ac:spMkLst>
        </pc:spChg>
        <pc:picChg chg="mod">
          <ac:chgData name="Conor Walker" userId="9e745111-8e3a-4b36-beec-6898a7e39431" providerId="ADAL" clId="{3B969531-F458-47B3-8311-8572B43A4D2A}" dt="2026-02-21T10:47:56.505" v="427" actId="1037"/>
          <ac:picMkLst>
            <pc:docMk/>
            <pc:sldMk cId="843321546" sldId="343"/>
            <ac:picMk id="4" creationId="{383BF64A-DA83-F05B-D1FB-64DF9AAFE5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C7F3-87E5-4247-A1B7-D1A0FF7FC2D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EF123-81FD-5247-8ABF-E89C2F16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gradFill flip="none" rotWithShape="1">
          <a:gsLst>
            <a:gs pos="0">
              <a:srgbClr val="155180"/>
            </a:gs>
            <a:gs pos="100000">
              <a:srgbClr val="00989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D7CE2D-98FE-9B40-2842-21C9F25EF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635" y="5538213"/>
            <a:ext cx="1658849" cy="721360"/>
          </a:xfrm>
          <a:prstGeom prst="rect">
            <a:avLst/>
          </a:prstGeom>
        </p:spPr>
      </p:pic>
      <p:pic>
        <p:nvPicPr>
          <p:cNvPr id="13" name="Picture 12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42A331CE-BB1E-824E-F592-12F995B5B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36" y="6033010"/>
            <a:ext cx="2324163" cy="8249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1CB8D2-ABCB-17AD-509D-015B81C5CD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0636" y="1468997"/>
            <a:ext cx="751466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PowerPoint </a:t>
            </a:r>
            <a:br>
              <a:rPr lang="en-GB" dirty="0"/>
            </a:br>
            <a:r>
              <a:rPr lang="en-GB" dirty="0"/>
              <a:t>presentation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6E52D6-25BC-E233-03D8-988D89D70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4152900"/>
            <a:ext cx="7696200" cy="914400"/>
          </a:xfrm>
        </p:spPr>
        <p:txBody>
          <a:bodyPr/>
          <a:lstStyle>
            <a:lvl1pPr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33725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77474" y="1430332"/>
            <a:ext cx="4880414" cy="432902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D5C78F-7A48-3B38-1F08-23847BAF02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22680" y="1430332"/>
            <a:ext cx="4880414" cy="432902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4FEA4-CD75-4553-5FED-FF3AF38D3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43794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5B0B3-43C4-0D86-8EA4-A51FD4EBD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627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A4BBEFD-C8DB-61EB-7F5C-E308FC46CEE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203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15DA-BB81-FF97-63C2-5990276E3F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779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31904-9EF4-5DE0-E4E3-9869DFC63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3522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03B2-F1DF-B7EC-43BF-C0753D0D0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627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A4BBEFD-C8DB-61EB-7F5C-E308FC46CEE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203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15DA-BB81-FF97-63C2-5990276E3F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779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31904-9EF4-5DE0-E4E3-9869DFC63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0474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03B2-F1DF-B7EC-43BF-C0753D0D0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Heading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644BD9-87EE-CD5F-912C-D9535AB89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891406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A8BAE-C7B3-12BB-E9C0-E011968C4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A011C-C9E2-BFA6-DFBB-AF84C30BE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004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FFF28B59-F1AC-F2D4-4003-2485E6FF6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3" name="Picture 12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42A331CE-BB1E-824E-F592-12F995B5B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36" y="6033010"/>
            <a:ext cx="2324163" cy="82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BA0BB-C27A-3383-D62B-6ECCB5F86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760755-9F6F-9D66-5F19-F468E36A2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7124" y="1825336"/>
            <a:ext cx="6737751" cy="32073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heading in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orm Text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30459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1904B-96FB-93E9-72F6-A29939C28B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orm Text and Image with Page Number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1904B-96FB-93E9-72F6-A29939C28B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8D0A62-0C8A-7C42-3040-57622DF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2379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07EBB0-8DDA-D917-8BF1-9D0927700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4840" y="451743"/>
            <a:ext cx="877127" cy="676969"/>
          </a:xfrm>
        </p:spPr>
        <p:txBody>
          <a:bodyPr/>
          <a:lstStyle>
            <a:lvl1pPr>
              <a:buNone/>
              <a:defRPr sz="1800" b="1" i="1"/>
            </a:lvl1pPr>
          </a:lstStyle>
          <a:p>
            <a:pPr lvl="0"/>
            <a:r>
              <a:rPr lang="en-US" dirty="0"/>
              <a:t>p. 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62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Form Text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24744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Form Text and Image with Page Number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18076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1E6956C-258B-6DA2-AAEA-4429F96D5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4840" y="451743"/>
            <a:ext cx="877127" cy="676969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p. 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27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Form Text and Image with Text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4284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981200"/>
            <a:ext cx="4899050" cy="379145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981200"/>
            <a:ext cx="4899050" cy="379145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EFB24F-B2B1-78C8-0612-DD821F7CC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8863" y="1373479"/>
            <a:ext cx="4887912" cy="362956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  <a:endParaRPr lang="en-IE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0F2C14E-C1AE-6DB7-4EBD-8B4BE5D37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200" y="1373478"/>
            <a:ext cx="4887912" cy="362956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481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C32F71-2204-E08B-9C9C-CAA6E6FE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1998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695CF2-31E8-1BED-92C1-A7F452B21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26649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AA5A1A-F69A-7027-3AD7-D1CB1E088A0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77474" y="1403035"/>
            <a:ext cx="9938190" cy="4356321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79B0A-7BE0-25E3-A05D-486D3ACE84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AE8F2-5B79-117C-5E7D-D2F60D3B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A87A-D048-86D5-1CCC-E7F9B2148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8BA95607-E9A1-6E41-ABA3-95589D0D76B7}" type="datetimeFigureOut">
              <a:rPr lang="en-US" smtClean="0"/>
              <a:pPr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72DC-EFE4-6DA8-F02E-9E89BA47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5D85-0519-A318-53A6-CE1AF125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fld id="{42650F76-850A-4044-8712-979A08549C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AF33BD6-EF5E-1F64-5F3E-560F1FFD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89" r:id="rId3"/>
    <p:sldLayoutId id="2147483692" r:id="rId4"/>
    <p:sldLayoutId id="2147483679" r:id="rId5"/>
    <p:sldLayoutId id="2147483695" r:id="rId6"/>
    <p:sldLayoutId id="2147483694" r:id="rId7"/>
    <p:sldLayoutId id="2147483688" r:id="rId8"/>
    <p:sldLayoutId id="2147483682" r:id="rId9"/>
    <p:sldLayoutId id="2147483680" r:id="rId10"/>
    <p:sldLayoutId id="2147483684" r:id="rId11"/>
    <p:sldLayoutId id="2147483693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gUncqL1ul8Q&amp;pp=ygUcZW56eW1lcyBsZWF2aW5nIGNlcnQgYmlvbG9neQ%3D%3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n9He_FK6na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04E1F0-DF32-0852-0CCA-8C1299E90C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latin typeface="Aptos" panose="020B0004020202020204" pitchFamily="34" charset="0"/>
              </a:rPr>
              <a:t>Chapter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45170-38D1-E2DF-3BFC-A0061B37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Enzymes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294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7AAFC-A60E-15B3-894A-A61A279A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ADD449-9B6D-B148-CEC9-5A4FEC5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Enzyme Specificity (HL)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AE76C3-A0D7-0621-9EEF-40F4C7D4C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p.63</a:t>
            </a:r>
          </a:p>
          <a:p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894B1-976F-0B72-A21E-5591806E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88" y="1000897"/>
            <a:ext cx="5849497" cy="5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A72E-3188-2D44-5CCD-946098B05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D07039-D6B8-FF40-530B-412BF74D3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1388204"/>
            <a:ext cx="10939574" cy="43564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The active site of an enzyme is </a:t>
            </a:r>
            <a:r>
              <a:rPr lang="en-GB" sz="2400" b="1" dirty="0">
                <a:latin typeface="+mn-lt"/>
              </a:rPr>
              <a:t>flexible</a:t>
            </a:r>
            <a:r>
              <a:rPr lang="en-GB" sz="2400" dirty="0">
                <a:latin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The shape of the active site can change slightly to bind with the substrate.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When the enzyme and substrate are bound together this forms the </a:t>
            </a:r>
            <a:r>
              <a:rPr lang="en-GB" sz="2400" b="1" dirty="0">
                <a:latin typeface="+mn-lt"/>
              </a:rPr>
              <a:t>enzyme-substrate complex.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At the end of the reaction the active site returns to its original shape.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9DD3C0-8900-EF4A-6655-7C211F7D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Induced Fit Model (HL)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70DEC5-8400-7842-0F24-18E5F9B95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163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A359F-244F-1110-90F2-FC22A8CF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5B501C-1DAD-12EC-F002-175E3C03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557"/>
          <a:stretch>
            <a:fillRect/>
          </a:stretch>
        </p:blipFill>
        <p:spPr>
          <a:xfrm>
            <a:off x="27158" y="703734"/>
            <a:ext cx="12109380" cy="53077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854E00A-8F07-1BAE-9169-489E7D85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Induced Fit Model (HL)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38294C-E82F-FBC0-9B07-114A6BA457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048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2BDB2-743C-5199-4F10-058A6CAB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Video Link – Press “Ctrl + Click” to Play </a:t>
            </a:r>
            <a:endParaRPr lang="en-IE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28CDEA09-CDE8-2DB2-9808-0990B273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17" y="1313677"/>
            <a:ext cx="7857166" cy="4456928"/>
          </a:xfrm>
          <a:prstGeom prst="rect">
            <a:avLst/>
          </a:prstGeom>
        </p:spPr>
      </p:pic>
      <p:pic>
        <p:nvPicPr>
          <p:cNvPr id="2" name="Picture 2" descr="Youtube Icon 16X16 #414314 - Free Icons Library">
            <a:extLst>
              <a:ext uri="{FF2B5EF4-FFF2-40B4-BE49-F238E27FC236}">
                <a16:creationId xmlns:a16="http://schemas.microsoft.com/office/drawing/2014/main" id="{EFEC09EF-738B-E275-365E-A2A8FEC5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46" y="1337066"/>
            <a:ext cx="1397720" cy="13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2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3E0A9-6244-8FEB-D131-348034BC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558C40-831E-EBCA-456B-2668058B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82" y="1825336"/>
            <a:ext cx="7030594" cy="3207327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5.4 Factors Affecting Enzyme Action </a:t>
            </a:r>
            <a:endParaRPr lang="en-I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E2EA-2A69-5F7F-3134-364906D3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B0D8CF-DC01-CF65-DCC9-A1A43069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Enzyme Concentration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5A51EB-13DA-F8BB-6A17-BBE303670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p.65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14506B-FFDB-2C46-30CD-CD58FA3BB5FF}"/>
              </a:ext>
            </a:extLst>
          </p:cNvPr>
          <p:cNvSpPr txBox="1">
            <a:spLocks/>
          </p:cNvSpPr>
          <p:nvPr/>
        </p:nvSpPr>
        <p:spPr>
          <a:xfrm>
            <a:off x="7183243" y="1348010"/>
            <a:ext cx="4365748" cy="95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Enzyme action: a measure of how quickly an enzyme converts a substrate into a product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F2D3346-F73D-BA53-12D7-C906299F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49" y="1348010"/>
            <a:ext cx="6293434" cy="43564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Higher enzyme concentration leads to more active sites, this leads to more enzyme-substrate complexes, which increases rate of reaction.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If the substrate is limited the rate of reaction will eventually level off.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D0890-0F1B-EE95-93AF-2ED80D2E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77" y="2523832"/>
            <a:ext cx="4461314" cy="34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8C13-5DD3-0F4A-681B-E85773DD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199A5E-C6BC-D766-B2A7-5EBCD816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Substrate Concentration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C45D01-E7D2-4082-BA71-ABA98B08F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p.65</a:t>
            </a:r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A913A95-66EB-C7EE-32A4-D671CEB9B889}"/>
              </a:ext>
            </a:extLst>
          </p:cNvPr>
          <p:cNvSpPr txBox="1">
            <a:spLocks/>
          </p:cNvSpPr>
          <p:nvPr/>
        </p:nvSpPr>
        <p:spPr>
          <a:xfrm>
            <a:off x="680751" y="4280263"/>
            <a:ext cx="4945904" cy="787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Saturation point: when all active sites are occupied by substrate molecules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E5778-0649-D831-C710-83B87430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80" y="1128712"/>
            <a:ext cx="5100838" cy="4343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9FDB6-6D5B-7F65-7C75-1615E0C8F662}"/>
              </a:ext>
            </a:extLst>
          </p:cNvPr>
          <p:cNvSpPr txBox="1"/>
          <p:nvPr/>
        </p:nvSpPr>
        <p:spPr>
          <a:xfrm>
            <a:off x="498392" y="1214044"/>
            <a:ext cx="5425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 substrate concentration increases, rate of reaction increases.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reaction reaches a maximum rate called the saturation point.</a:t>
            </a:r>
          </a:p>
        </p:txBody>
      </p:sp>
    </p:spTree>
    <p:extLst>
      <p:ext uri="{BB962C8B-B14F-4D97-AF65-F5344CB8AC3E}">
        <p14:creationId xmlns:p14="http://schemas.microsoft.com/office/powerpoint/2010/main" val="78286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7EA4C-4DAB-A068-5665-D75D83218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F02339-F587-455F-D045-0FD8A129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Temperature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963B7C-10A1-1DC8-0236-864E51FEA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p.66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3DAF58C-D353-AF5F-9434-A7AE030BD0AC}"/>
              </a:ext>
            </a:extLst>
          </p:cNvPr>
          <p:cNvSpPr txBox="1">
            <a:spLocks/>
          </p:cNvSpPr>
          <p:nvPr/>
        </p:nvSpPr>
        <p:spPr>
          <a:xfrm>
            <a:off x="7302843" y="1438209"/>
            <a:ext cx="4428050" cy="787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Optimum Activity: enzymes working at their maximum rate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E6F2C94-36BE-CB42-F833-9071780C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1" y="1250751"/>
            <a:ext cx="6384537" cy="43564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As temperature rises the rate of reaction increases.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The rate continues to rise until the enzyme reaches its optimum temperature.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Past the optimum temperature the enzyme becomes denatured.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458BBA8-B6B5-633D-E3B2-053B250DBA0C}"/>
              </a:ext>
            </a:extLst>
          </p:cNvPr>
          <p:cNvSpPr txBox="1">
            <a:spLocks/>
          </p:cNvSpPr>
          <p:nvPr/>
        </p:nvSpPr>
        <p:spPr>
          <a:xfrm>
            <a:off x="7302843" y="2752144"/>
            <a:ext cx="4428050" cy="787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Denatured: when an enzyme permanently loses it shape and no longer functions</a:t>
            </a:r>
          </a:p>
        </p:txBody>
      </p:sp>
    </p:spTree>
    <p:extLst>
      <p:ext uri="{BB962C8B-B14F-4D97-AF65-F5344CB8AC3E}">
        <p14:creationId xmlns:p14="http://schemas.microsoft.com/office/powerpoint/2010/main" val="137852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19A71-0001-E48C-BA2D-7148156E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8C281A-9E81-8056-678B-CDAF9890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Temperature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02CF37-EB56-51BD-E405-687EA5A10F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89691" y="451744"/>
            <a:ext cx="877127" cy="676969"/>
          </a:xfrm>
        </p:spPr>
        <p:txBody>
          <a:bodyPr/>
          <a:lstStyle/>
          <a:p>
            <a:r>
              <a:rPr lang="en-GB" dirty="0"/>
              <a:t>p.66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3300E9-15E9-3D59-B8CE-03964E4B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2" y="1473677"/>
            <a:ext cx="6801183" cy="2528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9EF1CB-9210-119D-C987-12BE5206A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19" y="1473677"/>
            <a:ext cx="4823959" cy="39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DE693-A84B-A29D-A0C5-1A30D966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274998-69E2-3A9F-5C03-197125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Environmental pH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237BB1-46E6-BF38-4161-0233D0CA6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p.67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40E5D6C-CED2-580C-7CF9-D06BCFCC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1" y="1250752"/>
            <a:ext cx="6631673" cy="3111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Different enzymes have different optimum </a:t>
            </a:r>
            <a:r>
              <a:rPr lang="en-GB" sz="2400" dirty="0" err="1">
                <a:latin typeface="+mn-lt"/>
              </a:rPr>
              <a:t>pH.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If the pH moves above or below optimum the rate of reaction decreases significantly and the enzyme can become denatured.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86120-DDFC-37A3-B19A-36C12DB9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627" y="1176337"/>
            <a:ext cx="4502192" cy="407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05D82F-5797-6BBE-43BF-7E66BC73F340}"/>
              </a:ext>
            </a:extLst>
          </p:cNvPr>
          <p:cNvSpPr txBox="1"/>
          <p:nvPr/>
        </p:nvSpPr>
        <p:spPr>
          <a:xfrm>
            <a:off x="3414667" y="5704966"/>
            <a:ext cx="498157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Research the optimum pH levels in different parts of the body – e.g. the blood, the mouth and the stomach</a:t>
            </a:r>
            <a:endParaRPr lang="en-IE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9E99B0-4736-BFE9-4C93-0E55B56FC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43" y="5394618"/>
            <a:ext cx="660050" cy="6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4B950-E6EA-871A-930D-A71D9556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24" y="602018"/>
            <a:ext cx="6737751" cy="670729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Chapter Learning Objectives </a:t>
            </a:r>
            <a:endParaRPr lang="en-IE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3411-D007-2B0C-7846-30AA446D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0"/>
          <a:stretch>
            <a:fillRect/>
          </a:stretch>
        </p:blipFill>
        <p:spPr>
          <a:xfrm>
            <a:off x="190122" y="1876440"/>
            <a:ext cx="11829861" cy="28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498A6-63FA-AEF9-8A0E-D2306B1F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B64B88-C63F-82AC-C44E-591F3972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Video Link – Press “Ctrl + Click” to Play </a:t>
            </a:r>
            <a:endParaRPr lang="en-IE" dirty="0">
              <a:latin typeface="+mn-lt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B89ECDF-C4A9-1C18-6D78-A8F205213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15" y="1317538"/>
            <a:ext cx="8163569" cy="4541323"/>
          </a:xfrm>
          <a:prstGeom prst="rect">
            <a:avLst/>
          </a:prstGeom>
        </p:spPr>
      </p:pic>
      <p:pic>
        <p:nvPicPr>
          <p:cNvPr id="2" name="Picture 2" descr="Youtube Icon 16X16 #414314 - Free Icons Library">
            <a:extLst>
              <a:ext uri="{FF2B5EF4-FFF2-40B4-BE49-F238E27FC236}">
                <a16:creationId xmlns:a16="http://schemas.microsoft.com/office/drawing/2014/main" id="{C8BEE8CE-20A6-8E6C-23B3-522C82D6A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40" y="1436655"/>
            <a:ext cx="1397720" cy="13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2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2EA0-3149-88F5-FA87-EE105B626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855F1-AFFD-B149-2D4E-2D3A56A7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82" y="1825336"/>
            <a:ext cx="7030594" cy="3207327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5.5 The Use of Enzymes in Industry</a:t>
            </a:r>
            <a:endParaRPr lang="en-I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1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030A-E034-0B83-62BB-68045C3D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7E8EE1-B353-F5B8-4818-1EDDBCC7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Use of Enzymes in Industry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F59598-106E-FF51-65AF-AC3E08B916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p.68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D6BCE06B-C5FB-87A8-8473-FA04BEA7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1" y="1250752"/>
            <a:ext cx="6557533" cy="4482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Modern bioprocessing is where enzymes are used to make products in controlled reactions in a bioreactor.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Temperature, pH, oxygen levels and substrate concentration are controlled within the bioreactor to ensure the enzymes can work at their optimum rate.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+mn-lt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51E995E-CEC4-112D-2C54-D4B10056A19E}"/>
              </a:ext>
            </a:extLst>
          </p:cNvPr>
          <p:cNvSpPr txBox="1">
            <a:spLocks/>
          </p:cNvSpPr>
          <p:nvPr/>
        </p:nvSpPr>
        <p:spPr>
          <a:xfrm>
            <a:off x="7302843" y="1438209"/>
            <a:ext cx="4428050" cy="787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Bioprocessing: the use of enzymes or cells to make a product through a controlled process.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C94FCD4-9A7A-B076-3342-54648E5F664D}"/>
              </a:ext>
            </a:extLst>
          </p:cNvPr>
          <p:cNvSpPr txBox="1">
            <a:spLocks/>
          </p:cNvSpPr>
          <p:nvPr/>
        </p:nvSpPr>
        <p:spPr>
          <a:xfrm>
            <a:off x="7302843" y="2752144"/>
            <a:ext cx="4428050" cy="787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Bioreactor: a vessel in which microorganisms are used to make products more efficiently </a:t>
            </a:r>
          </a:p>
        </p:txBody>
      </p:sp>
    </p:spTree>
    <p:extLst>
      <p:ext uri="{BB962C8B-B14F-4D97-AF65-F5344CB8AC3E}">
        <p14:creationId xmlns:p14="http://schemas.microsoft.com/office/powerpoint/2010/main" val="223644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B284-35FE-96AC-13A5-283E6BFB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83793D-275C-FC07-BB5C-F082D7C8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Food and Beverages 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49D3FE-0339-D4F5-A07E-F4E608A44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p.68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80BB13D-EC6B-A797-1280-96C45404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0" y="1250752"/>
            <a:ext cx="11524949" cy="4482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Enzymes are used extensively in the food a drinks industry.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033AC0-4824-66CE-12B2-6A62DDC8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40" y="2187146"/>
            <a:ext cx="11368280" cy="29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2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9A454-E8C7-A9D5-FA3B-555006B88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A047B9-762D-398B-9882-7BDC4D17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Biofuels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7C7C63-DFF8-7E1C-80A5-D78BB895A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p.69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62421DF-EE85-DF21-4C28-9345C3DA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0" y="1250752"/>
            <a:ext cx="11524949" cy="44827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+mn-lt"/>
              </a:rPr>
              <a:t>Biofuels are made from biological materials are a renewable alternative to fossil fuels. Enzymes are used in the production of biofuels.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E211A-238F-40A1-A5BD-76FBED0C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81" y="2201185"/>
            <a:ext cx="8695038" cy="37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2225-B560-C2DF-96F2-4488D58A4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F6136AC-7282-F217-0282-C572D13B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Medicine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80DC79-2ACB-0335-D89D-9D17C89F5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p.69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BB85318-E38F-0DF1-7170-150B777A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0" y="1250752"/>
            <a:ext cx="11524949" cy="44827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+mn-lt"/>
              </a:rPr>
              <a:t>Enzymes have a wide range of medical applications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695FE-07D9-4B10-2C78-2648008B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48" y="1781987"/>
            <a:ext cx="8223915" cy="41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3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66E-EA8C-C76A-D279-FB64EAB2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8F2EC2-1D4D-50FD-A141-CBEE92BA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Pharmaceuticals 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06A831-80C2-5666-8B20-13DC8698D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p.70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ADCE1AF-518C-536E-F3A2-76F8A586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0" y="1250752"/>
            <a:ext cx="11524949" cy="44827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+mn-lt"/>
              </a:rPr>
              <a:t>Enzymes are used in the pharmaceutical industry to help make medicines quickly, safely and in large amounts.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85CF1-DFC4-8413-DCE5-BBCFD1CF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15" y="2263081"/>
            <a:ext cx="8690970" cy="39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1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6C37A-1DA8-189D-A0F7-F0AA6727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598414-6484-BCF4-0A15-2AA45147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6" y="1825336"/>
            <a:ext cx="7314800" cy="3207327"/>
          </a:xfrm>
        </p:spPr>
        <p:txBody>
          <a:bodyPr/>
          <a:lstStyle/>
          <a:p>
            <a:r>
              <a:rPr lang="en-GB" dirty="0">
                <a:latin typeface="+mn-lt"/>
              </a:rPr>
              <a:t>5.6 Immobilised Enzymes in Industry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06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4EA08-9685-415B-4294-02B392F52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2C2A66-B233-431C-37F5-9B2D0A68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Immobilised Enzymes in Industry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AE695-8F67-7668-6750-B07FC127F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p.70</a:t>
            </a:r>
          </a:p>
          <a:p>
            <a:endParaRPr lang="en-IE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4755A9F-BE59-0086-A60E-B92A3322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80" y="1250752"/>
            <a:ext cx="6891165" cy="44827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Free enzymes can only be used once. Using this method is wasteful and expensive.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+mn-lt"/>
              </a:rPr>
              <a:t>Immobilised enzymes are </a:t>
            </a:r>
            <a:r>
              <a:rPr lang="en-GB" sz="2400" b="1" dirty="0">
                <a:latin typeface="+mn-lt"/>
              </a:rPr>
              <a:t>attached to a support, trapped inside a gel, </a:t>
            </a:r>
            <a:r>
              <a:rPr lang="en-GB" sz="2400" dirty="0">
                <a:latin typeface="+mn-lt"/>
              </a:rPr>
              <a:t>or</a:t>
            </a:r>
            <a:r>
              <a:rPr lang="en-GB" sz="2400" b="1" dirty="0">
                <a:latin typeface="+mn-lt"/>
              </a:rPr>
              <a:t> enclosed in a membrane.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ACFEC04-276B-5C4A-457E-0886B9A7F20B}"/>
              </a:ext>
            </a:extLst>
          </p:cNvPr>
          <p:cNvSpPr txBox="1">
            <a:spLocks/>
          </p:cNvSpPr>
          <p:nvPr/>
        </p:nvSpPr>
        <p:spPr>
          <a:xfrm>
            <a:off x="7698259" y="1438210"/>
            <a:ext cx="4032634" cy="996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Immobilised enzymes: enzymes that are fixed to (or trapped in) an insoluble material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B04A3-C05A-E067-2670-C3F0909504CA}"/>
              </a:ext>
            </a:extLst>
          </p:cNvPr>
          <p:cNvSpPr txBox="1"/>
          <p:nvPr/>
        </p:nvSpPr>
        <p:spPr>
          <a:xfrm>
            <a:off x="157549" y="4588793"/>
            <a:ext cx="11840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There are many advantages to this – they create a pure product, they’re reuseable, increased stability and they’re easily recovered</a:t>
            </a:r>
            <a:endParaRPr lang="en-IE" sz="24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7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2033-D64F-2F7E-9E0E-E481D62E6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05E38E-10F5-8353-7D93-3C0B55D8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Immobilised Enzymes in Industry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735E4A-F0E4-249A-8951-4379C567D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p.70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99028-0FC2-9AB4-941A-87A53C9E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2020329"/>
            <a:ext cx="11182865" cy="2584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DF036E-EAAE-8E26-E2B8-CF6557FFF1A9}"/>
              </a:ext>
            </a:extLst>
          </p:cNvPr>
          <p:cNvSpPr txBox="1"/>
          <p:nvPr/>
        </p:nvSpPr>
        <p:spPr>
          <a:xfrm>
            <a:off x="494270" y="1343688"/>
            <a:ext cx="586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Examples of immobilised enzymes:</a:t>
            </a:r>
            <a:endParaRPr lang="en-IE" sz="24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CDDFE-42F3-B9EA-AB75-C9F48F6A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E8700-5881-030B-5592-3A9AB5D7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524" y="1825336"/>
            <a:ext cx="8796434" cy="3207327"/>
          </a:xfrm>
        </p:spPr>
        <p:txBody>
          <a:bodyPr/>
          <a:lstStyle/>
          <a:p>
            <a:r>
              <a:rPr lang="en-GB" dirty="0">
                <a:latin typeface="+mn-lt"/>
              </a:rPr>
              <a:t>5.1 The Role of Enzymes in Metabolism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83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409E-DD86-BEC3-0AE9-C4DC933B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ED7752-3EF9-EDF4-0AD9-CF70F880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6" y="1825336"/>
            <a:ext cx="7314800" cy="3207327"/>
          </a:xfrm>
        </p:spPr>
        <p:txBody>
          <a:bodyPr/>
          <a:lstStyle/>
          <a:p>
            <a:r>
              <a:rPr lang="en-GB" dirty="0">
                <a:latin typeface="+mn-lt"/>
              </a:rPr>
              <a:t>Enzyme Experiments 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330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F0655-ABB2-9DB5-2A7C-A019DA99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D35C0F-A5D7-B4A9-4EFD-BA2CD611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364310" cy="81614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5.1 – </a:t>
            </a:r>
            <a:r>
              <a:rPr lang="en-GB" sz="2800" b="0" dirty="0">
                <a:latin typeface="+mn-lt"/>
              </a:rPr>
              <a:t>To investigate the effect of </a:t>
            </a:r>
            <a:r>
              <a:rPr lang="en-GB" sz="2800" dirty="0">
                <a:latin typeface="+mn-lt"/>
              </a:rPr>
              <a:t>substrate concentration</a:t>
            </a:r>
            <a:r>
              <a:rPr lang="en-GB" sz="2800" b="0" dirty="0">
                <a:latin typeface="+mn-lt"/>
              </a:rPr>
              <a:t> on the rate of an enzyme-catalysed reaction</a:t>
            </a:r>
            <a:endParaRPr lang="en-IE" sz="2800" b="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05AEB3-2C3F-3DE0-2A3F-C97BC7E4B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6762" y="5320306"/>
            <a:ext cx="877127" cy="676969"/>
          </a:xfrm>
        </p:spPr>
        <p:txBody>
          <a:bodyPr/>
          <a:lstStyle/>
          <a:p>
            <a:r>
              <a:rPr lang="en-GB" dirty="0"/>
              <a:t>p.76</a:t>
            </a:r>
          </a:p>
          <a:p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7F41B6-63D1-77B9-A2B5-10EE4E4E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2" y="1723768"/>
            <a:ext cx="6287133" cy="3713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07FD38-0557-71B6-444E-BD7D46960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093" y="1828902"/>
            <a:ext cx="2772162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6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24D80-AF88-EB1D-00AE-E3C0DD60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5B1C38-F046-4560-CF05-5A928537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364310" cy="81614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5.2 – </a:t>
            </a:r>
            <a:r>
              <a:rPr lang="en-GB" sz="2800" b="0" dirty="0">
                <a:latin typeface="+mn-lt"/>
              </a:rPr>
              <a:t>To investigate the effect of </a:t>
            </a:r>
            <a:r>
              <a:rPr lang="en-GB" sz="2800" dirty="0">
                <a:latin typeface="+mn-lt"/>
              </a:rPr>
              <a:t>enzyme concentration</a:t>
            </a:r>
            <a:r>
              <a:rPr lang="en-GB" sz="2800" b="0" dirty="0">
                <a:latin typeface="+mn-lt"/>
              </a:rPr>
              <a:t> on the rate of an enzyme-catalysed reaction</a:t>
            </a:r>
            <a:endParaRPr lang="en-IE" sz="2800" b="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81F01-EFEA-FF3D-8EED-20CB95D27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6762" y="5320306"/>
            <a:ext cx="877127" cy="676969"/>
          </a:xfrm>
        </p:spPr>
        <p:txBody>
          <a:bodyPr/>
          <a:lstStyle/>
          <a:p>
            <a:r>
              <a:rPr lang="en-GB" dirty="0"/>
              <a:t>p.77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4618F-6C84-2306-D43C-9B5CA357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20" y="1515890"/>
            <a:ext cx="5923751" cy="43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0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E531F-C647-A365-A944-F41A80DD1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06EC06-FEA9-F1A5-8F99-D81CBBC7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364310" cy="81614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5.3 – </a:t>
            </a:r>
            <a:r>
              <a:rPr lang="en-GB" sz="2800" b="0" dirty="0">
                <a:latin typeface="+mn-lt"/>
              </a:rPr>
              <a:t>To investigate the effect of </a:t>
            </a:r>
            <a:r>
              <a:rPr lang="en-GB" sz="2800" dirty="0">
                <a:latin typeface="+mn-lt"/>
              </a:rPr>
              <a:t>environmental pH</a:t>
            </a:r>
            <a:r>
              <a:rPr lang="en-GB" sz="2800" b="0" dirty="0">
                <a:latin typeface="+mn-lt"/>
              </a:rPr>
              <a:t> on the rate of an enzyme-catalysed reaction</a:t>
            </a:r>
            <a:endParaRPr lang="en-IE" sz="2800" b="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869CD9-DDBB-2223-72DA-DE1805B72D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6762" y="5320306"/>
            <a:ext cx="877127" cy="676969"/>
          </a:xfrm>
        </p:spPr>
        <p:txBody>
          <a:bodyPr/>
          <a:lstStyle/>
          <a:p>
            <a:r>
              <a:rPr lang="en-GB" dirty="0"/>
              <a:t>p.78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B9A34-99DA-8405-290F-E323B797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18" y="1387994"/>
            <a:ext cx="5119816" cy="45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9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50FD0-C468-450F-C92F-109DC2B4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1DC77D-3751-59A2-FF93-C1015B3C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1" y="312573"/>
            <a:ext cx="11578707" cy="81614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5.4 – </a:t>
            </a:r>
            <a:r>
              <a:rPr lang="en-GB" sz="2800" b="0" dirty="0">
                <a:latin typeface="+mn-lt"/>
              </a:rPr>
              <a:t>To investigate the effect of </a:t>
            </a:r>
            <a:r>
              <a:rPr lang="en-GB" sz="2800" dirty="0">
                <a:latin typeface="+mn-lt"/>
              </a:rPr>
              <a:t>temperature</a:t>
            </a:r>
            <a:r>
              <a:rPr lang="en-GB" sz="2800" b="0" dirty="0">
                <a:latin typeface="+mn-lt"/>
              </a:rPr>
              <a:t> on the rate of an enzyme-catalysed reaction</a:t>
            </a:r>
            <a:endParaRPr lang="en-IE" sz="2800" b="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36175E-2F97-BD49-D2A6-897F9144C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6762" y="5320306"/>
            <a:ext cx="877127" cy="676969"/>
          </a:xfrm>
        </p:spPr>
        <p:txBody>
          <a:bodyPr/>
          <a:lstStyle/>
          <a:p>
            <a:r>
              <a:rPr lang="en-GB" dirty="0"/>
              <a:t>p.78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82C6D-6D16-985F-B55B-9947DB17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50" y="1495168"/>
            <a:ext cx="5662410" cy="43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63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E8D09-1764-7E06-117B-46810CAF3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0AED8D-B3C7-4DFB-5A1A-0990D83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1" y="312573"/>
            <a:ext cx="11578707" cy="816140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+mn-lt"/>
              </a:rPr>
              <a:t>5.5 – </a:t>
            </a:r>
            <a:r>
              <a:rPr lang="en-GB" sz="2800" b="0" dirty="0">
                <a:latin typeface="+mn-lt"/>
              </a:rPr>
              <a:t>To investigate the effect of </a:t>
            </a:r>
            <a:r>
              <a:rPr lang="en-GB" sz="2800" dirty="0">
                <a:latin typeface="+mn-lt"/>
              </a:rPr>
              <a:t>denaturation</a:t>
            </a:r>
            <a:r>
              <a:rPr lang="en-GB" sz="2800" b="0" dirty="0">
                <a:latin typeface="+mn-lt"/>
              </a:rPr>
              <a:t> on the rate of an enzyme-catalysed reaction</a:t>
            </a:r>
            <a:endParaRPr lang="en-IE" sz="2800" b="0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555D-CF63-D37F-AD2F-15F55B7AD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6762" y="5320306"/>
            <a:ext cx="877127" cy="676969"/>
          </a:xfrm>
        </p:spPr>
        <p:txBody>
          <a:bodyPr/>
          <a:lstStyle/>
          <a:p>
            <a:r>
              <a:rPr lang="en-GB" dirty="0"/>
              <a:t>p.79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BF64A-DA83-F05B-D1FB-64DF9AAF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880" y="1300387"/>
            <a:ext cx="6026192" cy="45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21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BBCE-E72A-E53E-B264-A30776D4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33C54-52DB-6A6B-9998-B7DD95F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Keyword recap – Click to Reveal </a:t>
            </a:r>
            <a:endParaRPr lang="en-I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2E054-14A7-9DFD-149D-1151A631ECA4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Enzymes 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73E8C-99B9-1642-A82C-F8DADA9D2D66}"/>
              </a:ext>
            </a:extLst>
          </p:cNvPr>
          <p:cNvSpPr txBox="1"/>
          <p:nvPr/>
        </p:nvSpPr>
        <p:spPr>
          <a:xfrm>
            <a:off x="325183" y="2076848"/>
            <a:ext cx="297407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Selective Catalyst 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79F70-B54F-4539-301A-ABE23E1F5084}"/>
              </a:ext>
            </a:extLst>
          </p:cNvPr>
          <p:cNvSpPr txBox="1"/>
          <p:nvPr/>
        </p:nvSpPr>
        <p:spPr>
          <a:xfrm>
            <a:off x="1309816" y="3024983"/>
            <a:ext cx="198943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Substrate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116CB-548A-0DBA-185A-8F1E9B39577C}"/>
              </a:ext>
            </a:extLst>
          </p:cNvPr>
          <p:cNvSpPr txBox="1"/>
          <p:nvPr/>
        </p:nvSpPr>
        <p:spPr>
          <a:xfrm>
            <a:off x="1309816" y="3973118"/>
            <a:ext cx="1989438" cy="523220"/>
          </a:xfrm>
          <a:prstGeom prst="rect">
            <a:avLst/>
          </a:prstGeom>
          <a:solidFill>
            <a:srgbClr val="FCFEB8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Product 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590C8-025A-72D9-A669-B193AE131D08}"/>
              </a:ext>
            </a:extLst>
          </p:cNvPr>
          <p:cNvSpPr txBox="1"/>
          <p:nvPr/>
        </p:nvSpPr>
        <p:spPr>
          <a:xfrm>
            <a:off x="1309816" y="4921253"/>
            <a:ext cx="198943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Active Site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56C7F8-A2CE-F733-465C-AD9126E2369A}"/>
              </a:ext>
            </a:extLst>
          </p:cNvPr>
          <p:cNvCxnSpPr>
            <a:cxnSpLocks/>
          </p:cNvCxnSpPr>
          <p:nvPr/>
        </p:nvCxnSpPr>
        <p:spPr>
          <a:xfrm>
            <a:off x="3562862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CD5E2-0F5A-41F9-EC68-9793813253AD}"/>
              </a:ext>
            </a:extLst>
          </p:cNvPr>
          <p:cNvCxnSpPr>
            <a:cxnSpLocks/>
          </p:cNvCxnSpPr>
          <p:nvPr/>
        </p:nvCxnSpPr>
        <p:spPr>
          <a:xfrm>
            <a:off x="3562862" y="233845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93024E-B5CD-7C7B-98B1-51315E353B45}"/>
              </a:ext>
            </a:extLst>
          </p:cNvPr>
          <p:cNvCxnSpPr>
            <a:cxnSpLocks/>
          </p:cNvCxnSpPr>
          <p:nvPr/>
        </p:nvCxnSpPr>
        <p:spPr>
          <a:xfrm>
            <a:off x="3562862" y="328659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05DB56-DAB8-EA6A-9E0E-B8EC9B2A76ED}"/>
              </a:ext>
            </a:extLst>
          </p:cNvPr>
          <p:cNvCxnSpPr>
            <a:cxnSpLocks/>
          </p:cNvCxnSpPr>
          <p:nvPr/>
        </p:nvCxnSpPr>
        <p:spPr>
          <a:xfrm>
            <a:off x="3562862" y="423472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BEC6E8-48B6-2CD7-31D9-F8A6C13C1D54}"/>
              </a:ext>
            </a:extLst>
          </p:cNvPr>
          <p:cNvCxnSpPr>
            <a:cxnSpLocks/>
          </p:cNvCxnSpPr>
          <p:nvPr/>
        </p:nvCxnSpPr>
        <p:spPr>
          <a:xfrm>
            <a:off x="3562862" y="518286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ABB55F-F42A-6A11-0712-69624C0F728F}"/>
              </a:ext>
            </a:extLst>
          </p:cNvPr>
          <p:cNvSpPr txBox="1"/>
          <p:nvPr/>
        </p:nvSpPr>
        <p:spPr>
          <a:xfrm>
            <a:off x="5371069" y="1110062"/>
            <a:ext cx="6223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Proteins that act as biological catalysts </a:t>
            </a:r>
            <a:endParaRPr lang="en-IE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404D1-460F-111C-7E9A-8E18B721C5EE}"/>
              </a:ext>
            </a:extLst>
          </p:cNvPr>
          <p:cNvSpPr txBox="1"/>
          <p:nvPr/>
        </p:nvSpPr>
        <p:spPr>
          <a:xfrm>
            <a:off x="5371069" y="1890214"/>
            <a:ext cx="67082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Substance that speeds up a chemical reaction without being used up in the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25F9E2-C338-7821-40AD-70F7B5EBFD56}"/>
              </a:ext>
            </a:extLst>
          </p:cNvPr>
          <p:cNvSpPr txBox="1"/>
          <p:nvPr/>
        </p:nvSpPr>
        <p:spPr>
          <a:xfrm>
            <a:off x="5371069" y="3055760"/>
            <a:ext cx="6540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Substance the enzyme acts on</a:t>
            </a:r>
            <a:endParaRPr lang="en-IE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36E5A-020D-B6E8-BC8E-117C040B6800}"/>
              </a:ext>
            </a:extLst>
          </p:cNvPr>
          <p:cNvSpPr txBox="1"/>
          <p:nvPr/>
        </p:nvSpPr>
        <p:spPr>
          <a:xfrm>
            <a:off x="5371068" y="3788452"/>
            <a:ext cx="670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Substance(s) produced from the enzyme reaction</a:t>
            </a:r>
            <a:endParaRPr lang="en-IE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F49FD8-D574-92ED-897E-C42540695201}"/>
              </a:ext>
            </a:extLst>
          </p:cNvPr>
          <p:cNvSpPr txBox="1"/>
          <p:nvPr/>
        </p:nvSpPr>
        <p:spPr>
          <a:xfrm>
            <a:off x="5371068" y="4756441"/>
            <a:ext cx="6678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Part of the enzyme that changes shape slightly to match that of the substrate  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24961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94E98-B27E-92F1-B87C-B3E612B7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Keyword recap – Click to Reveal </a:t>
            </a:r>
            <a:endParaRPr lang="en-I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6D265-5F97-CF64-C828-6D9D84F78E7D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Specificity 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56218-349B-DFCA-62D0-9CB81251A27D}"/>
              </a:ext>
            </a:extLst>
          </p:cNvPr>
          <p:cNvSpPr txBox="1"/>
          <p:nvPr/>
        </p:nvSpPr>
        <p:spPr>
          <a:xfrm>
            <a:off x="444841" y="2076848"/>
            <a:ext cx="285441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Saturation point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2DE83-522D-7D0C-778F-3B6B2BC41CCC}"/>
              </a:ext>
            </a:extLst>
          </p:cNvPr>
          <p:cNvSpPr txBox="1"/>
          <p:nvPr/>
        </p:nvSpPr>
        <p:spPr>
          <a:xfrm>
            <a:off x="444840" y="3024983"/>
            <a:ext cx="28544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Optimum Activity  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8A440-8132-13D4-C16A-751EF9DD919D}"/>
              </a:ext>
            </a:extLst>
          </p:cNvPr>
          <p:cNvSpPr txBox="1"/>
          <p:nvPr/>
        </p:nvSpPr>
        <p:spPr>
          <a:xfrm>
            <a:off x="790831" y="3973118"/>
            <a:ext cx="2508423" cy="523220"/>
          </a:xfrm>
          <a:prstGeom prst="rect">
            <a:avLst/>
          </a:prstGeom>
          <a:solidFill>
            <a:srgbClr val="FCFEB8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Denaturation 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212E8-BC58-8131-9CBB-0F64D5713C1F}"/>
              </a:ext>
            </a:extLst>
          </p:cNvPr>
          <p:cNvSpPr txBox="1"/>
          <p:nvPr/>
        </p:nvSpPr>
        <p:spPr>
          <a:xfrm>
            <a:off x="691975" y="4921253"/>
            <a:ext cx="26072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Bioprocessing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8D3F56-5DB7-2CCA-A22D-A39C46276301}"/>
              </a:ext>
            </a:extLst>
          </p:cNvPr>
          <p:cNvCxnSpPr>
            <a:cxnSpLocks/>
          </p:cNvCxnSpPr>
          <p:nvPr/>
        </p:nvCxnSpPr>
        <p:spPr>
          <a:xfrm>
            <a:off x="3562862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DDE352-1CF3-60D0-DEC3-443516501252}"/>
              </a:ext>
            </a:extLst>
          </p:cNvPr>
          <p:cNvCxnSpPr>
            <a:cxnSpLocks/>
          </p:cNvCxnSpPr>
          <p:nvPr/>
        </p:nvCxnSpPr>
        <p:spPr>
          <a:xfrm>
            <a:off x="3562862" y="233845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BEBEB5-F383-5C78-4CBB-E87A96364794}"/>
              </a:ext>
            </a:extLst>
          </p:cNvPr>
          <p:cNvCxnSpPr>
            <a:cxnSpLocks/>
          </p:cNvCxnSpPr>
          <p:nvPr/>
        </p:nvCxnSpPr>
        <p:spPr>
          <a:xfrm>
            <a:off x="3562862" y="328659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D1AF69-028B-9496-815C-4103A8D516C5}"/>
              </a:ext>
            </a:extLst>
          </p:cNvPr>
          <p:cNvCxnSpPr>
            <a:cxnSpLocks/>
          </p:cNvCxnSpPr>
          <p:nvPr/>
        </p:nvCxnSpPr>
        <p:spPr>
          <a:xfrm>
            <a:off x="3562862" y="423472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23D76-F9B7-3A94-723C-5DD53FC283C8}"/>
              </a:ext>
            </a:extLst>
          </p:cNvPr>
          <p:cNvCxnSpPr>
            <a:cxnSpLocks/>
          </p:cNvCxnSpPr>
          <p:nvPr/>
        </p:nvCxnSpPr>
        <p:spPr>
          <a:xfrm>
            <a:off x="3562862" y="518286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834F53-8EFD-47A3-5FC9-A3ED00EFBB31}"/>
              </a:ext>
            </a:extLst>
          </p:cNvPr>
          <p:cNvSpPr txBox="1"/>
          <p:nvPr/>
        </p:nvSpPr>
        <p:spPr>
          <a:xfrm>
            <a:off x="5371068" y="1122419"/>
            <a:ext cx="68209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Each enzyme can only bind with one substrate </a:t>
            </a:r>
            <a:endParaRPr lang="en-IE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A1009-D593-710D-7D42-5C6F22134B4F}"/>
              </a:ext>
            </a:extLst>
          </p:cNvPr>
          <p:cNvSpPr txBox="1"/>
          <p:nvPr/>
        </p:nvSpPr>
        <p:spPr>
          <a:xfrm>
            <a:off x="5371069" y="1925761"/>
            <a:ext cx="6540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All active sites of an enzyme are occupied by substrate molecules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E2AB39-8DD0-5644-F63B-9243F0D9E1AF}"/>
              </a:ext>
            </a:extLst>
          </p:cNvPr>
          <p:cNvSpPr txBox="1"/>
          <p:nvPr/>
        </p:nvSpPr>
        <p:spPr>
          <a:xfrm>
            <a:off x="5371069" y="3055760"/>
            <a:ext cx="6540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Enzymes work at maximum rate</a:t>
            </a:r>
            <a:endParaRPr lang="en-IE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F88EA-6330-502A-4C9F-78BD3E13664F}"/>
              </a:ext>
            </a:extLst>
          </p:cNvPr>
          <p:cNvSpPr txBox="1"/>
          <p:nvPr/>
        </p:nvSpPr>
        <p:spPr>
          <a:xfrm>
            <a:off x="5371068" y="4008910"/>
            <a:ext cx="6708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Enzyme has permanently lost its shape </a:t>
            </a:r>
            <a:endParaRPr lang="en-IE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3B64C4-7917-C3E7-9B96-5C3F5C95E877}"/>
              </a:ext>
            </a:extLst>
          </p:cNvPr>
          <p:cNvSpPr txBox="1"/>
          <p:nvPr/>
        </p:nvSpPr>
        <p:spPr>
          <a:xfrm>
            <a:off x="5371068" y="4799398"/>
            <a:ext cx="6678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Use of enzymes or cells to make a product through a controlled process 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81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15065-A9BB-A918-B8EE-18F682C9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74A59-8341-0A29-9EFB-C06CC71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Keyword recap – Click to Reveal </a:t>
            </a:r>
            <a:endParaRPr lang="en-I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68C25-672D-F80E-5EF7-F27EC71B04FD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Bioreactor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B2D05-C65B-3C74-16E2-E38EAA8BF0D2}"/>
              </a:ext>
            </a:extLst>
          </p:cNvPr>
          <p:cNvSpPr txBox="1"/>
          <p:nvPr/>
        </p:nvSpPr>
        <p:spPr>
          <a:xfrm>
            <a:off x="790831" y="2819053"/>
            <a:ext cx="250842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Immobilised enzymes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E9DD5-E427-1F08-40EB-1F6BE8AA7D25}"/>
              </a:ext>
            </a:extLst>
          </p:cNvPr>
          <p:cNvSpPr txBox="1"/>
          <p:nvPr/>
        </p:nvSpPr>
        <p:spPr>
          <a:xfrm>
            <a:off x="1000897" y="4940279"/>
            <a:ext cx="22983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Biofuels  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A53C5-A3C3-8C71-DDA9-7F534692C74A}"/>
              </a:ext>
            </a:extLst>
          </p:cNvPr>
          <p:cNvCxnSpPr>
            <a:cxnSpLocks/>
          </p:cNvCxnSpPr>
          <p:nvPr/>
        </p:nvCxnSpPr>
        <p:spPr>
          <a:xfrm>
            <a:off x="3435178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0AC375-7B2F-16C2-3315-0CA262FD5634}"/>
              </a:ext>
            </a:extLst>
          </p:cNvPr>
          <p:cNvCxnSpPr>
            <a:cxnSpLocks/>
          </p:cNvCxnSpPr>
          <p:nvPr/>
        </p:nvCxnSpPr>
        <p:spPr>
          <a:xfrm>
            <a:off x="3435178" y="3258883"/>
            <a:ext cx="1772570" cy="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9ECFE2-B8D1-22AE-68DC-377B5B3558A7}"/>
              </a:ext>
            </a:extLst>
          </p:cNvPr>
          <p:cNvCxnSpPr>
            <a:cxnSpLocks/>
          </p:cNvCxnSpPr>
          <p:nvPr/>
        </p:nvCxnSpPr>
        <p:spPr>
          <a:xfrm>
            <a:off x="3435178" y="512744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62F4BE-A851-18FB-FFFD-BCC143BFACF2}"/>
              </a:ext>
            </a:extLst>
          </p:cNvPr>
          <p:cNvSpPr txBox="1"/>
          <p:nvPr/>
        </p:nvSpPr>
        <p:spPr>
          <a:xfrm>
            <a:off x="5343672" y="1016314"/>
            <a:ext cx="6223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Vessel in which microorganisms are used to make products more efficiently </a:t>
            </a:r>
            <a:endParaRPr lang="en-IE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8411D-B53E-DC12-FAA1-7EABCDD46DE3}"/>
              </a:ext>
            </a:extLst>
          </p:cNvPr>
          <p:cNvSpPr txBox="1"/>
          <p:nvPr/>
        </p:nvSpPr>
        <p:spPr>
          <a:xfrm>
            <a:off x="5343672" y="2885964"/>
            <a:ext cx="6540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Enzymes that are fixed to – or trapped in – an insoluble material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70008-2E18-4801-1BED-FB825588C7D9}"/>
              </a:ext>
            </a:extLst>
          </p:cNvPr>
          <p:cNvSpPr txBox="1"/>
          <p:nvPr/>
        </p:nvSpPr>
        <p:spPr>
          <a:xfrm>
            <a:off x="5343672" y="4755613"/>
            <a:ext cx="6540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Fuels made from biological materials such as plants or food waste 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14720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CF02A-3023-96A8-E997-A3307F0C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9A2790-B42C-9ACB-D20D-A4B8DC2F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31" y="172992"/>
            <a:ext cx="10997513" cy="695442"/>
          </a:xfrm>
        </p:spPr>
        <p:txBody>
          <a:bodyPr/>
          <a:lstStyle/>
          <a:p>
            <a:r>
              <a:rPr lang="en-GB" dirty="0">
                <a:latin typeface="+mn-lt"/>
              </a:rPr>
              <a:t>Chapter Summary </a:t>
            </a:r>
            <a:endParaRPr lang="en-I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07CB7-BEC6-6931-9414-0144AB2710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264"/>
          <a:stretch>
            <a:fillRect/>
          </a:stretch>
        </p:blipFill>
        <p:spPr>
          <a:xfrm>
            <a:off x="996934" y="868434"/>
            <a:ext cx="10198131" cy="49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78B458-110B-6204-7930-D245AB8E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1388204"/>
            <a:ext cx="6293433" cy="4356497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Metabolism</a:t>
            </a:r>
            <a:r>
              <a:rPr lang="en-GB" sz="2400" dirty="0">
                <a:latin typeface="+mn-lt"/>
              </a:rPr>
              <a:t> is the sum of all chemical reactions that occur in an organism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Enzymes control the chemical reactions of metabolism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Enzymes are selective catalysts.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59E6E3-CF42-62D5-E567-3F72176C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Role of Enzymes in Metabolism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B00A48-271A-98F0-CFE1-70F02040B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p.61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BABB2BC-036D-9C82-B8FF-D76E1DFE8B0E}"/>
              </a:ext>
            </a:extLst>
          </p:cNvPr>
          <p:cNvSpPr txBox="1">
            <a:spLocks/>
          </p:cNvSpPr>
          <p:nvPr/>
        </p:nvSpPr>
        <p:spPr>
          <a:xfrm>
            <a:off x="7710616" y="1305954"/>
            <a:ext cx="3978601" cy="676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000" dirty="0"/>
              <a:t>Enzyme: a protein biological catalyst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6B8A662-3A88-6EB3-C426-24B789E29707}"/>
              </a:ext>
            </a:extLst>
          </p:cNvPr>
          <p:cNvSpPr txBox="1">
            <a:spLocks/>
          </p:cNvSpPr>
          <p:nvPr/>
        </p:nvSpPr>
        <p:spPr>
          <a:xfrm>
            <a:off x="7710616" y="2718743"/>
            <a:ext cx="3978601" cy="1334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2000" dirty="0"/>
              <a:t>Selective catalyst:</a:t>
            </a:r>
          </a:p>
          <a:p>
            <a:r>
              <a:rPr lang="en-GB" sz="2000" dirty="0"/>
              <a:t>A substance that speeds up a chemical reaction without being used up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429670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D53D2-DE00-934D-4BC9-E6AF974D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46D11-1FAA-ABA9-E3CB-081C28D0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43" y="146101"/>
            <a:ext cx="10997513" cy="695442"/>
          </a:xfrm>
        </p:spPr>
        <p:txBody>
          <a:bodyPr/>
          <a:lstStyle/>
          <a:p>
            <a:r>
              <a:rPr lang="en-GB" dirty="0">
                <a:latin typeface="+mn-lt"/>
              </a:rPr>
              <a:t>Chapter Summary </a:t>
            </a:r>
            <a:endParaRPr lang="en-I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E3777-7D18-EEB2-93F9-BAC73280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45" y="841543"/>
            <a:ext cx="10408508" cy="49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6063-9120-1065-AAB2-1A0B2A7B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9CCF55-A663-3C94-89D1-B4AEEDC31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7" y="1825336"/>
            <a:ext cx="10231395" cy="3207327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5.2 The Structure and Function of Enzymes</a:t>
            </a:r>
            <a:endParaRPr lang="en-I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6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E9306-A891-89EF-ADF7-7A0C6612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C18B9-3E6E-097E-B0E5-4314D8D7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1388204"/>
            <a:ext cx="10334093" cy="435649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Enzymes are made in the ribosomes of cells. </a:t>
            </a:r>
          </a:p>
          <a:p>
            <a:r>
              <a:rPr lang="en-GB" sz="2400" dirty="0">
                <a:latin typeface="+mn-lt"/>
              </a:rPr>
              <a:t>Each enzyme has a specific 3D shape.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DDEFD8-20ED-9363-3083-FDF8890F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Structure of Enzymes 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C4DA0C-B63B-0C04-95A2-1BCFDD135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4839" y="451744"/>
            <a:ext cx="877127" cy="676969"/>
          </a:xfrm>
        </p:spPr>
        <p:txBody>
          <a:bodyPr/>
          <a:lstStyle/>
          <a:p>
            <a:r>
              <a:rPr lang="en-GB" dirty="0"/>
              <a:t>p.61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D8D3A-2815-CC75-AD52-E6B484AD6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39" y="2520409"/>
            <a:ext cx="9519564" cy="33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9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A741-2FB4-7094-42CD-FD9D37E39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F586DF-86A6-C38A-D11E-76D28333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1388204"/>
            <a:ext cx="6745245" cy="435649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Each enzyme reacts with a specific substrate to produce a product.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AE82E95-1EEE-830B-008C-F2C4682D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The Function of Enzymes 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B11138-43BB-B84A-035E-811FEF38E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p.62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E4E5E06-33FB-ADA4-2C43-75B948C4F1BF}"/>
              </a:ext>
            </a:extLst>
          </p:cNvPr>
          <p:cNvSpPr txBox="1">
            <a:spLocks/>
          </p:cNvSpPr>
          <p:nvPr/>
        </p:nvSpPr>
        <p:spPr>
          <a:xfrm>
            <a:off x="8279027" y="1515656"/>
            <a:ext cx="3410189" cy="816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Substrate: the substance an enzyme works on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4DAA1DC-32FB-0422-8CF4-A1436E9389A0}"/>
              </a:ext>
            </a:extLst>
          </p:cNvPr>
          <p:cNvSpPr txBox="1">
            <a:spLocks/>
          </p:cNvSpPr>
          <p:nvPr/>
        </p:nvSpPr>
        <p:spPr>
          <a:xfrm>
            <a:off x="8279027" y="2750311"/>
            <a:ext cx="3410189" cy="9072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Product: the substance(s) produced by the enzyme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7231C-0A8D-3DF8-C138-63AD4E9E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2" y="2750311"/>
            <a:ext cx="6745245" cy="26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4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88AD-1E93-9E43-CF55-6BFFF081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07F776-D225-82F3-BE9C-B9605739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(HL) 5.3 Enzyme Specificity </a:t>
            </a:r>
            <a:endParaRPr lang="en-IE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4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CF866-3662-06C5-4902-43695F9B2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F8F1F8-F41C-99D9-0798-F6F26BE41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1388204"/>
            <a:ext cx="9782057" cy="43564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latin typeface="+mn-lt"/>
              </a:rPr>
              <a:t>The specificity of an enzyme refers to the complementary nature between the shape of the active site of the enzyme and its substrate.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BE31CD-45E4-7FDC-C84A-EEA9AB64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Enzyme Specificity (HL)</a:t>
            </a:r>
            <a:endParaRPr lang="en-IE" dirty="0">
              <a:latin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57CE49-1E2F-5FF9-F318-6DECE6A36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p.63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407061A-CF05-59DA-60BE-7E974F1A57DB}"/>
              </a:ext>
            </a:extLst>
          </p:cNvPr>
          <p:cNvSpPr txBox="1">
            <a:spLocks/>
          </p:cNvSpPr>
          <p:nvPr/>
        </p:nvSpPr>
        <p:spPr>
          <a:xfrm>
            <a:off x="778475" y="2717057"/>
            <a:ext cx="4353697" cy="108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Active site: the part of an enzyme that slightly changes shape to match that of the substrate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90D944E-FF00-21D0-8971-CAEE85F9295A}"/>
              </a:ext>
            </a:extLst>
          </p:cNvPr>
          <p:cNvSpPr txBox="1">
            <a:spLocks/>
          </p:cNvSpPr>
          <p:nvPr/>
        </p:nvSpPr>
        <p:spPr>
          <a:xfrm>
            <a:off x="778475" y="4199816"/>
            <a:ext cx="4353697" cy="779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R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1">
                <a:solidFill>
                  <a:schemeClr val="tx1">
                    <a:lumMod val="95000"/>
                    <a:lumOff val="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Specificity: each enzyme will only act on one substrate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DFED9-5458-7A76-8CFA-7A880848B8D6}"/>
              </a:ext>
            </a:extLst>
          </p:cNvPr>
          <p:cNvSpPr txBox="1"/>
          <p:nvPr/>
        </p:nvSpPr>
        <p:spPr>
          <a:xfrm>
            <a:off x="7896510" y="4568933"/>
            <a:ext cx="400462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you give examples of enzymes and their substrates that you have </a:t>
            </a:r>
          </a:p>
          <a:p>
            <a:pPr algn="ctr"/>
            <a:r>
              <a:rPr lang="en-GB" sz="2000" dirty="0"/>
              <a:t>come across in science previously?</a:t>
            </a:r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B2771-6D16-0B5B-553E-1B3B654D5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85" y="4258585"/>
            <a:ext cx="660050" cy="63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4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493F2AA9ADC41B77124B805646EDD" ma:contentTypeVersion="13" ma:contentTypeDescription="Create a new document." ma:contentTypeScope="" ma:versionID="0cc561e952a5d18b3d9270bfc221bcc1">
  <xsd:schema xmlns:xsd="http://www.w3.org/2001/XMLSchema" xmlns:xs="http://www.w3.org/2001/XMLSchema" xmlns:p="http://schemas.microsoft.com/office/2006/metadata/properties" xmlns:ns2="fb396ad3-cc9d-4745-b3db-d211468772e2" xmlns:ns3="cb9a23c9-e160-4991-9da2-3b638d47b379" targetNamespace="http://schemas.microsoft.com/office/2006/metadata/properties" ma:root="true" ma:fieldsID="4942b1aa563da08c1b1af3d112572e1a" ns2:_="" ns3:_="">
    <xsd:import namespace="fb396ad3-cc9d-4745-b3db-d211468772e2"/>
    <xsd:import namespace="cb9a23c9-e160-4991-9da2-3b638d47b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96ad3-cc9d-4745-b3db-d21146877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23c9-e160-4991-9da2-3b638d47b3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53e7167-1d39-40e5-89c3-c5b5e0f3d029}" ma:internalName="TaxCatchAll" ma:showField="CatchAllData" ma:web="cb9a23c9-e160-4991-9da2-3b638d47b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a23c9-e160-4991-9da2-3b638d47b379" xsi:nil="true"/>
    <lcf76f155ced4ddcb4097134ff3c332f xmlns="fb396ad3-cc9d-4745-b3db-d211468772e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C46D84-F2D2-48D9-ABBD-128FE8EA3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396ad3-cc9d-4745-b3db-d211468772e2"/>
    <ds:schemaRef ds:uri="cb9a23c9-e160-4991-9da2-3b638d47b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A42C8-78DD-4A5C-8686-B19922A2831A}">
  <ds:schemaRefs>
    <ds:schemaRef ds:uri="http://schemas.microsoft.com/office/2006/metadata/properties"/>
    <ds:schemaRef ds:uri="cb9a23c9-e160-4991-9da2-3b638d47b379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fb396ad3-cc9d-4745-b3db-d211468772e2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59C181-01A7-4C32-83D2-CDA5457603E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b06156f-dd60-40c5-b86b-0343a8c74144}" enabled="0" method="" siteId="{7b06156f-dd60-40c5-b86b-0343a8c741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1072</Words>
  <Application>Microsoft Office PowerPoint</Application>
  <PresentationFormat>Widescreen</PresentationFormat>
  <Paragraphs>141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Aptos</vt:lpstr>
      <vt:lpstr>Arial</vt:lpstr>
      <vt:lpstr>Office Theme</vt:lpstr>
      <vt:lpstr>Chapter 5</vt:lpstr>
      <vt:lpstr>Chapter Learning Objectives </vt:lpstr>
      <vt:lpstr>5.1 The Role of Enzymes in Metabolism</vt:lpstr>
      <vt:lpstr>The Role of Enzymes in Metabolism</vt:lpstr>
      <vt:lpstr>5.2 The Structure and Function of Enzymes</vt:lpstr>
      <vt:lpstr>The Structure of Enzymes </vt:lpstr>
      <vt:lpstr>The Function of Enzymes </vt:lpstr>
      <vt:lpstr>(HL) 5.3 Enzyme Specificity </vt:lpstr>
      <vt:lpstr>Enzyme Specificity (HL)</vt:lpstr>
      <vt:lpstr>Enzyme Specificity (HL)</vt:lpstr>
      <vt:lpstr>The Induced Fit Model (HL)</vt:lpstr>
      <vt:lpstr>The Induced Fit Model (HL)</vt:lpstr>
      <vt:lpstr>Video Link – Press “Ctrl + Click” to Play </vt:lpstr>
      <vt:lpstr>5.4 Factors Affecting Enzyme Action </vt:lpstr>
      <vt:lpstr>Enzyme Concentration</vt:lpstr>
      <vt:lpstr>Substrate Concentration</vt:lpstr>
      <vt:lpstr>Temperature</vt:lpstr>
      <vt:lpstr>Temperature</vt:lpstr>
      <vt:lpstr>Environmental pH</vt:lpstr>
      <vt:lpstr>Video Link – Press “Ctrl + Click” to Play </vt:lpstr>
      <vt:lpstr>5.5 The Use of Enzymes in Industry</vt:lpstr>
      <vt:lpstr>The Use of Enzymes in Industry</vt:lpstr>
      <vt:lpstr>Food and Beverages </vt:lpstr>
      <vt:lpstr>Biofuels</vt:lpstr>
      <vt:lpstr>Medicine</vt:lpstr>
      <vt:lpstr>Pharmaceuticals </vt:lpstr>
      <vt:lpstr>5.6 Immobilised Enzymes in Industry</vt:lpstr>
      <vt:lpstr>Immobilised Enzymes in Industry</vt:lpstr>
      <vt:lpstr>Immobilised Enzymes in Industry</vt:lpstr>
      <vt:lpstr>Enzyme Experiments </vt:lpstr>
      <vt:lpstr>5.1 – To investigate the effect of substrate concentration on the rate of an enzyme-catalysed reaction</vt:lpstr>
      <vt:lpstr>5.2 – To investigate the effect of enzyme concentration on the rate of an enzyme-catalysed reaction</vt:lpstr>
      <vt:lpstr>5.3 – To investigate the effect of environmental pH on the rate of an enzyme-catalysed reaction</vt:lpstr>
      <vt:lpstr>5.4 – To investigate the effect of temperature on the rate of an enzyme-catalysed reaction</vt:lpstr>
      <vt:lpstr>5.5 – To investigate the effect of denaturation on the rate of an enzyme-catalysed reaction</vt:lpstr>
      <vt:lpstr>Keyword recap – Click to Reveal </vt:lpstr>
      <vt:lpstr>Keyword recap – Click to Reveal </vt:lpstr>
      <vt:lpstr>Keyword recap – Click to Reveal </vt:lpstr>
      <vt:lpstr>Chapter Summary </vt:lpstr>
      <vt:lpstr>Chapter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Therese McGuinness</dc:creator>
  <cp:lastModifiedBy>Conor Walker</cp:lastModifiedBy>
  <cp:revision>22</cp:revision>
  <dcterms:created xsi:type="dcterms:W3CDTF">2025-08-15T12:21:02Z</dcterms:created>
  <dcterms:modified xsi:type="dcterms:W3CDTF">2026-02-21T10:47:59Z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0x01010064D493F2AA9ADC41B77124B805646EDD</vt:lpwstr>
  </property>
  <property fmtid="{D5CDD505-2E9C-101B-9397-08002B2CF9AE}" pid="3" name="MediaServiceImageTags">
    <vt:lpwstr/>
  </property>
</Properties>
</file>