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1" r:id="rId3"/>
    <p:sldId id="262" r:id="rId4"/>
    <p:sldId id="278" r:id="rId5"/>
    <p:sldId id="264" r:id="rId6"/>
    <p:sldId id="279" r:id="rId7"/>
    <p:sldId id="280" r:id="rId8"/>
    <p:sldId id="273" r:id="rId9"/>
    <p:sldId id="281" r:id="rId10"/>
    <p:sldId id="282" r:id="rId11"/>
    <p:sldId id="274" r:id="rId12"/>
    <p:sldId id="28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9"/>
    <p:restoredTop sz="94687"/>
  </p:normalViewPr>
  <p:slideViewPr>
    <p:cSldViewPr snapToGrid="0" snapToObjects="1">
      <p:cViewPr varScale="1">
        <p:scale>
          <a:sx n="104" d="100"/>
          <a:sy n="104" d="100"/>
        </p:scale>
        <p:origin x="138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E6661-2036-B64C-8033-FA09F6CF777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9A7DF92-F35B-8F42-979D-B2D08FEA8B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7096EB4-E06A-F04C-B6BD-72EF28360836}"/>
              </a:ext>
            </a:extLst>
          </p:cNvPr>
          <p:cNvSpPr>
            <a:spLocks noGrp="1"/>
          </p:cNvSpPr>
          <p:nvPr>
            <p:ph type="dt" sz="half" idx="10"/>
          </p:nvPr>
        </p:nvSpPr>
        <p:spPr/>
        <p:txBody>
          <a:bodyPr/>
          <a:lstStyle/>
          <a:p>
            <a:fld id="{E4E6A137-9F4D-9D48-97BC-1BCB6AAE036C}" type="datetimeFigureOut">
              <a:rPr lang="en-US" smtClean="0"/>
              <a:t>7/7/20</a:t>
            </a:fld>
            <a:endParaRPr lang="en-US"/>
          </a:p>
        </p:txBody>
      </p:sp>
      <p:sp>
        <p:nvSpPr>
          <p:cNvPr id="5" name="Footer Placeholder 4">
            <a:extLst>
              <a:ext uri="{FF2B5EF4-FFF2-40B4-BE49-F238E27FC236}">
                <a16:creationId xmlns:a16="http://schemas.microsoft.com/office/drawing/2014/main" id="{01AC494C-BF3E-494B-89E1-9365C975C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48D01-08B1-194F-834B-7EF5935C9F27}"/>
              </a:ext>
            </a:extLst>
          </p:cNvPr>
          <p:cNvSpPr>
            <a:spLocks noGrp="1"/>
          </p:cNvSpPr>
          <p:nvPr>
            <p:ph type="sldNum" sz="quarter" idx="12"/>
          </p:nvPr>
        </p:nvSpPr>
        <p:spPr/>
        <p:txBody>
          <a:bodyPr/>
          <a:lstStyle/>
          <a:p>
            <a:fld id="{BC1CEB96-B089-1742-AAC0-C14A929BAD1C}" type="slidenum">
              <a:rPr lang="en-US" smtClean="0"/>
              <a:t>‹#›</a:t>
            </a:fld>
            <a:endParaRPr lang="en-US"/>
          </a:p>
        </p:txBody>
      </p:sp>
    </p:spTree>
    <p:extLst>
      <p:ext uri="{BB962C8B-B14F-4D97-AF65-F5344CB8AC3E}">
        <p14:creationId xmlns:p14="http://schemas.microsoft.com/office/powerpoint/2010/main" val="246411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92E0-2613-FF4C-ACE4-F99FD033A6C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1093A8E-6814-6943-B9A0-75B937D976C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6F4CB9-79CD-FD49-8F72-C51F79612254}"/>
              </a:ext>
            </a:extLst>
          </p:cNvPr>
          <p:cNvSpPr>
            <a:spLocks noGrp="1"/>
          </p:cNvSpPr>
          <p:nvPr>
            <p:ph type="dt" sz="half" idx="10"/>
          </p:nvPr>
        </p:nvSpPr>
        <p:spPr/>
        <p:txBody>
          <a:bodyPr/>
          <a:lstStyle/>
          <a:p>
            <a:fld id="{E4E6A137-9F4D-9D48-97BC-1BCB6AAE036C}" type="datetimeFigureOut">
              <a:rPr lang="en-US" smtClean="0"/>
              <a:t>7/7/20</a:t>
            </a:fld>
            <a:endParaRPr lang="en-US"/>
          </a:p>
        </p:txBody>
      </p:sp>
      <p:sp>
        <p:nvSpPr>
          <p:cNvPr id="5" name="Footer Placeholder 4">
            <a:extLst>
              <a:ext uri="{FF2B5EF4-FFF2-40B4-BE49-F238E27FC236}">
                <a16:creationId xmlns:a16="http://schemas.microsoft.com/office/drawing/2014/main" id="{F635BABE-AF2C-1D4A-BB11-00C715274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E65EB-98B4-9D46-8352-2A528117A94C}"/>
              </a:ext>
            </a:extLst>
          </p:cNvPr>
          <p:cNvSpPr>
            <a:spLocks noGrp="1"/>
          </p:cNvSpPr>
          <p:nvPr>
            <p:ph type="sldNum" sz="quarter" idx="12"/>
          </p:nvPr>
        </p:nvSpPr>
        <p:spPr/>
        <p:txBody>
          <a:bodyPr/>
          <a:lstStyle/>
          <a:p>
            <a:fld id="{BC1CEB96-B089-1742-AAC0-C14A929BAD1C}" type="slidenum">
              <a:rPr lang="en-US" smtClean="0"/>
              <a:t>‹#›</a:t>
            </a:fld>
            <a:endParaRPr lang="en-US"/>
          </a:p>
        </p:txBody>
      </p:sp>
    </p:spTree>
    <p:extLst>
      <p:ext uri="{BB962C8B-B14F-4D97-AF65-F5344CB8AC3E}">
        <p14:creationId xmlns:p14="http://schemas.microsoft.com/office/powerpoint/2010/main" val="103720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62DDC4-8F87-9749-A46F-8144E4538F9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7340B9F-DC82-434A-8E1D-928CA8CE840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6C46FE-E99E-E040-A233-76DC5D214BEA}"/>
              </a:ext>
            </a:extLst>
          </p:cNvPr>
          <p:cNvSpPr>
            <a:spLocks noGrp="1"/>
          </p:cNvSpPr>
          <p:nvPr>
            <p:ph type="dt" sz="half" idx="10"/>
          </p:nvPr>
        </p:nvSpPr>
        <p:spPr/>
        <p:txBody>
          <a:bodyPr/>
          <a:lstStyle/>
          <a:p>
            <a:fld id="{E4E6A137-9F4D-9D48-97BC-1BCB6AAE036C}" type="datetimeFigureOut">
              <a:rPr lang="en-US" smtClean="0"/>
              <a:t>7/7/20</a:t>
            </a:fld>
            <a:endParaRPr lang="en-US"/>
          </a:p>
        </p:txBody>
      </p:sp>
      <p:sp>
        <p:nvSpPr>
          <p:cNvPr id="5" name="Footer Placeholder 4">
            <a:extLst>
              <a:ext uri="{FF2B5EF4-FFF2-40B4-BE49-F238E27FC236}">
                <a16:creationId xmlns:a16="http://schemas.microsoft.com/office/drawing/2014/main" id="{4F1EAF94-E3D1-7C45-843A-00EE8E77A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40B84-39F6-F145-A175-B146BBE711FF}"/>
              </a:ext>
            </a:extLst>
          </p:cNvPr>
          <p:cNvSpPr>
            <a:spLocks noGrp="1"/>
          </p:cNvSpPr>
          <p:nvPr>
            <p:ph type="sldNum" sz="quarter" idx="12"/>
          </p:nvPr>
        </p:nvSpPr>
        <p:spPr/>
        <p:txBody>
          <a:bodyPr/>
          <a:lstStyle/>
          <a:p>
            <a:fld id="{BC1CEB96-B089-1742-AAC0-C14A929BAD1C}" type="slidenum">
              <a:rPr lang="en-US" smtClean="0"/>
              <a:t>‹#›</a:t>
            </a:fld>
            <a:endParaRPr lang="en-US"/>
          </a:p>
        </p:txBody>
      </p:sp>
    </p:spTree>
    <p:extLst>
      <p:ext uri="{BB962C8B-B14F-4D97-AF65-F5344CB8AC3E}">
        <p14:creationId xmlns:p14="http://schemas.microsoft.com/office/powerpoint/2010/main" val="358280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0816-CE81-8948-AE16-0F1F1DCEF16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A52F554-A55C-8742-AD93-2BF90BFA45B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40848B-8FC4-0A4F-9DCF-0389444E5E2F}"/>
              </a:ext>
            </a:extLst>
          </p:cNvPr>
          <p:cNvSpPr>
            <a:spLocks noGrp="1"/>
          </p:cNvSpPr>
          <p:nvPr>
            <p:ph type="dt" sz="half" idx="10"/>
          </p:nvPr>
        </p:nvSpPr>
        <p:spPr/>
        <p:txBody>
          <a:bodyPr/>
          <a:lstStyle/>
          <a:p>
            <a:fld id="{E4E6A137-9F4D-9D48-97BC-1BCB6AAE036C}" type="datetimeFigureOut">
              <a:rPr lang="en-US" smtClean="0"/>
              <a:t>7/7/20</a:t>
            </a:fld>
            <a:endParaRPr lang="en-US"/>
          </a:p>
        </p:txBody>
      </p:sp>
      <p:sp>
        <p:nvSpPr>
          <p:cNvPr id="5" name="Footer Placeholder 4">
            <a:extLst>
              <a:ext uri="{FF2B5EF4-FFF2-40B4-BE49-F238E27FC236}">
                <a16:creationId xmlns:a16="http://schemas.microsoft.com/office/drawing/2014/main" id="{F84E42DD-392F-9C41-936F-BD73923C8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040A0-5B8E-134A-9CAE-C36294594380}"/>
              </a:ext>
            </a:extLst>
          </p:cNvPr>
          <p:cNvSpPr>
            <a:spLocks noGrp="1"/>
          </p:cNvSpPr>
          <p:nvPr>
            <p:ph type="sldNum" sz="quarter" idx="12"/>
          </p:nvPr>
        </p:nvSpPr>
        <p:spPr/>
        <p:txBody>
          <a:bodyPr/>
          <a:lstStyle/>
          <a:p>
            <a:fld id="{BC1CEB96-B089-1742-AAC0-C14A929BAD1C}" type="slidenum">
              <a:rPr lang="en-US" smtClean="0"/>
              <a:t>‹#›</a:t>
            </a:fld>
            <a:endParaRPr lang="en-US"/>
          </a:p>
        </p:txBody>
      </p:sp>
    </p:spTree>
    <p:extLst>
      <p:ext uri="{BB962C8B-B14F-4D97-AF65-F5344CB8AC3E}">
        <p14:creationId xmlns:p14="http://schemas.microsoft.com/office/powerpoint/2010/main" val="263720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83285-696F-3643-A3FD-A234C5084C9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10D0D07-E443-2B4D-B3F9-F8827FF80B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C1F7E45-FF21-6146-97A0-EC681F03A8BA}"/>
              </a:ext>
            </a:extLst>
          </p:cNvPr>
          <p:cNvSpPr>
            <a:spLocks noGrp="1"/>
          </p:cNvSpPr>
          <p:nvPr>
            <p:ph type="dt" sz="half" idx="10"/>
          </p:nvPr>
        </p:nvSpPr>
        <p:spPr/>
        <p:txBody>
          <a:bodyPr/>
          <a:lstStyle/>
          <a:p>
            <a:fld id="{E4E6A137-9F4D-9D48-97BC-1BCB6AAE036C}" type="datetimeFigureOut">
              <a:rPr lang="en-US" smtClean="0"/>
              <a:t>7/7/20</a:t>
            </a:fld>
            <a:endParaRPr lang="en-US"/>
          </a:p>
        </p:txBody>
      </p:sp>
      <p:sp>
        <p:nvSpPr>
          <p:cNvPr id="5" name="Footer Placeholder 4">
            <a:extLst>
              <a:ext uri="{FF2B5EF4-FFF2-40B4-BE49-F238E27FC236}">
                <a16:creationId xmlns:a16="http://schemas.microsoft.com/office/drawing/2014/main" id="{8A3BFA47-351E-BD41-B572-E0DFD22F1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A887E-CCF5-3742-BF4E-7C4E204731CD}"/>
              </a:ext>
            </a:extLst>
          </p:cNvPr>
          <p:cNvSpPr>
            <a:spLocks noGrp="1"/>
          </p:cNvSpPr>
          <p:nvPr>
            <p:ph type="sldNum" sz="quarter" idx="12"/>
          </p:nvPr>
        </p:nvSpPr>
        <p:spPr/>
        <p:txBody>
          <a:bodyPr/>
          <a:lstStyle/>
          <a:p>
            <a:fld id="{BC1CEB96-B089-1742-AAC0-C14A929BAD1C}" type="slidenum">
              <a:rPr lang="en-US" smtClean="0"/>
              <a:t>‹#›</a:t>
            </a:fld>
            <a:endParaRPr lang="en-US"/>
          </a:p>
        </p:txBody>
      </p:sp>
    </p:spTree>
    <p:extLst>
      <p:ext uri="{BB962C8B-B14F-4D97-AF65-F5344CB8AC3E}">
        <p14:creationId xmlns:p14="http://schemas.microsoft.com/office/powerpoint/2010/main" val="261450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D372-D3B6-CF45-9512-F92AB71D01B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0D308D6-0598-7043-825C-9F4FB5F0B0E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7881CA3-6A5D-0546-B85F-EB6466BB11D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223868-7883-DA43-852E-0E5372F901B1}"/>
              </a:ext>
            </a:extLst>
          </p:cNvPr>
          <p:cNvSpPr>
            <a:spLocks noGrp="1"/>
          </p:cNvSpPr>
          <p:nvPr>
            <p:ph type="dt" sz="half" idx="10"/>
          </p:nvPr>
        </p:nvSpPr>
        <p:spPr/>
        <p:txBody>
          <a:bodyPr/>
          <a:lstStyle/>
          <a:p>
            <a:fld id="{E4E6A137-9F4D-9D48-97BC-1BCB6AAE036C}" type="datetimeFigureOut">
              <a:rPr lang="en-US" smtClean="0"/>
              <a:t>7/7/20</a:t>
            </a:fld>
            <a:endParaRPr lang="en-US"/>
          </a:p>
        </p:txBody>
      </p:sp>
      <p:sp>
        <p:nvSpPr>
          <p:cNvPr id="6" name="Footer Placeholder 5">
            <a:extLst>
              <a:ext uri="{FF2B5EF4-FFF2-40B4-BE49-F238E27FC236}">
                <a16:creationId xmlns:a16="http://schemas.microsoft.com/office/drawing/2014/main" id="{7201C548-304A-4C49-B077-1809C2990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89F5D7-927A-ED4B-88ED-49081E1461BD}"/>
              </a:ext>
            </a:extLst>
          </p:cNvPr>
          <p:cNvSpPr>
            <a:spLocks noGrp="1"/>
          </p:cNvSpPr>
          <p:nvPr>
            <p:ph type="sldNum" sz="quarter" idx="12"/>
          </p:nvPr>
        </p:nvSpPr>
        <p:spPr/>
        <p:txBody>
          <a:bodyPr/>
          <a:lstStyle/>
          <a:p>
            <a:fld id="{BC1CEB96-B089-1742-AAC0-C14A929BAD1C}" type="slidenum">
              <a:rPr lang="en-US" smtClean="0"/>
              <a:t>‹#›</a:t>
            </a:fld>
            <a:endParaRPr lang="en-US"/>
          </a:p>
        </p:txBody>
      </p:sp>
    </p:spTree>
    <p:extLst>
      <p:ext uri="{BB962C8B-B14F-4D97-AF65-F5344CB8AC3E}">
        <p14:creationId xmlns:p14="http://schemas.microsoft.com/office/powerpoint/2010/main" val="127603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118D-1615-A045-BBEC-BF6816596B6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B4B0697-507A-8A48-A736-B5267A9EF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41F879-280E-4B4C-987B-AA1DB918DE9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40CB19F-ABEA-C948-87A0-2E87C2FD1C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E91D6B9-59C2-F649-8DE1-CAC378F331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64A073D-555E-4540-B317-930AC694B92A}"/>
              </a:ext>
            </a:extLst>
          </p:cNvPr>
          <p:cNvSpPr>
            <a:spLocks noGrp="1"/>
          </p:cNvSpPr>
          <p:nvPr>
            <p:ph type="dt" sz="half" idx="10"/>
          </p:nvPr>
        </p:nvSpPr>
        <p:spPr/>
        <p:txBody>
          <a:bodyPr/>
          <a:lstStyle/>
          <a:p>
            <a:fld id="{E4E6A137-9F4D-9D48-97BC-1BCB6AAE036C}" type="datetimeFigureOut">
              <a:rPr lang="en-US" smtClean="0"/>
              <a:t>7/7/20</a:t>
            </a:fld>
            <a:endParaRPr lang="en-US"/>
          </a:p>
        </p:txBody>
      </p:sp>
      <p:sp>
        <p:nvSpPr>
          <p:cNvPr id="8" name="Footer Placeholder 7">
            <a:extLst>
              <a:ext uri="{FF2B5EF4-FFF2-40B4-BE49-F238E27FC236}">
                <a16:creationId xmlns:a16="http://schemas.microsoft.com/office/drawing/2014/main" id="{C6D82850-064C-A141-8015-22296AC17C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53835E-3B85-5F4E-9AAE-6F3CFAD4C8D2}"/>
              </a:ext>
            </a:extLst>
          </p:cNvPr>
          <p:cNvSpPr>
            <a:spLocks noGrp="1"/>
          </p:cNvSpPr>
          <p:nvPr>
            <p:ph type="sldNum" sz="quarter" idx="12"/>
          </p:nvPr>
        </p:nvSpPr>
        <p:spPr/>
        <p:txBody>
          <a:bodyPr/>
          <a:lstStyle/>
          <a:p>
            <a:fld id="{BC1CEB96-B089-1742-AAC0-C14A929BAD1C}" type="slidenum">
              <a:rPr lang="en-US" smtClean="0"/>
              <a:t>‹#›</a:t>
            </a:fld>
            <a:endParaRPr lang="en-US"/>
          </a:p>
        </p:txBody>
      </p:sp>
    </p:spTree>
    <p:extLst>
      <p:ext uri="{BB962C8B-B14F-4D97-AF65-F5344CB8AC3E}">
        <p14:creationId xmlns:p14="http://schemas.microsoft.com/office/powerpoint/2010/main" val="40237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AF0F3-54E5-6547-829C-EB5D8C6CC46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1EAF9FF-E7EF-BE4F-BDA1-ADDB8EB40DD6}"/>
              </a:ext>
            </a:extLst>
          </p:cNvPr>
          <p:cNvSpPr>
            <a:spLocks noGrp="1"/>
          </p:cNvSpPr>
          <p:nvPr>
            <p:ph type="dt" sz="half" idx="10"/>
          </p:nvPr>
        </p:nvSpPr>
        <p:spPr/>
        <p:txBody>
          <a:bodyPr/>
          <a:lstStyle/>
          <a:p>
            <a:fld id="{E4E6A137-9F4D-9D48-97BC-1BCB6AAE036C}" type="datetimeFigureOut">
              <a:rPr lang="en-US" smtClean="0"/>
              <a:t>7/7/20</a:t>
            </a:fld>
            <a:endParaRPr lang="en-US"/>
          </a:p>
        </p:txBody>
      </p:sp>
      <p:sp>
        <p:nvSpPr>
          <p:cNvPr id="4" name="Footer Placeholder 3">
            <a:extLst>
              <a:ext uri="{FF2B5EF4-FFF2-40B4-BE49-F238E27FC236}">
                <a16:creationId xmlns:a16="http://schemas.microsoft.com/office/drawing/2014/main" id="{617B419F-0D26-2F47-88DA-A6AF20F12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269807-1FAC-8F44-953B-38EEEA58F112}"/>
              </a:ext>
            </a:extLst>
          </p:cNvPr>
          <p:cNvSpPr>
            <a:spLocks noGrp="1"/>
          </p:cNvSpPr>
          <p:nvPr>
            <p:ph type="sldNum" sz="quarter" idx="12"/>
          </p:nvPr>
        </p:nvSpPr>
        <p:spPr/>
        <p:txBody>
          <a:bodyPr/>
          <a:lstStyle/>
          <a:p>
            <a:fld id="{BC1CEB96-B089-1742-AAC0-C14A929BAD1C}" type="slidenum">
              <a:rPr lang="en-US" smtClean="0"/>
              <a:t>‹#›</a:t>
            </a:fld>
            <a:endParaRPr lang="en-US"/>
          </a:p>
        </p:txBody>
      </p:sp>
    </p:spTree>
    <p:extLst>
      <p:ext uri="{BB962C8B-B14F-4D97-AF65-F5344CB8AC3E}">
        <p14:creationId xmlns:p14="http://schemas.microsoft.com/office/powerpoint/2010/main" val="663922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096A8C-CB81-9A4A-92DB-4C9D986F027F}"/>
              </a:ext>
            </a:extLst>
          </p:cNvPr>
          <p:cNvSpPr>
            <a:spLocks noGrp="1"/>
          </p:cNvSpPr>
          <p:nvPr>
            <p:ph type="dt" sz="half" idx="10"/>
          </p:nvPr>
        </p:nvSpPr>
        <p:spPr/>
        <p:txBody>
          <a:bodyPr/>
          <a:lstStyle/>
          <a:p>
            <a:fld id="{E4E6A137-9F4D-9D48-97BC-1BCB6AAE036C}" type="datetimeFigureOut">
              <a:rPr lang="en-US" smtClean="0"/>
              <a:t>7/7/20</a:t>
            </a:fld>
            <a:endParaRPr lang="en-US"/>
          </a:p>
        </p:txBody>
      </p:sp>
      <p:sp>
        <p:nvSpPr>
          <p:cNvPr id="3" name="Footer Placeholder 2">
            <a:extLst>
              <a:ext uri="{FF2B5EF4-FFF2-40B4-BE49-F238E27FC236}">
                <a16:creationId xmlns:a16="http://schemas.microsoft.com/office/drawing/2014/main" id="{317C022B-FA45-8E43-98E4-23F996F2BC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B5B945-6F6D-1549-BDEA-F6A1449A7718}"/>
              </a:ext>
            </a:extLst>
          </p:cNvPr>
          <p:cNvSpPr>
            <a:spLocks noGrp="1"/>
          </p:cNvSpPr>
          <p:nvPr>
            <p:ph type="sldNum" sz="quarter" idx="12"/>
          </p:nvPr>
        </p:nvSpPr>
        <p:spPr/>
        <p:txBody>
          <a:bodyPr/>
          <a:lstStyle/>
          <a:p>
            <a:fld id="{BC1CEB96-B089-1742-AAC0-C14A929BAD1C}" type="slidenum">
              <a:rPr lang="en-US" smtClean="0"/>
              <a:t>‹#›</a:t>
            </a:fld>
            <a:endParaRPr lang="en-US"/>
          </a:p>
        </p:txBody>
      </p:sp>
    </p:spTree>
    <p:extLst>
      <p:ext uri="{BB962C8B-B14F-4D97-AF65-F5344CB8AC3E}">
        <p14:creationId xmlns:p14="http://schemas.microsoft.com/office/powerpoint/2010/main" val="40078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24A9A-EBEC-6541-A521-DF6828CB452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90BBC0B-7277-B744-97ED-41DAD92970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B322D35-214A-644C-9F59-3206ED1D9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8AF80A-E993-3C40-B036-C8553017A7DE}"/>
              </a:ext>
            </a:extLst>
          </p:cNvPr>
          <p:cNvSpPr>
            <a:spLocks noGrp="1"/>
          </p:cNvSpPr>
          <p:nvPr>
            <p:ph type="dt" sz="half" idx="10"/>
          </p:nvPr>
        </p:nvSpPr>
        <p:spPr/>
        <p:txBody>
          <a:bodyPr/>
          <a:lstStyle/>
          <a:p>
            <a:fld id="{E4E6A137-9F4D-9D48-97BC-1BCB6AAE036C}" type="datetimeFigureOut">
              <a:rPr lang="en-US" smtClean="0"/>
              <a:t>7/7/20</a:t>
            </a:fld>
            <a:endParaRPr lang="en-US"/>
          </a:p>
        </p:txBody>
      </p:sp>
      <p:sp>
        <p:nvSpPr>
          <p:cNvPr id="6" name="Footer Placeholder 5">
            <a:extLst>
              <a:ext uri="{FF2B5EF4-FFF2-40B4-BE49-F238E27FC236}">
                <a16:creationId xmlns:a16="http://schemas.microsoft.com/office/drawing/2014/main" id="{03014882-657D-984B-9B96-28275661B6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413E0C-9152-BF41-B1CC-99829AECA4B8}"/>
              </a:ext>
            </a:extLst>
          </p:cNvPr>
          <p:cNvSpPr>
            <a:spLocks noGrp="1"/>
          </p:cNvSpPr>
          <p:nvPr>
            <p:ph type="sldNum" sz="quarter" idx="12"/>
          </p:nvPr>
        </p:nvSpPr>
        <p:spPr/>
        <p:txBody>
          <a:bodyPr/>
          <a:lstStyle/>
          <a:p>
            <a:fld id="{BC1CEB96-B089-1742-AAC0-C14A929BAD1C}" type="slidenum">
              <a:rPr lang="en-US" smtClean="0"/>
              <a:t>‹#›</a:t>
            </a:fld>
            <a:endParaRPr lang="en-US"/>
          </a:p>
        </p:txBody>
      </p:sp>
    </p:spTree>
    <p:extLst>
      <p:ext uri="{BB962C8B-B14F-4D97-AF65-F5344CB8AC3E}">
        <p14:creationId xmlns:p14="http://schemas.microsoft.com/office/powerpoint/2010/main" val="280063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F7B1-A5AA-4344-93DA-9121A3064E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B13B64D-1A06-7F46-B986-BD7E714BB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5B9DDF-1964-C74F-9985-01D6806E67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846832-B63F-4745-9316-B9F34D923AA1}"/>
              </a:ext>
            </a:extLst>
          </p:cNvPr>
          <p:cNvSpPr>
            <a:spLocks noGrp="1"/>
          </p:cNvSpPr>
          <p:nvPr>
            <p:ph type="dt" sz="half" idx="10"/>
          </p:nvPr>
        </p:nvSpPr>
        <p:spPr/>
        <p:txBody>
          <a:bodyPr/>
          <a:lstStyle/>
          <a:p>
            <a:fld id="{E4E6A137-9F4D-9D48-97BC-1BCB6AAE036C}" type="datetimeFigureOut">
              <a:rPr lang="en-US" smtClean="0"/>
              <a:t>7/7/20</a:t>
            </a:fld>
            <a:endParaRPr lang="en-US"/>
          </a:p>
        </p:txBody>
      </p:sp>
      <p:sp>
        <p:nvSpPr>
          <p:cNvPr id="6" name="Footer Placeholder 5">
            <a:extLst>
              <a:ext uri="{FF2B5EF4-FFF2-40B4-BE49-F238E27FC236}">
                <a16:creationId xmlns:a16="http://schemas.microsoft.com/office/drawing/2014/main" id="{2D0B0BB8-D158-A948-A667-5F8797D39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C77112-3913-4646-A3DD-661ACE2352C7}"/>
              </a:ext>
            </a:extLst>
          </p:cNvPr>
          <p:cNvSpPr>
            <a:spLocks noGrp="1"/>
          </p:cNvSpPr>
          <p:nvPr>
            <p:ph type="sldNum" sz="quarter" idx="12"/>
          </p:nvPr>
        </p:nvSpPr>
        <p:spPr/>
        <p:txBody>
          <a:bodyPr/>
          <a:lstStyle/>
          <a:p>
            <a:fld id="{BC1CEB96-B089-1742-AAC0-C14A929BAD1C}" type="slidenum">
              <a:rPr lang="en-US" smtClean="0"/>
              <a:t>‹#›</a:t>
            </a:fld>
            <a:endParaRPr lang="en-US"/>
          </a:p>
        </p:txBody>
      </p:sp>
    </p:spTree>
    <p:extLst>
      <p:ext uri="{BB962C8B-B14F-4D97-AF65-F5344CB8AC3E}">
        <p14:creationId xmlns:p14="http://schemas.microsoft.com/office/powerpoint/2010/main" val="130889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04710-8C17-7241-B11E-C37AE0D9BE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F0A75E9-DD7D-6947-B6AA-2C5F388FD8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91FED5-1EEB-D84F-AF37-020C7D172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6A137-9F4D-9D48-97BC-1BCB6AAE036C}" type="datetimeFigureOut">
              <a:rPr lang="en-US" smtClean="0"/>
              <a:t>7/7/20</a:t>
            </a:fld>
            <a:endParaRPr lang="en-US"/>
          </a:p>
        </p:txBody>
      </p:sp>
      <p:sp>
        <p:nvSpPr>
          <p:cNvPr id="5" name="Footer Placeholder 4">
            <a:extLst>
              <a:ext uri="{FF2B5EF4-FFF2-40B4-BE49-F238E27FC236}">
                <a16:creationId xmlns:a16="http://schemas.microsoft.com/office/drawing/2014/main" id="{6DE3D1DE-A18A-A240-A9D8-81908744EA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CEE138-116C-BC4A-B22F-EDD2077C23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CEB96-B089-1742-AAC0-C14A929BAD1C}" type="slidenum">
              <a:rPr lang="en-US" smtClean="0"/>
              <a:t>‹#›</a:t>
            </a:fld>
            <a:endParaRPr lang="en-US"/>
          </a:p>
        </p:txBody>
      </p:sp>
    </p:spTree>
    <p:extLst>
      <p:ext uri="{BB962C8B-B14F-4D97-AF65-F5344CB8AC3E}">
        <p14:creationId xmlns:p14="http://schemas.microsoft.com/office/powerpoint/2010/main" val="724289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0C1CA-410D-F54F-92D3-94331D24D329}"/>
              </a:ext>
            </a:extLst>
          </p:cNvPr>
          <p:cNvSpPr>
            <a:spLocks noGrp="1"/>
          </p:cNvSpPr>
          <p:nvPr>
            <p:ph type="ctrTitle"/>
          </p:nvPr>
        </p:nvSpPr>
        <p:spPr>
          <a:xfrm>
            <a:off x="1524000" y="0"/>
            <a:ext cx="9144000" cy="2387600"/>
          </a:xfrm>
        </p:spPr>
        <p:txBody>
          <a:bodyPr>
            <a:normAutofit/>
          </a:bodyPr>
          <a:lstStyle/>
          <a:p>
            <a:r>
              <a:rPr lang="en-US" sz="8800" dirty="0"/>
              <a:t>Unit 4: Chapter 10</a:t>
            </a:r>
          </a:p>
        </p:txBody>
      </p:sp>
      <p:sp>
        <p:nvSpPr>
          <p:cNvPr id="3" name="Subtitle 2">
            <a:extLst>
              <a:ext uri="{FF2B5EF4-FFF2-40B4-BE49-F238E27FC236}">
                <a16:creationId xmlns:a16="http://schemas.microsoft.com/office/drawing/2014/main" id="{D6C325B0-AF03-3B4B-B968-4B1914DDBD48}"/>
              </a:ext>
            </a:extLst>
          </p:cNvPr>
          <p:cNvSpPr>
            <a:spLocks noGrp="1"/>
          </p:cNvSpPr>
          <p:nvPr>
            <p:ph type="subTitle" idx="1"/>
          </p:nvPr>
        </p:nvSpPr>
        <p:spPr>
          <a:xfrm>
            <a:off x="1524000" y="3067884"/>
            <a:ext cx="9144000" cy="1655762"/>
          </a:xfrm>
        </p:spPr>
        <p:txBody>
          <a:bodyPr>
            <a:normAutofit/>
          </a:bodyPr>
          <a:lstStyle/>
          <a:p>
            <a:r>
              <a:rPr lang="en-US" sz="4000" dirty="0"/>
              <a:t>MANAGING CHANGE</a:t>
            </a:r>
          </a:p>
        </p:txBody>
      </p:sp>
    </p:spTree>
    <p:extLst>
      <p:ext uri="{BB962C8B-B14F-4D97-AF65-F5344CB8AC3E}">
        <p14:creationId xmlns:p14="http://schemas.microsoft.com/office/powerpoint/2010/main" val="1606684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91B44C-DA2A-6B40-A67B-DBAFAC3D2F5D}"/>
              </a:ext>
            </a:extLst>
          </p:cNvPr>
          <p:cNvSpPr>
            <a:spLocks noGrp="1"/>
          </p:cNvSpPr>
          <p:nvPr>
            <p:ph type="title"/>
          </p:nvPr>
        </p:nvSpPr>
        <p:spPr>
          <a:xfrm>
            <a:off x="838200" y="365126"/>
            <a:ext cx="10515600" cy="1140896"/>
          </a:xfrm>
        </p:spPr>
        <p:txBody>
          <a:bodyPr>
            <a:normAutofit/>
          </a:bodyPr>
          <a:lstStyle/>
          <a:p>
            <a:r>
              <a:rPr lang="en-US" b="1" dirty="0"/>
              <a:t>9. Teamwork</a:t>
            </a:r>
            <a:endParaRPr lang="en-IE" b="1" dirty="0"/>
          </a:p>
        </p:txBody>
      </p:sp>
      <p:sp>
        <p:nvSpPr>
          <p:cNvPr id="3" name="Rectangle 2">
            <a:extLst>
              <a:ext uri="{FF2B5EF4-FFF2-40B4-BE49-F238E27FC236}">
                <a16:creationId xmlns:a16="http://schemas.microsoft.com/office/drawing/2014/main" id="{98CF4F08-B9C2-5244-8DAC-870A96C83C14}"/>
              </a:ext>
            </a:extLst>
          </p:cNvPr>
          <p:cNvSpPr/>
          <p:nvPr/>
        </p:nvSpPr>
        <p:spPr>
          <a:xfrm>
            <a:off x="838200" y="1321356"/>
            <a:ext cx="10515599" cy="384721"/>
          </a:xfrm>
          <a:prstGeom prst="rect">
            <a:avLst/>
          </a:prstGeom>
        </p:spPr>
        <p:txBody>
          <a:bodyPr wrap="square">
            <a:spAutoFit/>
          </a:bodyPr>
          <a:lstStyle/>
          <a:p>
            <a:r>
              <a:rPr lang="en-IE" sz="1900" dirty="0"/>
              <a:t>Use the matrix structure to increase commitment, purpose, involvement and adaptability.</a:t>
            </a:r>
          </a:p>
        </p:txBody>
      </p:sp>
      <p:sp>
        <p:nvSpPr>
          <p:cNvPr id="7" name="Title 7">
            <a:extLst>
              <a:ext uri="{FF2B5EF4-FFF2-40B4-BE49-F238E27FC236}">
                <a16:creationId xmlns:a16="http://schemas.microsoft.com/office/drawing/2014/main" id="{E5E429E7-9323-C64B-A3B6-52ADBA4E15FE}"/>
              </a:ext>
            </a:extLst>
          </p:cNvPr>
          <p:cNvSpPr txBox="1">
            <a:spLocks/>
          </p:cNvSpPr>
          <p:nvPr/>
        </p:nvSpPr>
        <p:spPr>
          <a:xfrm>
            <a:off x="838200" y="3165932"/>
            <a:ext cx="10515600" cy="6594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10. Employee participation </a:t>
            </a:r>
            <a:endParaRPr lang="en-IE" b="1" dirty="0"/>
          </a:p>
        </p:txBody>
      </p:sp>
      <p:sp>
        <p:nvSpPr>
          <p:cNvPr id="9" name="Rectangle 8">
            <a:extLst>
              <a:ext uri="{FF2B5EF4-FFF2-40B4-BE49-F238E27FC236}">
                <a16:creationId xmlns:a16="http://schemas.microsoft.com/office/drawing/2014/main" id="{B125149B-D913-6B46-857D-40909E6636BC}"/>
              </a:ext>
            </a:extLst>
          </p:cNvPr>
          <p:cNvSpPr/>
          <p:nvPr/>
        </p:nvSpPr>
        <p:spPr>
          <a:xfrm>
            <a:off x="838200" y="3908405"/>
            <a:ext cx="10515599" cy="384721"/>
          </a:xfrm>
          <a:prstGeom prst="rect">
            <a:avLst/>
          </a:prstGeom>
        </p:spPr>
        <p:txBody>
          <a:bodyPr wrap="square">
            <a:spAutoFit/>
          </a:bodyPr>
          <a:lstStyle/>
          <a:p>
            <a:r>
              <a:rPr lang="en-IE" sz="1900" dirty="0"/>
              <a:t>Encourage staff to become involved in decisions about the overall running of the business.</a:t>
            </a:r>
          </a:p>
        </p:txBody>
      </p:sp>
      <p:graphicFrame>
        <p:nvGraphicFramePr>
          <p:cNvPr id="5" name="Table 4">
            <a:extLst>
              <a:ext uri="{FF2B5EF4-FFF2-40B4-BE49-F238E27FC236}">
                <a16:creationId xmlns:a16="http://schemas.microsoft.com/office/drawing/2014/main" id="{D7D0BAF2-8D16-764D-A3F3-A15A8826DD78}"/>
              </a:ext>
            </a:extLst>
          </p:cNvPr>
          <p:cNvGraphicFramePr>
            <a:graphicFrameLocks noGrp="1"/>
          </p:cNvGraphicFramePr>
          <p:nvPr>
            <p:extLst>
              <p:ext uri="{D42A27DB-BD31-4B8C-83A1-F6EECF244321}">
                <p14:modId xmlns:p14="http://schemas.microsoft.com/office/powerpoint/2010/main" val="4195405515"/>
              </p:ext>
            </p:extLst>
          </p:nvPr>
        </p:nvGraphicFramePr>
        <p:xfrm>
          <a:off x="838199" y="1800445"/>
          <a:ext cx="10515600" cy="1114652"/>
        </p:xfrm>
        <a:graphic>
          <a:graphicData uri="http://schemas.openxmlformats.org/drawingml/2006/table">
            <a:tbl>
              <a:tblPr firstRow="1" firstCol="1" bandRow="1">
                <a:tableStyleId>{8799B23B-EC83-4686-B30A-512413B5E67A}</a:tableStyleId>
              </a:tblPr>
              <a:tblGrid>
                <a:gridCol w="1727579">
                  <a:extLst>
                    <a:ext uri="{9D8B030D-6E8A-4147-A177-3AD203B41FA5}">
                      <a16:colId xmlns:a16="http://schemas.microsoft.com/office/drawing/2014/main" val="888287819"/>
                    </a:ext>
                  </a:extLst>
                </a:gridCol>
                <a:gridCol w="8788021">
                  <a:extLst>
                    <a:ext uri="{9D8B030D-6E8A-4147-A177-3AD203B41FA5}">
                      <a16:colId xmlns:a16="http://schemas.microsoft.com/office/drawing/2014/main" val="1039197204"/>
                    </a:ext>
                  </a:extLst>
                </a:gridCol>
              </a:tblGrid>
              <a:tr h="535532">
                <a:tc>
                  <a:txBody>
                    <a:bodyPr/>
                    <a:lstStyle/>
                    <a:p>
                      <a:pPr>
                        <a:spcAft>
                          <a:spcPts val="0"/>
                        </a:spcAft>
                      </a:pPr>
                      <a:r>
                        <a:rPr lang="en-US" sz="1900">
                          <a:effectLst/>
                          <a:latin typeface="Calibri" panose="020F0502020204030204" pitchFamily="34" charset="0"/>
                          <a:ea typeface="Cambria" panose="02040503050406030204" pitchFamily="18" charset="0"/>
                          <a:cs typeface="Times New Roman" panose="02020603050405020304" pitchFamily="18" charset="0"/>
                        </a:rPr>
                        <a:t>Stages</a:t>
                      </a:r>
                      <a:endParaRPr lang="en-IE" sz="19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spcAft>
                          <a:spcPts val="0"/>
                        </a:spcAft>
                      </a:pPr>
                      <a:r>
                        <a:rPr lang="en-US" sz="1900" b="0" dirty="0">
                          <a:effectLst/>
                          <a:latin typeface="Calibri" panose="020F0502020204030204" pitchFamily="34" charset="0"/>
                          <a:ea typeface="Cambria" panose="02040503050406030204" pitchFamily="18" charset="0"/>
                          <a:cs typeface="Times New Roman" panose="02020603050405020304" pitchFamily="18" charset="0"/>
                        </a:rPr>
                        <a:t>Forming (polite); storming (conflict); norming (routines); performing (excel)</a:t>
                      </a:r>
                      <a:endParaRPr lang="en-IE" sz="1900" b="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90934602"/>
                  </a:ext>
                </a:extLst>
              </a:tr>
              <a:tr h="535532">
                <a:tc>
                  <a:txBody>
                    <a:bodyPr/>
                    <a:lstStyle/>
                    <a:p>
                      <a:pPr>
                        <a:spcAft>
                          <a:spcPts val="0"/>
                        </a:spcAft>
                      </a:pPr>
                      <a:r>
                        <a:rPr lang="en-US" sz="1900">
                          <a:effectLst/>
                          <a:latin typeface="Calibri" panose="020F0502020204030204" pitchFamily="34" charset="0"/>
                          <a:ea typeface="Cambria" panose="02040503050406030204" pitchFamily="18" charset="0"/>
                          <a:cs typeface="Times New Roman" panose="02020603050405020304" pitchFamily="18" charset="0"/>
                        </a:rPr>
                        <a:t>Benefits</a:t>
                      </a:r>
                      <a:endParaRPr lang="en-IE" sz="19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spcAft>
                          <a:spcPts val="0"/>
                        </a:spcAft>
                      </a:pPr>
                      <a:r>
                        <a:rPr lang="en-US" sz="1900" dirty="0">
                          <a:effectLst/>
                          <a:latin typeface="Calibri" panose="020F0502020204030204" pitchFamily="34" charset="0"/>
                          <a:ea typeface="Cambria" panose="02040503050406030204" pitchFamily="18" charset="0"/>
                          <a:cs typeface="Times New Roman" panose="02020603050405020304" pitchFamily="18" charset="0"/>
                        </a:rPr>
                        <a:t>Satisfaction, improved human relations, better decision-making, happier staff, lower staff turnover</a:t>
                      </a:r>
                      <a:endParaRPr lang="en-IE" sz="19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2620729"/>
                  </a:ext>
                </a:extLst>
              </a:tr>
            </a:tbl>
          </a:graphicData>
        </a:graphic>
      </p:graphicFrame>
      <p:graphicFrame>
        <p:nvGraphicFramePr>
          <p:cNvPr id="10" name="Table 9">
            <a:extLst>
              <a:ext uri="{FF2B5EF4-FFF2-40B4-BE49-F238E27FC236}">
                <a16:creationId xmlns:a16="http://schemas.microsoft.com/office/drawing/2014/main" id="{464C87BA-C593-B647-B777-CDA9B69B6B2C}"/>
              </a:ext>
            </a:extLst>
          </p:cNvPr>
          <p:cNvGraphicFramePr>
            <a:graphicFrameLocks noGrp="1"/>
          </p:cNvGraphicFramePr>
          <p:nvPr>
            <p:extLst>
              <p:ext uri="{D42A27DB-BD31-4B8C-83A1-F6EECF244321}">
                <p14:modId xmlns:p14="http://schemas.microsoft.com/office/powerpoint/2010/main" val="3151666528"/>
              </p:ext>
            </p:extLst>
          </p:nvPr>
        </p:nvGraphicFramePr>
        <p:xfrm>
          <a:off x="838199" y="4374790"/>
          <a:ext cx="10515600" cy="1145132"/>
        </p:xfrm>
        <a:graphic>
          <a:graphicData uri="http://schemas.openxmlformats.org/drawingml/2006/table">
            <a:tbl>
              <a:tblPr firstRow="1" firstCol="1" bandRow="1">
                <a:tableStyleId>{8799B23B-EC83-4686-B30A-512413B5E67A}</a:tableStyleId>
              </a:tblPr>
              <a:tblGrid>
                <a:gridCol w="1727579">
                  <a:extLst>
                    <a:ext uri="{9D8B030D-6E8A-4147-A177-3AD203B41FA5}">
                      <a16:colId xmlns:a16="http://schemas.microsoft.com/office/drawing/2014/main" val="888287819"/>
                    </a:ext>
                  </a:extLst>
                </a:gridCol>
                <a:gridCol w="8788021">
                  <a:extLst>
                    <a:ext uri="{9D8B030D-6E8A-4147-A177-3AD203B41FA5}">
                      <a16:colId xmlns:a16="http://schemas.microsoft.com/office/drawing/2014/main" val="1039197204"/>
                    </a:ext>
                  </a:extLst>
                </a:gridCol>
              </a:tblGrid>
              <a:tr h="535532">
                <a:tc>
                  <a:txBody>
                    <a:bodyPr/>
                    <a:lstStyle/>
                    <a:p>
                      <a:pPr>
                        <a:spcAft>
                          <a:spcPts val="0"/>
                        </a:spcAft>
                      </a:pPr>
                      <a:r>
                        <a:rPr lang="en-US" sz="2000" dirty="0">
                          <a:effectLst/>
                          <a:latin typeface="Calibri" panose="020F0502020204030204" pitchFamily="34" charset="0"/>
                          <a:ea typeface="Cambria" panose="02040503050406030204" pitchFamily="18" charset="0"/>
                          <a:cs typeface="Times New Roman" panose="02020603050405020304" pitchFamily="18" charset="0"/>
                        </a:rPr>
                        <a:t>How?</a:t>
                      </a:r>
                      <a:endParaRPr lang="en-IE" sz="20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spcAft>
                          <a:spcPts val="0"/>
                        </a:spcAft>
                      </a:pPr>
                      <a:r>
                        <a:rPr lang="en-US" sz="2000" b="0" dirty="0">
                          <a:effectLst/>
                          <a:latin typeface="Calibri" panose="020F0502020204030204" pitchFamily="34" charset="0"/>
                          <a:ea typeface="Cambria" panose="02040503050406030204" pitchFamily="18" charset="0"/>
                          <a:cs typeface="Times New Roman" panose="02020603050405020304" pitchFamily="18" charset="0"/>
                        </a:rPr>
                        <a:t>Through work councils, employees as board members, issuing share options</a:t>
                      </a:r>
                      <a:endParaRPr lang="en-IE" sz="2000" b="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90934602"/>
                  </a:ext>
                </a:extLst>
              </a:tr>
              <a:tr h="535532">
                <a:tc>
                  <a:txBody>
                    <a:bodyPr/>
                    <a:lstStyle/>
                    <a:p>
                      <a:pPr>
                        <a:spcAft>
                          <a:spcPts val="0"/>
                        </a:spcAft>
                      </a:pPr>
                      <a:r>
                        <a:rPr lang="en-US" sz="2000">
                          <a:effectLst/>
                          <a:latin typeface="Calibri" panose="020F0502020204030204" pitchFamily="34" charset="0"/>
                          <a:ea typeface="Cambria" panose="02040503050406030204" pitchFamily="18" charset="0"/>
                          <a:cs typeface="Times New Roman" panose="02020603050405020304" pitchFamily="18" charset="0"/>
                        </a:rPr>
                        <a:t>Benefits</a:t>
                      </a:r>
                      <a:endParaRPr lang="en-IE" sz="20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spcAft>
                          <a:spcPts val="0"/>
                        </a:spcAft>
                      </a:pPr>
                      <a:r>
                        <a:rPr lang="en-US" sz="2000" dirty="0">
                          <a:effectLst/>
                          <a:latin typeface="Calibri" panose="020F0502020204030204" pitchFamily="34" charset="0"/>
                          <a:ea typeface="Cambria" panose="02040503050406030204" pitchFamily="18" charset="0"/>
                          <a:cs typeface="Times New Roman" panose="02020603050405020304" pitchFamily="18" charset="0"/>
                        </a:rPr>
                        <a:t>Increased involvement, better information available for decisions at top level, control is delegated, staff do not feel uncertain</a:t>
                      </a:r>
                      <a:endParaRPr lang="en-IE" sz="20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2620729"/>
                  </a:ext>
                </a:extLst>
              </a:tr>
            </a:tbl>
          </a:graphicData>
        </a:graphic>
      </p:graphicFrame>
    </p:spTree>
    <p:extLst>
      <p:ext uri="{BB962C8B-B14F-4D97-AF65-F5344CB8AC3E}">
        <p14:creationId xmlns:p14="http://schemas.microsoft.com/office/powerpoint/2010/main" val="3625361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91B44C-DA2A-6B40-A67B-DBAFAC3D2F5D}"/>
              </a:ext>
            </a:extLst>
          </p:cNvPr>
          <p:cNvSpPr>
            <a:spLocks noGrp="1"/>
          </p:cNvSpPr>
          <p:nvPr>
            <p:ph type="title"/>
          </p:nvPr>
        </p:nvSpPr>
        <p:spPr/>
        <p:txBody>
          <a:bodyPr/>
          <a:lstStyle/>
          <a:p>
            <a:r>
              <a:rPr lang="en-US" b="1" dirty="0"/>
              <a:t>Implications of technology for a business </a:t>
            </a:r>
            <a:endParaRPr lang="en-IE" b="1" dirty="0"/>
          </a:p>
        </p:txBody>
      </p:sp>
      <p:graphicFrame>
        <p:nvGraphicFramePr>
          <p:cNvPr id="4" name="Table 3">
            <a:extLst>
              <a:ext uri="{FF2B5EF4-FFF2-40B4-BE49-F238E27FC236}">
                <a16:creationId xmlns:a16="http://schemas.microsoft.com/office/drawing/2014/main" id="{CD0EC94B-A8E3-1E47-8E37-E64BC8706030}"/>
              </a:ext>
            </a:extLst>
          </p:cNvPr>
          <p:cNvGraphicFramePr>
            <a:graphicFrameLocks noGrp="1"/>
          </p:cNvGraphicFramePr>
          <p:nvPr>
            <p:extLst>
              <p:ext uri="{D42A27DB-BD31-4B8C-83A1-F6EECF244321}">
                <p14:modId xmlns:p14="http://schemas.microsoft.com/office/powerpoint/2010/main" val="3651750047"/>
              </p:ext>
            </p:extLst>
          </p:nvPr>
        </p:nvGraphicFramePr>
        <p:xfrm>
          <a:off x="838200" y="1690688"/>
          <a:ext cx="10515600" cy="3314794"/>
        </p:xfrm>
        <a:graphic>
          <a:graphicData uri="http://schemas.openxmlformats.org/drawingml/2006/table">
            <a:tbl>
              <a:tblPr firstRow="1" firstCol="1" bandRow="1">
                <a:tableStyleId>{8799B23B-EC83-4686-B30A-512413B5E67A}</a:tableStyleId>
              </a:tblPr>
              <a:tblGrid>
                <a:gridCol w="1954427">
                  <a:extLst>
                    <a:ext uri="{9D8B030D-6E8A-4147-A177-3AD203B41FA5}">
                      <a16:colId xmlns:a16="http://schemas.microsoft.com/office/drawing/2014/main" val="3080698860"/>
                    </a:ext>
                  </a:extLst>
                </a:gridCol>
                <a:gridCol w="3894776">
                  <a:extLst>
                    <a:ext uri="{9D8B030D-6E8A-4147-A177-3AD203B41FA5}">
                      <a16:colId xmlns:a16="http://schemas.microsoft.com/office/drawing/2014/main" val="2356741626"/>
                    </a:ext>
                  </a:extLst>
                </a:gridCol>
                <a:gridCol w="4666397">
                  <a:extLst>
                    <a:ext uri="{9D8B030D-6E8A-4147-A177-3AD203B41FA5}">
                      <a16:colId xmlns:a16="http://schemas.microsoft.com/office/drawing/2014/main" val="4191591134"/>
                    </a:ext>
                  </a:extLst>
                </a:gridCol>
              </a:tblGrid>
              <a:tr h="796314">
                <a:tc>
                  <a:txBody>
                    <a:bodyPr/>
                    <a:lstStyle/>
                    <a:p>
                      <a:pPr>
                        <a:spcAft>
                          <a:spcPts val="0"/>
                        </a:spcAft>
                      </a:pPr>
                      <a:r>
                        <a:rPr lang="en-US" sz="2000" b="1" dirty="0">
                          <a:effectLst/>
                          <a:latin typeface="Calibri" panose="020F0502020204030204" pitchFamily="34" charset="0"/>
                          <a:ea typeface="Cambria" panose="02040503050406030204" pitchFamily="18" charset="0"/>
                          <a:cs typeface="Times New Roman" panose="02020603050405020304" pitchFamily="18" charset="0"/>
                        </a:rPr>
                        <a:t>Implications</a:t>
                      </a:r>
                      <a:endParaRPr lang="en-IE" sz="20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spcAft>
                          <a:spcPts val="0"/>
                        </a:spcAft>
                      </a:pPr>
                      <a:r>
                        <a:rPr lang="en-US" sz="2000" b="1">
                          <a:effectLst/>
                          <a:latin typeface="Calibri" panose="020F0502020204030204" pitchFamily="34" charset="0"/>
                          <a:ea typeface="Cambria" panose="02040503050406030204" pitchFamily="18" charset="0"/>
                          <a:cs typeface="Times New Roman" panose="02020603050405020304" pitchFamily="18" charset="0"/>
                        </a:rPr>
                        <a:t>Opportunities</a:t>
                      </a:r>
                      <a:endParaRPr lang="en-IE" sz="20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spcAft>
                          <a:spcPts val="0"/>
                        </a:spcAft>
                      </a:pPr>
                      <a:r>
                        <a:rPr lang="en-US" sz="2000" b="1">
                          <a:effectLst/>
                          <a:latin typeface="Calibri" panose="020F0502020204030204" pitchFamily="34" charset="0"/>
                          <a:ea typeface="Cambria" panose="02040503050406030204" pitchFamily="18" charset="0"/>
                          <a:cs typeface="Times New Roman" panose="02020603050405020304" pitchFamily="18" charset="0"/>
                        </a:rPr>
                        <a:t>Costs</a:t>
                      </a:r>
                      <a:endParaRPr lang="en-IE" sz="20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573277"/>
                  </a:ext>
                </a:extLst>
              </a:tr>
              <a:tr h="580498">
                <a:tc>
                  <a:txBody>
                    <a:bodyPr/>
                    <a:lstStyle/>
                    <a:p>
                      <a:pPr>
                        <a:spcAft>
                          <a:spcPts val="0"/>
                        </a:spcAft>
                      </a:pPr>
                      <a:r>
                        <a:rPr lang="en-US" sz="2000">
                          <a:effectLst/>
                          <a:latin typeface="Calibri" panose="020F0502020204030204" pitchFamily="34" charset="0"/>
                          <a:ea typeface="Cambria" panose="02040503050406030204" pitchFamily="18" charset="0"/>
                          <a:cs typeface="Times New Roman" panose="02020603050405020304" pitchFamily="18" charset="0"/>
                        </a:rPr>
                        <a:t>Finance </a:t>
                      </a:r>
                      <a:endParaRPr lang="en-IE" sz="20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spcAft>
                          <a:spcPts val="0"/>
                        </a:spcAft>
                      </a:pPr>
                      <a:r>
                        <a:rPr lang="en-US" sz="2000">
                          <a:effectLst/>
                          <a:latin typeface="Calibri" panose="020F0502020204030204" pitchFamily="34" charset="0"/>
                          <a:ea typeface="Cambria" panose="02040503050406030204" pitchFamily="18" charset="0"/>
                          <a:cs typeface="Times New Roman" panose="02020603050405020304" pitchFamily="18" charset="0"/>
                        </a:rPr>
                        <a:t>CAM reduces defects</a:t>
                      </a:r>
                      <a:endParaRPr lang="en-IE" sz="20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spcAft>
                          <a:spcPts val="0"/>
                        </a:spcAft>
                      </a:pPr>
                      <a:r>
                        <a:rPr lang="en-US" sz="2000" dirty="0">
                          <a:effectLst/>
                          <a:latin typeface="Calibri" panose="020F0502020204030204" pitchFamily="34" charset="0"/>
                          <a:ea typeface="Cambria" panose="02040503050406030204" pitchFamily="18" charset="0"/>
                          <a:cs typeface="Times New Roman" panose="02020603050405020304" pitchFamily="18" charset="0"/>
                        </a:rPr>
                        <a:t>Purchase, installation and maintenance</a:t>
                      </a:r>
                      <a:endParaRPr lang="en-IE" sz="20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7643191"/>
                  </a:ext>
                </a:extLst>
              </a:tr>
              <a:tr h="696036">
                <a:tc>
                  <a:txBody>
                    <a:bodyPr/>
                    <a:lstStyle/>
                    <a:p>
                      <a:pPr>
                        <a:spcAft>
                          <a:spcPts val="0"/>
                        </a:spcAft>
                      </a:pPr>
                      <a:r>
                        <a:rPr lang="en-US" sz="2000">
                          <a:effectLst/>
                          <a:latin typeface="Calibri" panose="020F0502020204030204" pitchFamily="34" charset="0"/>
                          <a:ea typeface="Cambria" panose="02040503050406030204" pitchFamily="18" charset="0"/>
                          <a:cs typeface="Times New Roman" panose="02020603050405020304" pitchFamily="18" charset="0"/>
                        </a:rPr>
                        <a:t>Production</a:t>
                      </a:r>
                      <a:endParaRPr lang="en-IE" sz="20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spcAft>
                          <a:spcPts val="0"/>
                        </a:spcAft>
                      </a:pPr>
                      <a:r>
                        <a:rPr lang="en-US" sz="2000" dirty="0">
                          <a:effectLst/>
                          <a:latin typeface="Calibri" panose="020F0502020204030204" pitchFamily="34" charset="0"/>
                          <a:ea typeface="Cambria" panose="02040503050406030204" pitchFamily="18" charset="0"/>
                          <a:cs typeface="Times New Roman" panose="02020603050405020304" pitchFamily="18" charset="0"/>
                        </a:rPr>
                        <a:t>More speed, quality, efficiency</a:t>
                      </a:r>
                      <a:endParaRPr lang="en-IE" sz="20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spcAft>
                          <a:spcPts val="0"/>
                        </a:spcAft>
                      </a:pPr>
                      <a:r>
                        <a:rPr lang="en-US" sz="2000" dirty="0">
                          <a:effectLst/>
                          <a:latin typeface="Calibri" panose="020F0502020204030204" pitchFamily="34" charset="0"/>
                          <a:ea typeface="Cambria" panose="02040503050406030204" pitchFamily="18" charset="0"/>
                          <a:cs typeface="Times New Roman" panose="02020603050405020304" pitchFamily="18" charset="0"/>
                        </a:rPr>
                        <a:t>New machines and training for staff </a:t>
                      </a:r>
                      <a:endParaRPr lang="en-IE" sz="20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5027371"/>
                  </a:ext>
                </a:extLst>
              </a:tr>
              <a:tr h="614149">
                <a:tc>
                  <a:txBody>
                    <a:bodyPr/>
                    <a:lstStyle/>
                    <a:p>
                      <a:pPr>
                        <a:spcAft>
                          <a:spcPts val="0"/>
                        </a:spcAft>
                      </a:pPr>
                      <a:r>
                        <a:rPr lang="en-US" sz="2000">
                          <a:effectLst/>
                          <a:latin typeface="Calibri" panose="020F0502020204030204" pitchFamily="34" charset="0"/>
                          <a:ea typeface="Cambria" panose="02040503050406030204" pitchFamily="18" charset="0"/>
                          <a:cs typeface="Times New Roman" panose="02020603050405020304" pitchFamily="18" charset="0"/>
                        </a:rPr>
                        <a:t>Staff </a:t>
                      </a:r>
                      <a:endParaRPr lang="en-IE" sz="20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spcAft>
                          <a:spcPts val="0"/>
                        </a:spcAft>
                      </a:pPr>
                      <a:r>
                        <a:rPr lang="en-US" sz="2000" dirty="0">
                          <a:effectLst/>
                          <a:latin typeface="Calibri" panose="020F0502020204030204" pitchFamily="34" charset="0"/>
                          <a:ea typeface="Cambria" panose="02040503050406030204" pitchFamily="18" charset="0"/>
                          <a:cs typeface="Times New Roman" panose="02020603050405020304" pitchFamily="18" charset="0"/>
                        </a:rPr>
                        <a:t>Flexi-time, FaceTime, remote work</a:t>
                      </a:r>
                      <a:endParaRPr lang="en-IE" sz="20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spcAft>
                          <a:spcPts val="0"/>
                        </a:spcAft>
                      </a:pPr>
                      <a:r>
                        <a:rPr lang="en-US" sz="2000">
                          <a:effectLst/>
                          <a:latin typeface="Calibri" panose="020F0502020204030204" pitchFamily="34" charset="0"/>
                          <a:ea typeface="Cambria" panose="02040503050406030204" pitchFamily="18" charset="0"/>
                          <a:cs typeface="Times New Roman" panose="02020603050405020304" pitchFamily="18" charset="0"/>
                        </a:rPr>
                        <a:t>Redundancies if job replaced by IT</a:t>
                      </a:r>
                      <a:endParaRPr lang="en-IE" sz="20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9109815"/>
                  </a:ext>
                </a:extLst>
              </a:tr>
              <a:tr h="627797">
                <a:tc>
                  <a:txBody>
                    <a:bodyPr/>
                    <a:lstStyle/>
                    <a:p>
                      <a:pPr>
                        <a:spcAft>
                          <a:spcPts val="0"/>
                        </a:spcAft>
                      </a:pPr>
                      <a:r>
                        <a:rPr lang="en-US" sz="2000" dirty="0">
                          <a:effectLst/>
                          <a:latin typeface="Calibri" panose="020F0502020204030204" pitchFamily="34" charset="0"/>
                          <a:ea typeface="Cambria" panose="02040503050406030204" pitchFamily="18" charset="0"/>
                          <a:cs typeface="Times New Roman" panose="02020603050405020304" pitchFamily="18" charset="0"/>
                        </a:rPr>
                        <a:t>Communications</a:t>
                      </a:r>
                      <a:endParaRPr lang="en-IE" sz="20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spcAft>
                          <a:spcPts val="0"/>
                        </a:spcAft>
                      </a:pPr>
                      <a:r>
                        <a:rPr lang="en-US" sz="2000">
                          <a:effectLst/>
                          <a:latin typeface="Calibri" panose="020F0502020204030204" pitchFamily="34" charset="0"/>
                          <a:ea typeface="Cambria" panose="02040503050406030204" pitchFamily="18" charset="0"/>
                          <a:cs typeface="Times New Roman" panose="02020603050405020304" pitchFamily="18" charset="0"/>
                        </a:rPr>
                        <a:t>Large data analysed quicker (Excel)</a:t>
                      </a:r>
                      <a:endParaRPr lang="en-IE" sz="20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spcAft>
                          <a:spcPts val="0"/>
                        </a:spcAft>
                      </a:pPr>
                      <a:r>
                        <a:rPr lang="en-US" sz="2000" dirty="0">
                          <a:effectLst/>
                          <a:latin typeface="Calibri" panose="020F0502020204030204" pitchFamily="34" charset="0"/>
                          <a:ea typeface="Cambria" panose="02040503050406030204" pitchFamily="18" charset="0"/>
                          <a:cs typeface="Times New Roman" panose="02020603050405020304" pitchFamily="18" charset="0"/>
                        </a:rPr>
                        <a:t>IT security and encrypted files</a:t>
                      </a:r>
                      <a:endParaRPr lang="en-IE" sz="20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0770783"/>
                  </a:ext>
                </a:extLst>
              </a:tr>
            </a:tbl>
          </a:graphicData>
        </a:graphic>
      </p:graphicFrame>
    </p:spTree>
    <p:extLst>
      <p:ext uri="{BB962C8B-B14F-4D97-AF65-F5344CB8AC3E}">
        <p14:creationId xmlns:p14="http://schemas.microsoft.com/office/powerpoint/2010/main" val="139981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91B44C-DA2A-6B40-A67B-DBAFAC3D2F5D}"/>
              </a:ext>
            </a:extLst>
          </p:cNvPr>
          <p:cNvSpPr>
            <a:spLocks noGrp="1"/>
          </p:cNvSpPr>
          <p:nvPr>
            <p:ph type="title"/>
          </p:nvPr>
        </p:nvSpPr>
        <p:spPr/>
        <p:txBody>
          <a:bodyPr/>
          <a:lstStyle/>
          <a:p>
            <a:r>
              <a:rPr lang="en-US" b="1" dirty="0"/>
              <a:t>Implications of technology for a business (</a:t>
            </a:r>
            <a:r>
              <a:rPr lang="en-US" b="1" i="1" dirty="0"/>
              <a:t>cont.</a:t>
            </a:r>
            <a:r>
              <a:rPr lang="en-US" b="1" dirty="0"/>
              <a:t>) </a:t>
            </a:r>
            <a:endParaRPr lang="en-IE" b="1" dirty="0"/>
          </a:p>
        </p:txBody>
      </p:sp>
      <p:graphicFrame>
        <p:nvGraphicFramePr>
          <p:cNvPr id="4" name="Table 3">
            <a:extLst>
              <a:ext uri="{FF2B5EF4-FFF2-40B4-BE49-F238E27FC236}">
                <a16:creationId xmlns:a16="http://schemas.microsoft.com/office/drawing/2014/main" id="{CD0EC94B-A8E3-1E47-8E37-E64BC8706030}"/>
              </a:ext>
            </a:extLst>
          </p:cNvPr>
          <p:cNvGraphicFramePr>
            <a:graphicFrameLocks noGrp="1"/>
          </p:cNvGraphicFramePr>
          <p:nvPr>
            <p:extLst>
              <p:ext uri="{D42A27DB-BD31-4B8C-83A1-F6EECF244321}">
                <p14:modId xmlns:p14="http://schemas.microsoft.com/office/powerpoint/2010/main" val="3723998152"/>
              </p:ext>
            </p:extLst>
          </p:nvPr>
        </p:nvGraphicFramePr>
        <p:xfrm>
          <a:off x="838200" y="1690688"/>
          <a:ext cx="10515600" cy="2686997"/>
        </p:xfrm>
        <a:graphic>
          <a:graphicData uri="http://schemas.openxmlformats.org/drawingml/2006/table">
            <a:tbl>
              <a:tblPr firstRow="1" firstCol="1" bandRow="1">
                <a:tableStyleId>{8799B23B-EC83-4686-B30A-512413B5E67A}</a:tableStyleId>
              </a:tblPr>
              <a:tblGrid>
                <a:gridCol w="1479487">
                  <a:extLst>
                    <a:ext uri="{9D8B030D-6E8A-4147-A177-3AD203B41FA5}">
                      <a16:colId xmlns:a16="http://schemas.microsoft.com/office/drawing/2014/main" val="3080698860"/>
                    </a:ext>
                  </a:extLst>
                </a:gridCol>
                <a:gridCol w="4744016">
                  <a:extLst>
                    <a:ext uri="{9D8B030D-6E8A-4147-A177-3AD203B41FA5}">
                      <a16:colId xmlns:a16="http://schemas.microsoft.com/office/drawing/2014/main" val="2356741626"/>
                    </a:ext>
                  </a:extLst>
                </a:gridCol>
                <a:gridCol w="4292097">
                  <a:extLst>
                    <a:ext uri="{9D8B030D-6E8A-4147-A177-3AD203B41FA5}">
                      <a16:colId xmlns:a16="http://schemas.microsoft.com/office/drawing/2014/main" val="4191591134"/>
                    </a:ext>
                  </a:extLst>
                </a:gridCol>
              </a:tblGrid>
              <a:tr h="796314">
                <a:tc>
                  <a:txBody>
                    <a:bodyPr/>
                    <a:lstStyle/>
                    <a:p>
                      <a:pPr>
                        <a:spcAft>
                          <a:spcPts val="0"/>
                        </a:spcAft>
                      </a:pPr>
                      <a:r>
                        <a:rPr lang="en-US" sz="2000" b="1" dirty="0">
                          <a:effectLst/>
                          <a:latin typeface="Calibri" panose="020F0502020204030204" pitchFamily="34" charset="0"/>
                          <a:ea typeface="Cambria" panose="02040503050406030204" pitchFamily="18" charset="0"/>
                          <a:cs typeface="Times New Roman" panose="02020603050405020304" pitchFamily="18" charset="0"/>
                        </a:rPr>
                        <a:t>Implications</a:t>
                      </a:r>
                      <a:endParaRPr lang="en-IE" sz="20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spcAft>
                          <a:spcPts val="0"/>
                        </a:spcAft>
                      </a:pPr>
                      <a:r>
                        <a:rPr lang="en-US" sz="2000" b="1">
                          <a:effectLst/>
                          <a:latin typeface="Calibri" panose="020F0502020204030204" pitchFamily="34" charset="0"/>
                          <a:ea typeface="Cambria" panose="02040503050406030204" pitchFamily="18" charset="0"/>
                          <a:cs typeface="Times New Roman" panose="02020603050405020304" pitchFamily="18" charset="0"/>
                        </a:rPr>
                        <a:t>Opportunities</a:t>
                      </a:r>
                      <a:endParaRPr lang="en-IE" sz="20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spcAft>
                          <a:spcPts val="0"/>
                        </a:spcAft>
                      </a:pPr>
                      <a:r>
                        <a:rPr lang="en-US" sz="2000" b="1" dirty="0">
                          <a:effectLst/>
                          <a:latin typeface="Calibri" panose="020F0502020204030204" pitchFamily="34" charset="0"/>
                          <a:ea typeface="Cambria" panose="02040503050406030204" pitchFamily="18" charset="0"/>
                          <a:cs typeface="Times New Roman" panose="02020603050405020304" pitchFamily="18" charset="0"/>
                        </a:rPr>
                        <a:t>Costs</a:t>
                      </a:r>
                      <a:endParaRPr lang="en-IE" sz="20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573277"/>
                  </a:ext>
                </a:extLst>
              </a:tr>
              <a:tr h="580498">
                <a:tc>
                  <a:txBody>
                    <a:bodyPr/>
                    <a:lstStyle/>
                    <a:p>
                      <a:pPr>
                        <a:spcAft>
                          <a:spcPts val="0"/>
                        </a:spcAft>
                      </a:pPr>
                      <a:r>
                        <a:rPr lang="en-IE" sz="2000" dirty="0">
                          <a:effectLst/>
                          <a:latin typeface="Calibri" panose="020F0502020204030204" pitchFamily="34" charset="0"/>
                          <a:ea typeface="Cambria" panose="02040503050406030204" pitchFamily="18" charset="0"/>
                          <a:cs typeface="Times New Roman" panose="02020603050405020304" pitchFamily="18" charset="0"/>
                        </a:rPr>
                        <a:t>Marketing</a:t>
                      </a:r>
                    </a:p>
                  </a:txBody>
                  <a:tcPr marL="68580" marR="68580" marT="0" marB="0" anchor="ctr"/>
                </a:tc>
                <a:tc>
                  <a:txBody>
                    <a:bodyPr/>
                    <a:lstStyle/>
                    <a:p>
                      <a:pPr>
                        <a:spcAft>
                          <a:spcPts val="0"/>
                        </a:spcAft>
                      </a:pPr>
                      <a:r>
                        <a:rPr lang="en-IE" sz="2000" dirty="0">
                          <a:effectLst/>
                          <a:latin typeface="Calibri" panose="020F0502020204030204" pitchFamily="34" charset="0"/>
                          <a:ea typeface="Cambria" panose="02040503050406030204" pitchFamily="18" charset="0"/>
                          <a:cs typeface="Times New Roman" panose="02020603050405020304" pitchFamily="18" charset="0"/>
                        </a:rPr>
                        <a:t>Access to new markets through e-commerce</a:t>
                      </a:r>
                    </a:p>
                  </a:txBody>
                  <a:tcPr marL="68580" marR="68580" marT="0" marB="0" anchor="ctr"/>
                </a:tc>
                <a:tc>
                  <a:txBody>
                    <a:bodyPr/>
                    <a:lstStyle/>
                    <a:p>
                      <a:pPr>
                        <a:spcAft>
                          <a:spcPts val="0"/>
                        </a:spcAft>
                      </a:pPr>
                      <a:r>
                        <a:rPr lang="en-IE" sz="2000" dirty="0">
                          <a:effectLst/>
                          <a:latin typeface="Calibri" panose="020F0502020204030204" pitchFamily="34" charset="0"/>
                          <a:ea typeface="Cambria" panose="02040503050406030204" pitchFamily="18" charset="0"/>
                          <a:cs typeface="Times New Roman" panose="02020603050405020304" pitchFamily="18" charset="0"/>
                        </a:rPr>
                        <a:t>Website costs and maintenance</a:t>
                      </a:r>
                    </a:p>
                  </a:txBody>
                  <a:tcPr marL="68580" marR="68580" marT="0" marB="0" anchor="ctr"/>
                </a:tc>
                <a:extLst>
                  <a:ext uri="{0D108BD9-81ED-4DB2-BD59-A6C34878D82A}">
                    <a16:rowId xmlns:a16="http://schemas.microsoft.com/office/drawing/2014/main" val="4167643191"/>
                  </a:ext>
                </a:extLst>
              </a:tr>
              <a:tr h="696036">
                <a:tc>
                  <a:txBody>
                    <a:bodyPr/>
                    <a:lstStyle/>
                    <a:p>
                      <a:pPr>
                        <a:spcAft>
                          <a:spcPts val="0"/>
                        </a:spcAft>
                      </a:pPr>
                      <a:r>
                        <a:rPr lang="en-IE" sz="2000" dirty="0">
                          <a:effectLst/>
                          <a:latin typeface="Calibri" panose="020F0502020204030204" pitchFamily="34" charset="0"/>
                          <a:ea typeface="Cambria" panose="02040503050406030204" pitchFamily="18" charset="0"/>
                          <a:cs typeface="Times New Roman" panose="02020603050405020304" pitchFamily="18" charset="0"/>
                        </a:rPr>
                        <a:t>Security</a:t>
                      </a:r>
                    </a:p>
                  </a:txBody>
                  <a:tcPr marL="68580" marR="68580" marT="0" marB="0" anchor="ctr"/>
                </a:tc>
                <a:tc>
                  <a:txBody>
                    <a:bodyPr/>
                    <a:lstStyle/>
                    <a:p>
                      <a:pPr>
                        <a:spcAft>
                          <a:spcPts val="0"/>
                        </a:spcAft>
                      </a:pPr>
                      <a:r>
                        <a:rPr lang="en-IE" sz="2000" dirty="0">
                          <a:effectLst/>
                          <a:latin typeface="Calibri" panose="020F0502020204030204" pitchFamily="34" charset="0"/>
                          <a:ea typeface="Cambria" panose="02040503050406030204" pitchFamily="18" charset="0"/>
                          <a:cs typeface="Times New Roman" panose="02020603050405020304" pitchFamily="18" charset="0"/>
                        </a:rPr>
                        <a:t>Digital data more secure, less storage space </a:t>
                      </a:r>
                    </a:p>
                  </a:txBody>
                  <a:tcPr marL="68580" marR="68580" marT="0" marB="0" anchor="ctr"/>
                </a:tc>
                <a:tc>
                  <a:txBody>
                    <a:bodyPr/>
                    <a:lstStyle/>
                    <a:p>
                      <a:pPr>
                        <a:spcAft>
                          <a:spcPts val="0"/>
                        </a:spcAft>
                      </a:pPr>
                      <a:r>
                        <a:rPr lang="en-IE" sz="2000" dirty="0">
                          <a:effectLst/>
                          <a:latin typeface="Calibri" panose="020F0502020204030204" pitchFamily="34" charset="0"/>
                          <a:ea typeface="Cambria" panose="02040503050406030204" pitchFamily="18" charset="0"/>
                          <a:cs typeface="Times New Roman" panose="02020603050405020304" pitchFamily="18" charset="0"/>
                        </a:rPr>
                        <a:t>Costly virus protection</a:t>
                      </a:r>
                    </a:p>
                  </a:txBody>
                  <a:tcPr marL="68580" marR="68580" marT="0" marB="0" anchor="ctr"/>
                </a:tc>
                <a:extLst>
                  <a:ext uri="{0D108BD9-81ED-4DB2-BD59-A6C34878D82A}">
                    <a16:rowId xmlns:a16="http://schemas.microsoft.com/office/drawing/2014/main" val="1695027371"/>
                  </a:ext>
                </a:extLst>
              </a:tr>
              <a:tr h="614149">
                <a:tc>
                  <a:txBody>
                    <a:bodyPr/>
                    <a:lstStyle/>
                    <a:p>
                      <a:pPr>
                        <a:spcAft>
                          <a:spcPts val="0"/>
                        </a:spcAft>
                      </a:pPr>
                      <a:r>
                        <a:rPr lang="en-IE" sz="2000" dirty="0">
                          <a:effectLst/>
                          <a:latin typeface="Calibri" panose="020F0502020204030204" pitchFamily="34" charset="0"/>
                          <a:ea typeface="Cambria" panose="02040503050406030204" pitchFamily="18" charset="0"/>
                          <a:cs typeface="Times New Roman" panose="02020603050405020304" pitchFamily="18" charset="0"/>
                        </a:rPr>
                        <a:t>Customers</a:t>
                      </a:r>
                    </a:p>
                  </a:txBody>
                  <a:tcPr marL="68580" marR="68580" marT="0" marB="0" anchor="ctr"/>
                </a:tc>
                <a:tc>
                  <a:txBody>
                    <a:bodyPr/>
                    <a:lstStyle/>
                    <a:p>
                      <a:pPr>
                        <a:spcAft>
                          <a:spcPts val="0"/>
                        </a:spcAft>
                      </a:pPr>
                      <a:r>
                        <a:rPr lang="en-IE" sz="2000" dirty="0">
                          <a:effectLst/>
                          <a:latin typeface="Calibri" panose="020F0502020204030204" pitchFamily="34" charset="0"/>
                          <a:ea typeface="Cambria" panose="02040503050406030204" pitchFamily="18" charset="0"/>
                          <a:cs typeface="Times New Roman" panose="02020603050405020304" pitchFamily="18" charset="0"/>
                        </a:rPr>
                        <a:t>Faster for customers to book, complain, etc.</a:t>
                      </a:r>
                    </a:p>
                  </a:txBody>
                  <a:tcPr marL="68580" marR="68580" marT="0" marB="0" anchor="ctr"/>
                </a:tc>
                <a:tc>
                  <a:txBody>
                    <a:bodyPr/>
                    <a:lstStyle/>
                    <a:p>
                      <a:pPr>
                        <a:spcAft>
                          <a:spcPts val="0"/>
                        </a:spcAft>
                      </a:pPr>
                      <a:r>
                        <a:rPr lang="en-IE" sz="2000" dirty="0">
                          <a:effectLst/>
                          <a:latin typeface="Calibri" panose="020F0502020204030204" pitchFamily="34" charset="0"/>
                          <a:ea typeface="Cambria" panose="02040503050406030204" pitchFamily="18" charset="0"/>
                          <a:cs typeface="Times New Roman" panose="02020603050405020304" pitchFamily="18" charset="0"/>
                        </a:rPr>
                        <a:t>IT problems can lead to lost orders</a:t>
                      </a:r>
                    </a:p>
                  </a:txBody>
                  <a:tcPr marL="68580" marR="68580" marT="0" marB="0" anchor="ctr"/>
                </a:tc>
                <a:extLst>
                  <a:ext uri="{0D108BD9-81ED-4DB2-BD59-A6C34878D82A}">
                    <a16:rowId xmlns:a16="http://schemas.microsoft.com/office/drawing/2014/main" val="3469109815"/>
                  </a:ext>
                </a:extLst>
              </a:tr>
            </a:tbl>
          </a:graphicData>
        </a:graphic>
      </p:graphicFrame>
    </p:spTree>
    <p:extLst>
      <p:ext uri="{BB962C8B-B14F-4D97-AF65-F5344CB8AC3E}">
        <p14:creationId xmlns:p14="http://schemas.microsoft.com/office/powerpoint/2010/main" val="107647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91B44C-DA2A-6B40-A67B-DBAFAC3D2F5D}"/>
              </a:ext>
            </a:extLst>
          </p:cNvPr>
          <p:cNvSpPr>
            <a:spLocks noGrp="1"/>
          </p:cNvSpPr>
          <p:nvPr>
            <p:ph type="title"/>
          </p:nvPr>
        </p:nvSpPr>
        <p:spPr/>
        <p:txBody>
          <a:bodyPr/>
          <a:lstStyle/>
          <a:p>
            <a:r>
              <a:rPr lang="en-US" b="1" dirty="0"/>
              <a:t>Learning Outcomes from this chapter</a:t>
            </a:r>
          </a:p>
        </p:txBody>
      </p:sp>
      <p:sp>
        <p:nvSpPr>
          <p:cNvPr id="10" name="Content Placeholder 2">
            <a:extLst>
              <a:ext uri="{FF2B5EF4-FFF2-40B4-BE49-F238E27FC236}">
                <a16:creationId xmlns:a16="http://schemas.microsoft.com/office/drawing/2014/main" id="{E07F07DB-ED20-1E48-A770-BD94D632C57C}"/>
              </a:ext>
            </a:extLst>
          </p:cNvPr>
          <p:cNvSpPr>
            <a:spLocks noGrp="1"/>
          </p:cNvSpPr>
          <p:nvPr>
            <p:ph idx="1"/>
          </p:nvPr>
        </p:nvSpPr>
        <p:spPr>
          <a:xfrm>
            <a:off x="838200" y="1690688"/>
            <a:ext cx="10515600" cy="4020795"/>
          </a:xfrm>
        </p:spPr>
        <p:txBody>
          <a:bodyPr>
            <a:normAutofit fontScale="85000" lnSpcReduction="20000"/>
          </a:bodyPr>
          <a:lstStyle/>
          <a:p>
            <a:pPr marL="0" indent="0">
              <a:buNone/>
            </a:pPr>
            <a:r>
              <a:rPr lang="en-IE" b="1" i="1" dirty="0"/>
              <a:t>On completion, you should be able to: </a:t>
            </a:r>
          </a:p>
          <a:p>
            <a:r>
              <a:rPr lang="en-US" dirty="0"/>
              <a:t>Identify the strategies for managing change in a business</a:t>
            </a:r>
            <a:endParaRPr lang="en-IE" dirty="0"/>
          </a:p>
          <a:p>
            <a:pPr lvl="0"/>
            <a:r>
              <a:rPr lang="en-US" dirty="0"/>
              <a:t>Explain the changing role of a manager from controller to facilitator</a:t>
            </a:r>
          </a:p>
          <a:p>
            <a:r>
              <a:rPr lang="en-IE" dirty="0"/>
              <a:t>Discuss how employee empowerment helps manage relationships</a:t>
            </a:r>
          </a:p>
          <a:p>
            <a:r>
              <a:rPr lang="en-US" dirty="0"/>
              <a:t>Discuss the importance of total quality management</a:t>
            </a:r>
            <a:endParaRPr lang="en-IE" dirty="0"/>
          </a:p>
          <a:p>
            <a:r>
              <a:rPr lang="en-US" dirty="0"/>
              <a:t>Outline the stages in forming new teams</a:t>
            </a:r>
            <a:endParaRPr lang="en-IE" dirty="0"/>
          </a:p>
          <a:p>
            <a:r>
              <a:rPr lang="en-US" dirty="0"/>
              <a:t>Understand the importance of employee participation </a:t>
            </a:r>
          </a:p>
          <a:p>
            <a:pPr lvl="0"/>
            <a:r>
              <a:rPr lang="en-US" dirty="0"/>
              <a:t>Understand how technology changes the role of management </a:t>
            </a:r>
            <a:endParaRPr lang="en-IE" dirty="0"/>
          </a:p>
          <a:p>
            <a:pPr lvl="0"/>
            <a:r>
              <a:rPr lang="en-IE" dirty="0"/>
              <a:t>Explain </a:t>
            </a:r>
            <a:r>
              <a:rPr lang="en-US" dirty="0"/>
              <a:t>the impact of technology on personnel/business costs, and business opportunities </a:t>
            </a:r>
            <a:endParaRPr lang="en-IE" dirty="0"/>
          </a:p>
        </p:txBody>
      </p:sp>
    </p:spTree>
    <p:extLst>
      <p:ext uri="{BB962C8B-B14F-4D97-AF65-F5344CB8AC3E}">
        <p14:creationId xmlns:p14="http://schemas.microsoft.com/office/powerpoint/2010/main" val="2427782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91B44C-DA2A-6B40-A67B-DBAFAC3D2F5D}"/>
              </a:ext>
            </a:extLst>
          </p:cNvPr>
          <p:cNvSpPr>
            <a:spLocks noGrp="1"/>
          </p:cNvSpPr>
          <p:nvPr>
            <p:ph type="title"/>
          </p:nvPr>
        </p:nvSpPr>
        <p:spPr>
          <a:xfrm>
            <a:off x="458331" y="111628"/>
            <a:ext cx="11275337" cy="1325563"/>
          </a:xfrm>
        </p:spPr>
        <p:txBody>
          <a:bodyPr>
            <a:normAutofit/>
          </a:bodyPr>
          <a:lstStyle/>
          <a:p>
            <a:r>
              <a:rPr lang="en-US" sz="4200" b="1" dirty="0"/>
              <a:t>Reasons why employee</a:t>
            </a:r>
            <a:r>
              <a:rPr lang="en-US" sz="4200" b="1" i="1" dirty="0"/>
              <a:t>s</a:t>
            </a:r>
            <a:r>
              <a:rPr lang="en-US" sz="4200" b="1" dirty="0"/>
              <a:t> may be resistant to change</a:t>
            </a:r>
            <a:endParaRPr lang="en-IE" sz="4200" b="1" i="1" dirty="0"/>
          </a:p>
        </p:txBody>
      </p:sp>
      <p:sp>
        <p:nvSpPr>
          <p:cNvPr id="6" name="Content Placeholder 5">
            <a:extLst>
              <a:ext uri="{FF2B5EF4-FFF2-40B4-BE49-F238E27FC236}">
                <a16:creationId xmlns:a16="http://schemas.microsoft.com/office/drawing/2014/main" id="{B3403F8F-0295-C649-855B-81D42EFD4403}"/>
              </a:ext>
            </a:extLst>
          </p:cNvPr>
          <p:cNvSpPr>
            <a:spLocks noGrp="1"/>
          </p:cNvSpPr>
          <p:nvPr>
            <p:ph idx="1"/>
          </p:nvPr>
        </p:nvSpPr>
        <p:spPr>
          <a:xfrm>
            <a:off x="836638" y="2181160"/>
            <a:ext cx="10515600" cy="3123952"/>
          </a:xfrm>
        </p:spPr>
        <p:txBody>
          <a:bodyPr>
            <a:normAutofit fontScale="92500"/>
          </a:bodyPr>
          <a:lstStyle/>
          <a:p>
            <a:r>
              <a:rPr lang="en-US" sz="3500" dirty="0"/>
              <a:t>Loss of job security</a:t>
            </a:r>
            <a:endParaRPr lang="en-IE" sz="3500" dirty="0"/>
          </a:p>
          <a:p>
            <a:r>
              <a:rPr lang="en-US" sz="3500" dirty="0"/>
              <a:t>No obvious reward or benefit</a:t>
            </a:r>
            <a:endParaRPr lang="en-IE" sz="3500" dirty="0"/>
          </a:p>
          <a:p>
            <a:r>
              <a:rPr lang="en-US" sz="3500" dirty="0"/>
              <a:t>Fear of the unknown</a:t>
            </a:r>
            <a:endParaRPr lang="en-IE" sz="3500" dirty="0"/>
          </a:p>
          <a:p>
            <a:r>
              <a:rPr lang="en-US" sz="3500" dirty="0"/>
              <a:t>Fear of failure</a:t>
            </a:r>
            <a:endParaRPr lang="en-IE" sz="3500" dirty="0"/>
          </a:p>
          <a:p>
            <a:r>
              <a:rPr lang="en-US" sz="3500" dirty="0"/>
              <a:t>Inertia, happy with the status quo (individual or cultural)</a:t>
            </a:r>
            <a:endParaRPr lang="en-IE" sz="3500" dirty="0"/>
          </a:p>
          <a:p>
            <a:pPr marL="0" indent="0">
              <a:buNone/>
            </a:pPr>
            <a:endParaRPr lang="en-IE" b="1" i="1" dirty="0"/>
          </a:p>
        </p:txBody>
      </p:sp>
      <p:pic>
        <p:nvPicPr>
          <p:cNvPr id="2" name="Picture 1">
            <a:extLst>
              <a:ext uri="{FF2B5EF4-FFF2-40B4-BE49-F238E27FC236}">
                <a16:creationId xmlns:a16="http://schemas.microsoft.com/office/drawing/2014/main" id="{1A245FCA-2756-834B-9CFE-2F463676F8F8}"/>
              </a:ext>
            </a:extLst>
          </p:cNvPr>
          <p:cNvPicPr>
            <a:picLocks noChangeAspect="1"/>
          </p:cNvPicPr>
          <p:nvPr/>
        </p:nvPicPr>
        <p:blipFill>
          <a:blip r:embed="rId3"/>
          <a:stretch>
            <a:fillRect/>
          </a:stretch>
        </p:blipFill>
        <p:spPr>
          <a:xfrm>
            <a:off x="6874863" y="1437191"/>
            <a:ext cx="3632200" cy="2387600"/>
          </a:xfrm>
          <a:prstGeom prst="rect">
            <a:avLst/>
          </a:prstGeom>
          <a:solidFill>
            <a:schemeClr val="bg1">
              <a:lumMod val="95000"/>
            </a:schemeClr>
          </a:solidFill>
          <a:ln>
            <a:solidFill>
              <a:schemeClr val="accent1">
                <a:lumMod val="40000"/>
                <a:lumOff val="60000"/>
              </a:schemeClr>
            </a:solidFill>
          </a:ln>
        </p:spPr>
      </p:pic>
    </p:spTree>
    <p:extLst>
      <p:ext uri="{BB962C8B-B14F-4D97-AF65-F5344CB8AC3E}">
        <p14:creationId xmlns:p14="http://schemas.microsoft.com/office/powerpoint/2010/main" val="501223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91B44C-DA2A-6B40-A67B-DBAFAC3D2F5D}"/>
              </a:ext>
            </a:extLst>
          </p:cNvPr>
          <p:cNvSpPr>
            <a:spLocks noGrp="1"/>
          </p:cNvSpPr>
          <p:nvPr>
            <p:ph type="title"/>
          </p:nvPr>
        </p:nvSpPr>
        <p:spPr>
          <a:xfrm>
            <a:off x="838200" y="365125"/>
            <a:ext cx="10515600" cy="1013299"/>
          </a:xfrm>
        </p:spPr>
        <p:txBody>
          <a:bodyPr>
            <a:normAutofit/>
          </a:bodyPr>
          <a:lstStyle/>
          <a:p>
            <a:r>
              <a:rPr lang="en-US" b="1" dirty="0"/>
              <a:t>Strategies for managing change effectively</a:t>
            </a:r>
            <a:endParaRPr lang="en-IE" b="1" dirty="0"/>
          </a:p>
        </p:txBody>
      </p:sp>
      <p:sp>
        <p:nvSpPr>
          <p:cNvPr id="3" name="TextBox 2">
            <a:extLst>
              <a:ext uri="{FF2B5EF4-FFF2-40B4-BE49-F238E27FC236}">
                <a16:creationId xmlns:a16="http://schemas.microsoft.com/office/drawing/2014/main" id="{A1FEAE83-5DFA-AB4C-BBB1-C277DB22DAC1}"/>
              </a:ext>
            </a:extLst>
          </p:cNvPr>
          <p:cNvSpPr txBox="1"/>
          <p:nvPr/>
        </p:nvSpPr>
        <p:spPr>
          <a:xfrm>
            <a:off x="5554639" y="3002507"/>
            <a:ext cx="184731" cy="369332"/>
          </a:xfrm>
          <a:prstGeom prst="rect">
            <a:avLst/>
          </a:prstGeom>
          <a:noFill/>
        </p:spPr>
        <p:txBody>
          <a:bodyPr wrap="none" rtlCol="0">
            <a:spAutoFit/>
          </a:bodyPr>
          <a:lstStyle/>
          <a:p>
            <a:endParaRPr lang="en-US"/>
          </a:p>
        </p:txBody>
      </p:sp>
      <p:graphicFrame>
        <p:nvGraphicFramePr>
          <p:cNvPr id="9" name="Table 8">
            <a:extLst>
              <a:ext uri="{FF2B5EF4-FFF2-40B4-BE49-F238E27FC236}">
                <a16:creationId xmlns:a16="http://schemas.microsoft.com/office/drawing/2014/main" id="{5D26DB39-098B-D148-9CD2-3442F8AA78B7}"/>
              </a:ext>
            </a:extLst>
          </p:cNvPr>
          <p:cNvGraphicFramePr>
            <a:graphicFrameLocks noGrp="1"/>
          </p:cNvGraphicFramePr>
          <p:nvPr>
            <p:extLst>
              <p:ext uri="{D42A27DB-BD31-4B8C-83A1-F6EECF244321}">
                <p14:modId xmlns:p14="http://schemas.microsoft.com/office/powerpoint/2010/main" val="2161284769"/>
              </p:ext>
            </p:extLst>
          </p:nvPr>
        </p:nvGraphicFramePr>
        <p:xfrm>
          <a:off x="729018" y="1438215"/>
          <a:ext cx="10515600" cy="3981570"/>
        </p:xfrm>
        <a:graphic>
          <a:graphicData uri="http://schemas.openxmlformats.org/drawingml/2006/table">
            <a:tbl>
              <a:tblPr firstRow="1" firstCol="1" bandRow="1">
                <a:tableStyleId>{8799B23B-EC83-4686-B30A-512413B5E67A}</a:tableStyleId>
              </a:tblPr>
              <a:tblGrid>
                <a:gridCol w="4856970">
                  <a:extLst>
                    <a:ext uri="{9D8B030D-6E8A-4147-A177-3AD203B41FA5}">
                      <a16:colId xmlns:a16="http://schemas.microsoft.com/office/drawing/2014/main" val="3080698860"/>
                    </a:ext>
                  </a:extLst>
                </a:gridCol>
                <a:gridCol w="5658630">
                  <a:extLst>
                    <a:ext uri="{9D8B030D-6E8A-4147-A177-3AD203B41FA5}">
                      <a16:colId xmlns:a16="http://schemas.microsoft.com/office/drawing/2014/main" val="4191591134"/>
                    </a:ext>
                  </a:extLst>
                </a:gridCol>
              </a:tblGrid>
              <a:tr h="796314">
                <a:tc>
                  <a:txBody>
                    <a:bodyPr/>
                    <a:lstStyle/>
                    <a:p>
                      <a:pPr algn="l">
                        <a:spcAft>
                          <a:spcPts val="0"/>
                        </a:spcAft>
                        <a:tabLst>
                          <a:tab pos="252095" algn="l"/>
                        </a:tabLst>
                      </a:pPr>
                      <a:r>
                        <a:rPr lang="en-US" sz="2400" b="0" i="0" dirty="0">
                          <a:effectLst/>
                          <a:latin typeface="Calibri" panose="020F0502020204030204" pitchFamily="34" charset="0"/>
                          <a:ea typeface="Cambria" panose="02040503050406030204" pitchFamily="18" charset="0"/>
                          <a:cs typeface="Times New Roman" panose="02020603050405020304" pitchFamily="18" charset="0"/>
                        </a:rPr>
                        <a:t>1. Communication</a:t>
                      </a:r>
                      <a:endParaRPr lang="en-IE" sz="2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l">
                        <a:spcAft>
                          <a:spcPts val="0"/>
                        </a:spcAft>
                        <a:tabLst>
                          <a:tab pos="252095" algn="l"/>
                        </a:tabLst>
                      </a:pPr>
                      <a:r>
                        <a:rPr lang="en-US" sz="2400" b="0" i="0" dirty="0">
                          <a:effectLst/>
                          <a:latin typeface="Calibri" panose="020F0502020204030204" pitchFamily="34" charset="0"/>
                          <a:ea typeface="Cambria" panose="02040503050406030204" pitchFamily="18" charset="0"/>
                          <a:cs typeface="Times New Roman" panose="02020603050405020304" pitchFamily="18" charset="0"/>
                        </a:rPr>
                        <a:t>6. Training and development</a:t>
                      </a:r>
                      <a:endParaRPr lang="en-IE" sz="2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573277"/>
                  </a:ext>
                </a:extLst>
              </a:tr>
              <a:tr h="796314">
                <a:tc>
                  <a:txBody>
                    <a:bodyPr/>
                    <a:lstStyle/>
                    <a:p>
                      <a:pPr algn="l">
                        <a:spcAft>
                          <a:spcPts val="0"/>
                        </a:spcAft>
                        <a:tabLst>
                          <a:tab pos="252095" algn="l"/>
                        </a:tabLst>
                      </a:pPr>
                      <a:r>
                        <a:rPr lang="en-US" sz="2400" b="0" i="0" dirty="0">
                          <a:effectLst/>
                          <a:latin typeface="Calibri" panose="020F0502020204030204" pitchFamily="34" charset="0"/>
                          <a:ea typeface="Cambria" panose="02040503050406030204" pitchFamily="18" charset="0"/>
                          <a:cs typeface="Times New Roman" panose="02020603050405020304" pitchFamily="18" charset="0"/>
                        </a:rPr>
                        <a:t>2. Rewards</a:t>
                      </a:r>
                      <a:endParaRPr lang="en-IE" sz="2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l">
                        <a:spcAft>
                          <a:spcPts val="0"/>
                        </a:spcAft>
                        <a:tabLst>
                          <a:tab pos="252095" algn="l"/>
                        </a:tabLst>
                      </a:pPr>
                      <a:r>
                        <a:rPr lang="en-US" sz="2400" b="0" i="0" dirty="0">
                          <a:effectLst/>
                          <a:latin typeface="Calibri" panose="020F0502020204030204" pitchFamily="34" charset="0"/>
                          <a:ea typeface="Cambria" panose="02040503050406030204" pitchFamily="18" charset="0"/>
                          <a:cs typeface="Times New Roman" panose="02020603050405020304" pitchFamily="18" charset="0"/>
                        </a:rPr>
                        <a:t>7. Emphasis on quality – TQM and quality assurance</a:t>
                      </a:r>
                      <a:endParaRPr lang="en-IE" sz="2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7643191"/>
                  </a:ext>
                </a:extLst>
              </a:tr>
              <a:tr h="796314">
                <a:tc>
                  <a:txBody>
                    <a:bodyPr/>
                    <a:lstStyle/>
                    <a:p>
                      <a:pPr algn="l">
                        <a:spcAft>
                          <a:spcPts val="0"/>
                        </a:spcAft>
                        <a:tabLst>
                          <a:tab pos="252095" algn="l"/>
                        </a:tabLst>
                      </a:pPr>
                      <a:r>
                        <a:rPr lang="en-US" sz="2400" b="0" i="0" dirty="0">
                          <a:effectLst/>
                          <a:latin typeface="Calibri" panose="020F0502020204030204" pitchFamily="34" charset="0"/>
                          <a:ea typeface="Cambria" panose="02040503050406030204" pitchFamily="18" charset="0"/>
                          <a:cs typeface="Times New Roman" panose="02020603050405020304" pitchFamily="18" charset="0"/>
                        </a:rPr>
                        <a:t>3. Change from a controller manager to a facilitator manager </a:t>
                      </a:r>
                      <a:endParaRPr lang="en-IE" sz="2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l">
                        <a:spcAft>
                          <a:spcPts val="0"/>
                        </a:spcAft>
                        <a:tabLst>
                          <a:tab pos="252095" algn="l"/>
                        </a:tabLst>
                      </a:pPr>
                      <a:r>
                        <a:rPr lang="en-US" sz="2400" b="0" i="0" dirty="0">
                          <a:effectLst/>
                          <a:latin typeface="Calibri" panose="020F0502020204030204" pitchFamily="34" charset="0"/>
                          <a:ea typeface="Cambria" panose="02040503050406030204" pitchFamily="18" charset="0"/>
                          <a:cs typeface="Times New Roman" panose="02020603050405020304" pitchFamily="18" charset="0"/>
                        </a:rPr>
                        <a:t>8. Lead by example </a:t>
                      </a:r>
                      <a:endParaRPr lang="en-IE" sz="2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5027371"/>
                  </a:ext>
                </a:extLst>
              </a:tr>
              <a:tr h="796314">
                <a:tc>
                  <a:txBody>
                    <a:bodyPr/>
                    <a:lstStyle/>
                    <a:p>
                      <a:pPr algn="l">
                        <a:spcAft>
                          <a:spcPts val="0"/>
                        </a:spcAft>
                        <a:tabLst>
                          <a:tab pos="252095" algn="l"/>
                        </a:tabLst>
                      </a:pPr>
                      <a:r>
                        <a:rPr lang="en-US" sz="2400" b="0" i="0" dirty="0">
                          <a:effectLst/>
                          <a:latin typeface="Calibri" panose="020F0502020204030204" pitchFamily="34" charset="0"/>
                          <a:ea typeface="Cambria" panose="02040503050406030204" pitchFamily="18" charset="0"/>
                          <a:cs typeface="Times New Roman" panose="02020603050405020304" pitchFamily="18" charset="0"/>
                        </a:rPr>
                        <a:t>4. Employee empowerment </a:t>
                      </a:r>
                      <a:endParaRPr lang="en-IE" sz="2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l">
                        <a:spcAft>
                          <a:spcPts val="0"/>
                        </a:spcAft>
                        <a:tabLst>
                          <a:tab pos="252095" algn="l"/>
                        </a:tabLst>
                      </a:pPr>
                      <a:r>
                        <a:rPr lang="en-US" sz="2400" b="0" i="0" dirty="0">
                          <a:effectLst/>
                          <a:latin typeface="Calibri" panose="020F0502020204030204" pitchFamily="34" charset="0"/>
                          <a:ea typeface="Cambria" panose="02040503050406030204" pitchFamily="18" charset="0"/>
                          <a:cs typeface="Times New Roman" panose="02020603050405020304" pitchFamily="18" charset="0"/>
                        </a:rPr>
                        <a:t>9. Teamwork </a:t>
                      </a:r>
                      <a:endParaRPr lang="en-IE" sz="2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9109815"/>
                  </a:ext>
                </a:extLst>
              </a:tr>
              <a:tr h="796314">
                <a:tc>
                  <a:txBody>
                    <a:bodyPr/>
                    <a:lstStyle/>
                    <a:p>
                      <a:pPr algn="l">
                        <a:spcAft>
                          <a:spcPts val="0"/>
                        </a:spcAft>
                        <a:tabLst>
                          <a:tab pos="252095" algn="l"/>
                        </a:tabLst>
                      </a:pPr>
                      <a:r>
                        <a:rPr lang="en-US" sz="2400" b="0" i="0" dirty="0">
                          <a:effectLst/>
                          <a:latin typeface="Calibri" panose="020F0502020204030204" pitchFamily="34" charset="0"/>
                          <a:ea typeface="Cambria" panose="02040503050406030204" pitchFamily="18" charset="0"/>
                          <a:cs typeface="Times New Roman" panose="02020603050405020304" pitchFamily="18" charset="0"/>
                        </a:rPr>
                        <a:t>5. Adequate resource provider  </a:t>
                      </a:r>
                      <a:endParaRPr lang="en-IE" sz="2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tc>
                  <a:txBody>
                    <a:bodyPr/>
                    <a:lstStyle/>
                    <a:p>
                      <a:pPr algn="l">
                        <a:spcAft>
                          <a:spcPts val="0"/>
                        </a:spcAft>
                        <a:tabLst>
                          <a:tab pos="252095" algn="l"/>
                        </a:tabLst>
                      </a:pPr>
                      <a:r>
                        <a:rPr lang="en-US" sz="2400" b="0" i="0" dirty="0">
                          <a:effectLst/>
                          <a:latin typeface="Calibri" panose="020F0502020204030204" pitchFamily="34" charset="0"/>
                          <a:ea typeface="Cambria" panose="02040503050406030204" pitchFamily="18" charset="0"/>
                          <a:cs typeface="Times New Roman" panose="02020603050405020304" pitchFamily="18" charset="0"/>
                        </a:rPr>
                        <a:t>10. Employee participation</a:t>
                      </a:r>
                      <a:endParaRPr lang="en-IE" sz="2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0770783"/>
                  </a:ext>
                </a:extLst>
              </a:tr>
            </a:tbl>
          </a:graphicData>
        </a:graphic>
      </p:graphicFrame>
    </p:spTree>
    <p:extLst>
      <p:ext uri="{BB962C8B-B14F-4D97-AF65-F5344CB8AC3E}">
        <p14:creationId xmlns:p14="http://schemas.microsoft.com/office/powerpoint/2010/main" val="353579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91B44C-DA2A-6B40-A67B-DBAFAC3D2F5D}"/>
              </a:ext>
            </a:extLst>
          </p:cNvPr>
          <p:cNvSpPr>
            <a:spLocks noGrp="1"/>
          </p:cNvSpPr>
          <p:nvPr>
            <p:ph type="title"/>
          </p:nvPr>
        </p:nvSpPr>
        <p:spPr>
          <a:xfrm>
            <a:off x="838200" y="365126"/>
            <a:ext cx="10515600" cy="1140896"/>
          </a:xfrm>
        </p:spPr>
        <p:txBody>
          <a:bodyPr/>
          <a:lstStyle/>
          <a:p>
            <a:r>
              <a:rPr lang="en-US" b="1" dirty="0"/>
              <a:t>1. Communication</a:t>
            </a:r>
            <a:endParaRPr lang="en-IE" b="1" dirty="0"/>
          </a:p>
        </p:txBody>
      </p:sp>
      <p:sp>
        <p:nvSpPr>
          <p:cNvPr id="3" name="Rectangle 2">
            <a:extLst>
              <a:ext uri="{FF2B5EF4-FFF2-40B4-BE49-F238E27FC236}">
                <a16:creationId xmlns:a16="http://schemas.microsoft.com/office/drawing/2014/main" id="{98CF4F08-B9C2-5244-8DAC-870A96C83C14}"/>
              </a:ext>
            </a:extLst>
          </p:cNvPr>
          <p:cNvSpPr/>
          <p:nvPr/>
        </p:nvSpPr>
        <p:spPr>
          <a:xfrm>
            <a:off x="838200" y="1506022"/>
            <a:ext cx="10515599" cy="1200329"/>
          </a:xfrm>
          <a:prstGeom prst="rect">
            <a:avLst/>
          </a:prstGeom>
        </p:spPr>
        <p:txBody>
          <a:bodyPr wrap="square">
            <a:spAutoFit/>
          </a:bodyPr>
          <a:lstStyle/>
          <a:p>
            <a:pPr>
              <a:spcAft>
                <a:spcPts val="0"/>
              </a:spcAft>
              <a:tabLst>
                <a:tab pos="252095" algn="l"/>
              </a:tabLst>
            </a:pPr>
            <a:r>
              <a:rPr lang="en-US" sz="2400" dirty="0"/>
              <a:t>Open and honest communication is required, where management consult with staff when making changes. This removes the fear of the unknown. When staff are updated regularly, management can explain the motivations for change.</a:t>
            </a:r>
            <a:endParaRPr lang="en-IE" sz="2400" b="1" i="1" dirty="0">
              <a:latin typeface="Calibri" panose="020F0502020204030204" pitchFamily="34" charset="0"/>
              <a:ea typeface="Cambria" panose="02040503050406030204" pitchFamily="18" charset="0"/>
              <a:cs typeface="Times New Roman" panose="02020603050405020304" pitchFamily="18" charset="0"/>
            </a:endParaRPr>
          </a:p>
        </p:txBody>
      </p:sp>
      <p:sp>
        <p:nvSpPr>
          <p:cNvPr id="7" name="Title 7">
            <a:extLst>
              <a:ext uri="{FF2B5EF4-FFF2-40B4-BE49-F238E27FC236}">
                <a16:creationId xmlns:a16="http://schemas.microsoft.com/office/drawing/2014/main" id="{E5E429E7-9323-C64B-A3B6-52ADBA4E15FE}"/>
              </a:ext>
            </a:extLst>
          </p:cNvPr>
          <p:cNvSpPr txBox="1">
            <a:spLocks/>
          </p:cNvSpPr>
          <p:nvPr/>
        </p:nvSpPr>
        <p:spPr>
          <a:xfrm>
            <a:off x="838200" y="2733347"/>
            <a:ext cx="10515600" cy="11408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2. Rewards</a:t>
            </a:r>
            <a:endParaRPr lang="en-IE" b="1" dirty="0"/>
          </a:p>
        </p:txBody>
      </p:sp>
      <p:sp>
        <p:nvSpPr>
          <p:cNvPr id="9" name="Rectangle 8">
            <a:extLst>
              <a:ext uri="{FF2B5EF4-FFF2-40B4-BE49-F238E27FC236}">
                <a16:creationId xmlns:a16="http://schemas.microsoft.com/office/drawing/2014/main" id="{B125149B-D913-6B46-857D-40909E6636BC}"/>
              </a:ext>
            </a:extLst>
          </p:cNvPr>
          <p:cNvSpPr/>
          <p:nvPr/>
        </p:nvSpPr>
        <p:spPr>
          <a:xfrm>
            <a:off x="838200" y="3847247"/>
            <a:ext cx="10515599" cy="1200329"/>
          </a:xfrm>
          <a:prstGeom prst="rect">
            <a:avLst/>
          </a:prstGeom>
        </p:spPr>
        <p:txBody>
          <a:bodyPr wrap="square">
            <a:spAutoFit/>
          </a:bodyPr>
          <a:lstStyle/>
          <a:p>
            <a:r>
              <a:rPr lang="en-IE" sz="2400" dirty="0"/>
              <a:t>Management can negotiate with staff and offer increased pay, bonuses, flexi-time, extra holidays or access to training courses to encourage staff to embrace the proposed changes.</a:t>
            </a:r>
          </a:p>
        </p:txBody>
      </p:sp>
    </p:spTree>
    <p:extLst>
      <p:ext uri="{BB962C8B-B14F-4D97-AF65-F5344CB8AC3E}">
        <p14:creationId xmlns:p14="http://schemas.microsoft.com/office/powerpoint/2010/main" val="128457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91B44C-DA2A-6B40-A67B-DBAFAC3D2F5D}"/>
              </a:ext>
            </a:extLst>
          </p:cNvPr>
          <p:cNvSpPr>
            <a:spLocks noGrp="1"/>
          </p:cNvSpPr>
          <p:nvPr>
            <p:ph type="title"/>
          </p:nvPr>
        </p:nvSpPr>
        <p:spPr>
          <a:xfrm>
            <a:off x="838200" y="365126"/>
            <a:ext cx="10515600" cy="1140896"/>
          </a:xfrm>
        </p:spPr>
        <p:txBody>
          <a:bodyPr>
            <a:noAutofit/>
          </a:bodyPr>
          <a:lstStyle/>
          <a:p>
            <a:r>
              <a:rPr lang="en-US" b="1" dirty="0"/>
              <a:t>3. Change from a controller manager to a facilitator manager</a:t>
            </a:r>
            <a:endParaRPr lang="en-IE" b="1" dirty="0"/>
          </a:p>
        </p:txBody>
      </p:sp>
      <p:sp>
        <p:nvSpPr>
          <p:cNvPr id="3" name="Rectangle 2">
            <a:extLst>
              <a:ext uri="{FF2B5EF4-FFF2-40B4-BE49-F238E27FC236}">
                <a16:creationId xmlns:a16="http://schemas.microsoft.com/office/drawing/2014/main" id="{98CF4F08-B9C2-5244-8DAC-870A96C83C14}"/>
              </a:ext>
            </a:extLst>
          </p:cNvPr>
          <p:cNvSpPr/>
          <p:nvPr/>
        </p:nvSpPr>
        <p:spPr>
          <a:xfrm>
            <a:off x="838200" y="1506022"/>
            <a:ext cx="10515599" cy="1323439"/>
          </a:xfrm>
          <a:prstGeom prst="rect">
            <a:avLst/>
          </a:prstGeom>
        </p:spPr>
        <p:txBody>
          <a:bodyPr wrap="square">
            <a:spAutoFit/>
          </a:bodyPr>
          <a:lstStyle/>
          <a:p>
            <a:r>
              <a:rPr lang="en-IE" sz="2000" dirty="0"/>
              <a:t>Controllers enforce change and want to keep decision-making power, without including or consulting staff.</a:t>
            </a:r>
          </a:p>
          <a:p>
            <a:r>
              <a:rPr lang="en-IE" sz="2000" dirty="0"/>
              <a:t>Facilitators guide and coach staff, empowering them to make changes, showing trust in them to offer solutions. Staff are more energised to work.</a:t>
            </a:r>
          </a:p>
        </p:txBody>
      </p:sp>
      <p:sp>
        <p:nvSpPr>
          <p:cNvPr id="5" name="TextBox 4">
            <a:extLst>
              <a:ext uri="{FF2B5EF4-FFF2-40B4-BE49-F238E27FC236}">
                <a16:creationId xmlns:a16="http://schemas.microsoft.com/office/drawing/2014/main" id="{ED6D6E44-5380-4D45-B626-D5D992E19CCC}"/>
              </a:ext>
            </a:extLst>
          </p:cNvPr>
          <p:cNvSpPr txBox="1"/>
          <p:nvPr/>
        </p:nvSpPr>
        <p:spPr>
          <a:xfrm>
            <a:off x="3111690" y="1692322"/>
            <a:ext cx="184731" cy="369332"/>
          </a:xfrm>
          <a:prstGeom prst="rect">
            <a:avLst/>
          </a:prstGeom>
          <a:noFill/>
        </p:spPr>
        <p:txBody>
          <a:bodyPr wrap="none" rtlCol="0">
            <a:spAutoFit/>
          </a:bodyPr>
          <a:lstStyle/>
          <a:p>
            <a:endParaRPr lang="en-US" dirty="0"/>
          </a:p>
        </p:txBody>
      </p:sp>
      <p:sp>
        <p:nvSpPr>
          <p:cNvPr id="7" name="Title 7">
            <a:extLst>
              <a:ext uri="{FF2B5EF4-FFF2-40B4-BE49-F238E27FC236}">
                <a16:creationId xmlns:a16="http://schemas.microsoft.com/office/drawing/2014/main" id="{E5E429E7-9323-C64B-A3B6-52ADBA4E15FE}"/>
              </a:ext>
            </a:extLst>
          </p:cNvPr>
          <p:cNvSpPr txBox="1">
            <a:spLocks/>
          </p:cNvSpPr>
          <p:nvPr/>
        </p:nvSpPr>
        <p:spPr>
          <a:xfrm>
            <a:off x="838200" y="2615652"/>
            <a:ext cx="10515600" cy="11408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4. Employee empowerment</a:t>
            </a:r>
            <a:endParaRPr lang="en-IE" b="1" dirty="0"/>
          </a:p>
        </p:txBody>
      </p:sp>
      <p:sp>
        <p:nvSpPr>
          <p:cNvPr id="9" name="Rectangle 8">
            <a:extLst>
              <a:ext uri="{FF2B5EF4-FFF2-40B4-BE49-F238E27FC236}">
                <a16:creationId xmlns:a16="http://schemas.microsoft.com/office/drawing/2014/main" id="{B125149B-D913-6B46-857D-40909E6636BC}"/>
              </a:ext>
            </a:extLst>
          </p:cNvPr>
          <p:cNvSpPr/>
          <p:nvPr/>
        </p:nvSpPr>
        <p:spPr>
          <a:xfrm>
            <a:off x="838200" y="3527349"/>
            <a:ext cx="10515599" cy="707886"/>
          </a:xfrm>
          <a:prstGeom prst="rect">
            <a:avLst/>
          </a:prstGeom>
        </p:spPr>
        <p:txBody>
          <a:bodyPr wrap="square">
            <a:spAutoFit/>
          </a:bodyPr>
          <a:lstStyle/>
          <a:p>
            <a:r>
              <a:rPr lang="en-IE" sz="2000" dirty="0"/>
              <a:t>Managers give staff power, freedom and permission to make decisions. When management grant extra responsibility, this shows trust and encourages staff to use their initiative and be motivated.</a:t>
            </a:r>
          </a:p>
        </p:txBody>
      </p:sp>
      <p:graphicFrame>
        <p:nvGraphicFramePr>
          <p:cNvPr id="6" name="Table 5">
            <a:extLst>
              <a:ext uri="{FF2B5EF4-FFF2-40B4-BE49-F238E27FC236}">
                <a16:creationId xmlns:a16="http://schemas.microsoft.com/office/drawing/2014/main" id="{7D40F814-4A5B-9E46-AA51-972BD7E2F5BC}"/>
              </a:ext>
            </a:extLst>
          </p:cNvPr>
          <p:cNvGraphicFramePr>
            <a:graphicFrameLocks noGrp="1"/>
          </p:cNvGraphicFramePr>
          <p:nvPr>
            <p:extLst>
              <p:ext uri="{D42A27DB-BD31-4B8C-83A1-F6EECF244321}">
                <p14:modId xmlns:p14="http://schemas.microsoft.com/office/powerpoint/2010/main" val="2670230534"/>
              </p:ext>
            </p:extLst>
          </p:nvPr>
        </p:nvGraphicFramePr>
        <p:xfrm>
          <a:off x="838200" y="4364134"/>
          <a:ext cx="10515600" cy="1036803"/>
        </p:xfrm>
        <a:graphic>
          <a:graphicData uri="http://schemas.openxmlformats.org/drawingml/2006/table">
            <a:tbl>
              <a:tblPr firstRow="1" firstCol="1" bandRow="1">
                <a:tableStyleId>{8799B23B-EC83-4686-B30A-512413B5E67A}</a:tableStyleId>
              </a:tblPr>
              <a:tblGrid>
                <a:gridCol w="1331794">
                  <a:extLst>
                    <a:ext uri="{9D8B030D-6E8A-4147-A177-3AD203B41FA5}">
                      <a16:colId xmlns:a16="http://schemas.microsoft.com/office/drawing/2014/main" val="1120789957"/>
                    </a:ext>
                  </a:extLst>
                </a:gridCol>
                <a:gridCol w="9183806">
                  <a:extLst>
                    <a:ext uri="{9D8B030D-6E8A-4147-A177-3AD203B41FA5}">
                      <a16:colId xmlns:a16="http://schemas.microsoft.com/office/drawing/2014/main" val="3283161704"/>
                    </a:ext>
                  </a:extLst>
                </a:gridCol>
              </a:tblGrid>
              <a:tr h="427203">
                <a:tc>
                  <a:txBody>
                    <a:bodyPr/>
                    <a:lstStyle/>
                    <a:p>
                      <a:pPr>
                        <a:spcAft>
                          <a:spcPts val="0"/>
                        </a:spcAft>
                      </a:pPr>
                      <a:r>
                        <a:rPr lang="en-IE" sz="2000" b="1" dirty="0">
                          <a:effectLst/>
                          <a:latin typeface="Calibri" panose="020F0502020204030204" pitchFamily="34" charset="0"/>
                          <a:ea typeface="Cambria" panose="02040503050406030204" pitchFamily="18" charset="0"/>
                          <a:cs typeface="Times New Roman" panose="02020603050405020304" pitchFamily="18" charset="0"/>
                        </a:rPr>
                        <a:t>Benefits</a:t>
                      </a:r>
                      <a:endParaRPr lang="en-IE" sz="2000" dirty="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Aft>
                          <a:spcPts val="0"/>
                        </a:spcAft>
                      </a:pPr>
                      <a:r>
                        <a:rPr lang="en-IE" sz="2000" b="0" dirty="0">
                          <a:effectLst/>
                          <a:latin typeface="Calibri" panose="020F0502020204030204" pitchFamily="34" charset="0"/>
                          <a:ea typeface="Cambria" panose="02040503050406030204" pitchFamily="18" charset="0"/>
                          <a:cs typeface="Times New Roman" panose="02020603050405020304" pitchFamily="18" charset="0"/>
                        </a:rPr>
                        <a:t>Quicker decisions, better solutions, increased job satisfaction, better staff</a:t>
                      </a:r>
                    </a:p>
                  </a:txBody>
                  <a:tcPr marL="68580" marR="68580" marT="0" marB="0"/>
                </a:tc>
                <a:extLst>
                  <a:ext uri="{0D108BD9-81ED-4DB2-BD59-A6C34878D82A}">
                    <a16:rowId xmlns:a16="http://schemas.microsoft.com/office/drawing/2014/main" val="3862457880"/>
                  </a:ext>
                </a:extLst>
              </a:tr>
              <a:tr h="443433">
                <a:tc>
                  <a:txBody>
                    <a:bodyPr/>
                    <a:lstStyle/>
                    <a:p>
                      <a:pPr>
                        <a:spcAft>
                          <a:spcPts val="0"/>
                        </a:spcAft>
                      </a:pPr>
                      <a:r>
                        <a:rPr lang="en-IE" sz="2000" b="1">
                          <a:effectLst/>
                          <a:latin typeface="Calibri" panose="020F0502020204030204" pitchFamily="34" charset="0"/>
                          <a:ea typeface="Cambria" panose="02040503050406030204" pitchFamily="18" charset="0"/>
                          <a:cs typeface="Times New Roman" panose="02020603050405020304" pitchFamily="18" charset="0"/>
                        </a:rPr>
                        <a:t>Risks</a:t>
                      </a:r>
                      <a:endParaRPr lang="en-IE" sz="20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Aft>
                          <a:spcPts val="0"/>
                        </a:spcAft>
                      </a:pPr>
                      <a:r>
                        <a:rPr lang="en-IE" sz="2000" dirty="0">
                          <a:effectLst/>
                          <a:latin typeface="Calibri" panose="020F0502020204030204" pitchFamily="34" charset="0"/>
                          <a:ea typeface="Cambria" panose="02040503050406030204" pitchFamily="18" charset="0"/>
                          <a:cs typeface="Times New Roman" panose="02020603050405020304" pitchFamily="18" charset="0"/>
                        </a:rPr>
                        <a:t>Staff unhappy with extra responsibility, staff need training, some poor decisions, </a:t>
                      </a:r>
                    </a:p>
                    <a:p>
                      <a:pPr>
                        <a:spcAft>
                          <a:spcPts val="0"/>
                        </a:spcAft>
                      </a:pPr>
                      <a:r>
                        <a:rPr lang="en-IE" sz="2000" dirty="0">
                          <a:effectLst/>
                          <a:latin typeface="Calibri" panose="020F0502020204030204" pitchFamily="34" charset="0"/>
                          <a:ea typeface="Cambria" panose="02040503050406030204" pitchFamily="18" charset="0"/>
                          <a:cs typeface="Times New Roman" panose="02020603050405020304" pitchFamily="18" charset="0"/>
                        </a:rPr>
                        <a:t>loss of control</a:t>
                      </a:r>
                    </a:p>
                  </a:txBody>
                  <a:tcPr marL="68580" marR="68580" marT="0" marB="0"/>
                </a:tc>
                <a:extLst>
                  <a:ext uri="{0D108BD9-81ED-4DB2-BD59-A6C34878D82A}">
                    <a16:rowId xmlns:a16="http://schemas.microsoft.com/office/drawing/2014/main" val="3146164332"/>
                  </a:ext>
                </a:extLst>
              </a:tr>
            </a:tbl>
          </a:graphicData>
        </a:graphic>
      </p:graphicFrame>
    </p:spTree>
    <p:extLst>
      <p:ext uri="{BB962C8B-B14F-4D97-AF65-F5344CB8AC3E}">
        <p14:creationId xmlns:p14="http://schemas.microsoft.com/office/powerpoint/2010/main" val="3940994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91B44C-DA2A-6B40-A67B-DBAFAC3D2F5D}"/>
              </a:ext>
            </a:extLst>
          </p:cNvPr>
          <p:cNvSpPr>
            <a:spLocks noGrp="1"/>
          </p:cNvSpPr>
          <p:nvPr>
            <p:ph type="title"/>
          </p:nvPr>
        </p:nvSpPr>
        <p:spPr>
          <a:xfrm>
            <a:off x="838200" y="365126"/>
            <a:ext cx="10515600" cy="1140896"/>
          </a:xfrm>
        </p:spPr>
        <p:txBody>
          <a:bodyPr/>
          <a:lstStyle/>
          <a:p>
            <a:r>
              <a:rPr lang="en-US" b="1" dirty="0"/>
              <a:t>5. Adequate resource provider</a:t>
            </a:r>
            <a:endParaRPr lang="en-IE" b="1" dirty="0"/>
          </a:p>
        </p:txBody>
      </p:sp>
      <p:sp>
        <p:nvSpPr>
          <p:cNvPr id="3" name="Rectangle 2">
            <a:extLst>
              <a:ext uri="{FF2B5EF4-FFF2-40B4-BE49-F238E27FC236}">
                <a16:creationId xmlns:a16="http://schemas.microsoft.com/office/drawing/2014/main" id="{98CF4F08-B9C2-5244-8DAC-870A96C83C14}"/>
              </a:ext>
            </a:extLst>
          </p:cNvPr>
          <p:cNvSpPr/>
          <p:nvPr/>
        </p:nvSpPr>
        <p:spPr>
          <a:xfrm>
            <a:off x="838200" y="1506022"/>
            <a:ext cx="10515599" cy="1200329"/>
          </a:xfrm>
          <a:prstGeom prst="rect">
            <a:avLst/>
          </a:prstGeom>
        </p:spPr>
        <p:txBody>
          <a:bodyPr wrap="square">
            <a:spAutoFit/>
          </a:bodyPr>
          <a:lstStyle/>
          <a:p>
            <a:pPr>
              <a:spcAft>
                <a:spcPts val="0"/>
              </a:spcAft>
              <a:tabLst>
                <a:tab pos="252095" algn="l"/>
              </a:tabLst>
            </a:pPr>
            <a:r>
              <a:rPr lang="en-IE" sz="2400" dirty="0"/>
              <a:t>Provide: new devices (e.g. laptops, software, machines); training (on-the-job and off-the-job courses); time (reduced workload and time allocated to work on change); and more staff (more people hired to spread the extra work).</a:t>
            </a:r>
            <a:endParaRPr lang="en-IE" sz="2400" b="1" i="1" dirty="0">
              <a:latin typeface="Calibri" panose="020F0502020204030204" pitchFamily="34" charset="0"/>
              <a:ea typeface="Cambria" panose="02040503050406030204" pitchFamily="18" charset="0"/>
              <a:cs typeface="Times New Roman" panose="02020603050405020304" pitchFamily="18" charset="0"/>
            </a:endParaRPr>
          </a:p>
        </p:txBody>
      </p:sp>
      <p:sp>
        <p:nvSpPr>
          <p:cNvPr id="7" name="Title 7">
            <a:extLst>
              <a:ext uri="{FF2B5EF4-FFF2-40B4-BE49-F238E27FC236}">
                <a16:creationId xmlns:a16="http://schemas.microsoft.com/office/drawing/2014/main" id="{E5E429E7-9323-C64B-A3B6-52ADBA4E15FE}"/>
              </a:ext>
            </a:extLst>
          </p:cNvPr>
          <p:cNvSpPr txBox="1">
            <a:spLocks/>
          </p:cNvSpPr>
          <p:nvPr/>
        </p:nvSpPr>
        <p:spPr>
          <a:xfrm>
            <a:off x="838200" y="2615652"/>
            <a:ext cx="10515600" cy="11408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6. Training and development</a:t>
            </a:r>
            <a:endParaRPr lang="en-IE" b="1" dirty="0"/>
          </a:p>
        </p:txBody>
      </p:sp>
      <p:sp>
        <p:nvSpPr>
          <p:cNvPr id="9" name="Rectangle 8">
            <a:extLst>
              <a:ext uri="{FF2B5EF4-FFF2-40B4-BE49-F238E27FC236}">
                <a16:creationId xmlns:a16="http://schemas.microsoft.com/office/drawing/2014/main" id="{B125149B-D913-6B46-857D-40909E6636BC}"/>
              </a:ext>
            </a:extLst>
          </p:cNvPr>
          <p:cNvSpPr/>
          <p:nvPr/>
        </p:nvSpPr>
        <p:spPr>
          <a:xfrm>
            <a:off x="838200" y="3756548"/>
            <a:ext cx="10515599" cy="830997"/>
          </a:xfrm>
          <a:prstGeom prst="rect">
            <a:avLst/>
          </a:prstGeom>
        </p:spPr>
        <p:txBody>
          <a:bodyPr wrap="square">
            <a:spAutoFit/>
          </a:bodyPr>
          <a:lstStyle/>
          <a:p>
            <a:r>
              <a:rPr lang="en-IE" sz="2400" dirty="0"/>
              <a:t>Train or re-train staff so they feel better prepared and confident in dealing with change. Enable staff to be more adaptable to change and to work in teams.</a:t>
            </a:r>
          </a:p>
        </p:txBody>
      </p:sp>
    </p:spTree>
    <p:extLst>
      <p:ext uri="{BB962C8B-B14F-4D97-AF65-F5344CB8AC3E}">
        <p14:creationId xmlns:p14="http://schemas.microsoft.com/office/powerpoint/2010/main" val="3427546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91B44C-DA2A-6B40-A67B-DBAFAC3D2F5D}"/>
              </a:ext>
            </a:extLst>
          </p:cNvPr>
          <p:cNvSpPr>
            <a:spLocks noGrp="1"/>
          </p:cNvSpPr>
          <p:nvPr>
            <p:ph type="title"/>
          </p:nvPr>
        </p:nvSpPr>
        <p:spPr/>
        <p:txBody>
          <a:bodyPr/>
          <a:lstStyle/>
          <a:p>
            <a:r>
              <a:rPr lang="en-US" b="1" dirty="0"/>
              <a:t>7. Emphasis on quality – TQM and quality assurance</a:t>
            </a:r>
            <a:endParaRPr lang="en-IE" b="1" dirty="0"/>
          </a:p>
        </p:txBody>
      </p:sp>
      <p:graphicFrame>
        <p:nvGraphicFramePr>
          <p:cNvPr id="4" name="Table 3">
            <a:extLst>
              <a:ext uri="{FF2B5EF4-FFF2-40B4-BE49-F238E27FC236}">
                <a16:creationId xmlns:a16="http://schemas.microsoft.com/office/drawing/2014/main" id="{CD0EC94B-A8E3-1E47-8E37-E64BC8706030}"/>
              </a:ext>
            </a:extLst>
          </p:cNvPr>
          <p:cNvGraphicFramePr>
            <a:graphicFrameLocks noGrp="1"/>
          </p:cNvGraphicFramePr>
          <p:nvPr>
            <p:extLst>
              <p:ext uri="{D42A27DB-BD31-4B8C-83A1-F6EECF244321}">
                <p14:modId xmlns:p14="http://schemas.microsoft.com/office/powerpoint/2010/main" val="2413960199"/>
              </p:ext>
            </p:extLst>
          </p:nvPr>
        </p:nvGraphicFramePr>
        <p:xfrm>
          <a:off x="838200" y="1828799"/>
          <a:ext cx="10515600" cy="2958148"/>
        </p:xfrm>
        <a:graphic>
          <a:graphicData uri="http://schemas.openxmlformats.org/drawingml/2006/table">
            <a:tbl>
              <a:tblPr firstRow="1" firstCol="1" bandRow="1">
                <a:tableStyleId>{8799B23B-EC83-4686-B30A-512413B5E67A}</a:tableStyleId>
              </a:tblPr>
              <a:tblGrid>
                <a:gridCol w="2122283">
                  <a:extLst>
                    <a:ext uri="{9D8B030D-6E8A-4147-A177-3AD203B41FA5}">
                      <a16:colId xmlns:a16="http://schemas.microsoft.com/office/drawing/2014/main" val="3080698860"/>
                    </a:ext>
                  </a:extLst>
                </a:gridCol>
                <a:gridCol w="8393317">
                  <a:extLst>
                    <a:ext uri="{9D8B030D-6E8A-4147-A177-3AD203B41FA5}">
                      <a16:colId xmlns:a16="http://schemas.microsoft.com/office/drawing/2014/main" val="4191591134"/>
                    </a:ext>
                  </a:extLst>
                </a:gridCol>
              </a:tblGrid>
              <a:tr h="739537">
                <a:tc>
                  <a:txBody>
                    <a:bodyPr/>
                    <a:lstStyle/>
                    <a:p>
                      <a:pPr>
                        <a:spcAft>
                          <a:spcPts val="0"/>
                        </a:spcAft>
                      </a:pPr>
                      <a:r>
                        <a:rPr lang="en-IE" sz="2200" dirty="0">
                          <a:effectLst/>
                          <a:latin typeface="Calibri" panose="020F0502020204030204" pitchFamily="34" charset="0"/>
                          <a:ea typeface="Cambria" panose="02040503050406030204" pitchFamily="18" charset="0"/>
                          <a:cs typeface="Times New Roman" panose="02020603050405020304" pitchFamily="18" charset="0"/>
                        </a:rPr>
                        <a:t>Focus on customers</a:t>
                      </a:r>
                    </a:p>
                  </a:txBody>
                  <a:tcPr marL="68580" marR="68580" marT="0" marB="0" anchor="ctr"/>
                </a:tc>
                <a:tc>
                  <a:txBody>
                    <a:bodyPr/>
                    <a:lstStyle/>
                    <a:p>
                      <a:pPr>
                        <a:spcAft>
                          <a:spcPts val="0"/>
                        </a:spcAft>
                      </a:pPr>
                      <a:r>
                        <a:rPr lang="en-IE" sz="2200" b="0" dirty="0">
                          <a:effectLst/>
                          <a:latin typeface="Calibri" panose="020F0502020204030204" pitchFamily="34" charset="0"/>
                          <a:ea typeface="Cambria" panose="02040503050406030204" pitchFamily="18" charset="0"/>
                          <a:cs typeface="Times New Roman" panose="02020603050405020304" pitchFamily="18" charset="0"/>
                        </a:rPr>
                        <a:t>TQM puts the customer at the heart of researching, designing and manufacturing their product</a:t>
                      </a:r>
                    </a:p>
                  </a:txBody>
                  <a:tcPr marL="68580" marR="68580" marT="0" marB="0" anchor="ctr"/>
                </a:tc>
                <a:extLst>
                  <a:ext uri="{0D108BD9-81ED-4DB2-BD59-A6C34878D82A}">
                    <a16:rowId xmlns:a16="http://schemas.microsoft.com/office/drawing/2014/main" val="4167643191"/>
                  </a:ext>
                </a:extLst>
              </a:tr>
              <a:tr h="739537">
                <a:tc>
                  <a:txBody>
                    <a:bodyPr/>
                    <a:lstStyle/>
                    <a:p>
                      <a:pPr>
                        <a:spcAft>
                          <a:spcPts val="0"/>
                        </a:spcAft>
                      </a:pPr>
                      <a:r>
                        <a:rPr lang="en-IE" sz="2200" dirty="0">
                          <a:effectLst/>
                          <a:latin typeface="Calibri" panose="020F0502020204030204" pitchFamily="34" charset="0"/>
                          <a:ea typeface="Cambria" panose="02040503050406030204" pitchFamily="18" charset="0"/>
                          <a:cs typeface="Times New Roman" panose="02020603050405020304" pitchFamily="18" charset="0"/>
                        </a:rPr>
                        <a:t>Continuous improvement</a:t>
                      </a:r>
                    </a:p>
                  </a:txBody>
                  <a:tcPr marL="68580" marR="68580" marT="0" marB="0" anchor="ctr"/>
                </a:tc>
                <a:tc>
                  <a:txBody>
                    <a:bodyPr/>
                    <a:lstStyle/>
                    <a:p>
                      <a:pPr>
                        <a:spcAft>
                          <a:spcPts val="0"/>
                        </a:spcAft>
                      </a:pPr>
                      <a:r>
                        <a:rPr lang="en-IE" sz="2200" b="0" dirty="0">
                          <a:effectLst/>
                          <a:latin typeface="Calibri" panose="020F0502020204030204" pitchFamily="34" charset="0"/>
                          <a:ea typeface="Cambria" panose="02040503050406030204" pitchFamily="18" charset="0"/>
                          <a:cs typeface="Times New Roman" panose="02020603050405020304" pitchFamily="18" charset="0"/>
                        </a:rPr>
                        <a:t>TQM businesses strive for ‘zero defects’, always trying to highlight areas of production they can improve on</a:t>
                      </a:r>
                    </a:p>
                  </a:txBody>
                  <a:tcPr marL="68580" marR="68580" marT="0" marB="0" anchor="ctr"/>
                </a:tc>
                <a:extLst>
                  <a:ext uri="{0D108BD9-81ED-4DB2-BD59-A6C34878D82A}">
                    <a16:rowId xmlns:a16="http://schemas.microsoft.com/office/drawing/2014/main" val="1695027371"/>
                  </a:ext>
                </a:extLst>
              </a:tr>
              <a:tr h="739537">
                <a:tc>
                  <a:txBody>
                    <a:bodyPr/>
                    <a:lstStyle/>
                    <a:p>
                      <a:pPr>
                        <a:spcAft>
                          <a:spcPts val="0"/>
                        </a:spcAft>
                      </a:pPr>
                      <a:r>
                        <a:rPr lang="en-IE" sz="2200" dirty="0">
                          <a:effectLst/>
                          <a:latin typeface="Calibri" panose="020F0502020204030204" pitchFamily="34" charset="0"/>
                          <a:ea typeface="Cambria" panose="02040503050406030204" pitchFamily="18" charset="0"/>
                          <a:cs typeface="Times New Roman" panose="02020603050405020304" pitchFamily="18" charset="0"/>
                        </a:rPr>
                        <a:t>Teamwork</a:t>
                      </a:r>
                    </a:p>
                  </a:txBody>
                  <a:tcPr marL="68580" marR="68580" marT="0" marB="0" anchor="ctr"/>
                </a:tc>
                <a:tc>
                  <a:txBody>
                    <a:bodyPr/>
                    <a:lstStyle/>
                    <a:p>
                      <a:pPr>
                        <a:spcAft>
                          <a:spcPts val="0"/>
                        </a:spcAft>
                      </a:pPr>
                      <a:r>
                        <a:rPr lang="en-IE" sz="2200" b="0" dirty="0">
                          <a:effectLst/>
                          <a:latin typeface="Calibri" panose="020F0502020204030204" pitchFamily="34" charset="0"/>
                          <a:ea typeface="Cambria" panose="02040503050406030204" pitchFamily="18" charset="0"/>
                          <a:cs typeface="Times New Roman" panose="02020603050405020304" pitchFamily="18" charset="0"/>
                        </a:rPr>
                        <a:t>TQM uses teams to enable decision-making and productivity</a:t>
                      </a:r>
                    </a:p>
                  </a:txBody>
                  <a:tcPr marL="68580" marR="68580" marT="0" marB="0" anchor="ctr"/>
                </a:tc>
                <a:extLst>
                  <a:ext uri="{0D108BD9-81ED-4DB2-BD59-A6C34878D82A}">
                    <a16:rowId xmlns:a16="http://schemas.microsoft.com/office/drawing/2014/main" val="3469109815"/>
                  </a:ext>
                </a:extLst>
              </a:tr>
              <a:tr h="739537">
                <a:tc>
                  <a:txBody>
                    <a:bodyPr/>
                    <a:lstStyle/>
                    <a:p>
                      <a:pPr>
                        <a:spcAft>
                          <a:spcPts val="0"/>
                        </a:spcAft>
                      </a:pPr>
                      <a:r>
                        <a:rPr lang="en-IE" sz="2200" dirty="0">
                          <a:effectLst/>
                          <a:latin typeface="Calibri" panose="020F0502020204030204" pitchFamily="34" charset="0"/>
                          <a:ea typeface="Cambria" panose="02040503050406030204" pitchFamily="18" charset="0"/>
                          <a:cs typeface="Times New Roman" panose="02020603050405020304" pitchFamily="18" charset="0"/>
                        </a:rPr>
                        <a:t>Employee empowerment</a:t>
                      </a:r>
                    </a:p>
                  </a:txBody>
                  <a:tcPr marL="68580" marR="68580" marT="0" marB="0" anchor="ctr"/>
                </a:tc>
                <a:tc>
                  <a:txBody>
                    <a:bodyPr/>
                    <a:lstStyle/>
                    <a:p>
                      <a:pPr>
                        <a:spcAft>
                          <a:spcPts val="0"/>
                        </a:spcAft>
                      </a:pPr>
                      <a:r>
                        <a:rPr lang="en-IE" sz="2200" b="0" dirty="0">
                          <a:effectLst/>
                          <a:latin typeface="Calibri" panose="020F0502020204030204" pitchFamily="34" charset="0"/>
                          <a:ea typeface="Cambria" panose="02040503050406030204" pitchFamily="18" charset="0"/>
                          <a:cs typeface="Times New Roman" panose="02020603050405020304" pitchFamily="18" charset="0"/>
                        </a:rPr>
                        <a:t>TQM gives employees real responsibility, power and trust in decision- making</a:t>
                      </a:r>
                    </a:p>
                  </a:txBody>
                  <a:tcPr marL="68580" marR="68580" marT="0" marB="0" anchor="ctr"/>
                </a:tc>
                <a:extLst>
                  <a:ext uri="{0D108BD9-81ED-4DB2-BD59-A6C34878D82A}">
                    <a16:rowId xmlns:a16="http://schemas.microsoft.com/office/drawing/2014/main" val="3560770783"/>
                  </a:ext>
                </a:extLst>
              </a:tr>
            </a:tbl>
          </a:graphicData>
        </a:graphic>
      </p:graphicFrame>
    </p:spTree>
    <p:extLst>
      <p:ext uri="{BB962C8B-B14F-4D97-AF65-F5344CB8AC3E}">
        <p14:creationId xmlns:p14="http://schemas.microsoft.com/office/powerpoint/2010/main" val="3432423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91B44C-DA2A-6B40-A67B-DBAFAC3D2F5D}"/>
              </a:ext>
            </a:extLst>
          </p:cNvPr>
          <p:cNvSpPr>
            <a:spLocks noGrp="1"/>
          </p:cNvSpPr>
          <p:nvPr>
            <p:ph type="title"/>
          </p:nvPr>
        </p:nvSpPr>
        <p:spPr>
          <a:xfrm>
            <a:off x="838197" y="156162"/>
            <a:ext cx="10515600" cy="1273716"/>
          </a:xfrm>
        </p:spPr>
        <p:txBody>
          <a:bodyPr>
            <a:normAutofit fontScale="90000"/>
          </a:bodyPr>
          <a:lstStyle/>
          <a:p>
            <a:r>
              <a:rPr lang="en-US" b="1" dirty="0"/>
              <a:t>7. </a:t>
            </a:r>
            <a:r>
              <a:rPr lang="en-US" sz="4900" b="1" dirty="0"/>
              <a:t>Emphasis</a:t>
            </a:r>
            <a:r>
              <a:rPr lang="en-US" b="1" dirty="0"/>
              <a:t> on quality – TQM and quality </a:t>
            </a:r>
            <a:r>
              <a:rPr lang="en-US" sz="4900" b="1" dirty="0"/>
              <a:t>assurance (</a:t>
            </a:r>
            <a:r>
              <a:rPr lang="en-US" sz="4900" b="1" i="1" dirty="0"/>
              <a:t>cont.</a:t>
            </a:r>
            <a:r>
              <a:rPr lang="en-US" sz="4900" b="1" dirty="0"/>
              <a:t>)</a:t>
            </a:r>
            <a:endParaRPr lang="en-IE" sz="4900" b="1" i="1" dirty="0"/>
          </a:p>
        </p:txBody>
      </p:sp>
      <p:sp>
        <p:nvSpPr>
          <p:cNvPr id="3" name="Rectangle 2">
            <a:extLst>
              <a:ext uri="{FF2B5EF4-FFF2-40B4-BE49-F238E27FC236}">
                <a16:creationId xmlns:a16="http://schemas.microsoft.com/office/drawing/2014/main" id="{98CF4F08-B9C2-5244-8DAC-870A96C83C14}"/>
              </a:ext>
            </a:extLst>
          </p:cNvPr>
          <p:cNvSpPr/>
          <p:nvPr/>
        </p:nvSpPr>
        <p:spPr>
          <a:xfrm>
            <a:off x="838197" y="1429878"/>
            <a:ext cx="10515599" cy="830997"/>
          </a:xfrm>
          <a:prstGeom prst="rect">
            <a:avLst/>
          </a:prstGeom>
        </p:spPr>
        <p:txBody>
          <a:bodyPr wrap="square">
            <a:spAutoFit/>
          </a:bodyPr>
          <a:lstStyle/>
          <a:p>
            <a:r>
              <a:rPr lang="en-US" sz="2400" b="1" dirty="0"/>
              <a:t>Quality Assurance: </a:t>
            </a:r>
            <a:r>
              <a:rPr lang="en-US" sz="2400" dirty="0"/>
              <a:t>maintaining a desired level of quality; can aim to achieve quality awards</a:t>
            </a:r>
            <a:endParaRPr lang="en-IE" sz="2400" dirty="0"/>
          </a:p>
        </p:txBody>
      </p:sp>
      <p:sp>
        <p:nvSpPr>
          <p:cNvPr id="7" name="Title 7">
            <a:extLst>
              <a:ext uri="{FF2B5EF4-FFF2-40B4-BE49-F238E27FC236}">
                <a16:creationId xmlns:a16="http://schemas.microsoft.com/office/drawing/2014/main" id="{E5E429E7-9323-C64B-A3B6-52ADBA4E15FE}"/>
              </a:ext>
            </a:extLst>
          </p:cNvPr>
          <p:cNvSpPr txBox="1">
            <a:spLocks/>
          </p:cNvSpPr>
          <p:nvPr/>
        </p:nvSpPr>
        <p:spPr>
          <a:xfrm>
            <a:off x="838197" y="3808410"/>
            <a:ext cx="10515600" cy="6594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8. Lead by example</a:t>
            </a:r>
            <a:endParaRPr lang="en-IE" b="1" dirty="0"/>
          </a:p>
        </p:txBody>
      </p:sp>
      <p:sp>
        <p:nvSpPr>
          <p:cNvPr id="9" name="Rectangle 8">
            <a:extLst>
              <a:ext uri="{FF2B5EF4-FFF2-40B4-BE49-F238E27FC236}">
                <a16:creationId xmlns:a16="http://schemas.microsoft.com/office/drawing/2014/main" id="{B125149B-D913-6B46-857D-40909E6636BC}"/>
              </a:ext>
            </a:extLst>
          </p:cNvPr>
          <p:cNvSpPr/>
          <p:nvPr/>
        </p:nvSpPr>
        <p:spPr>
          <a:xfrm>
            <a:off x="838196" y="4603822"/>
            <a:ext cx="10351885" cy="830997"/>
          </a:xfrm>
          <a:prstGeom prst="rect">
            <a:avLst/>
          </a:prstGeom>
        </p:spPr>
        <p:txBody>
          <a:bodyPr wrap="square">
            <a:spAutoFit/>
          </a:bodyPr>
          <a:lstStyle/>
          <a:p>
            <a:r>
              <a:rPr lang="en-IE" sz="2400" dirty="0"/>
              <a:t>When a manager shows they are committed to and believe in change, staff are more likely to accept change too.</a:t>
            </a:r>
          </a:p>
        </p:txBody>
      </p:sp>
      <p:graphicFrame>
        <p:nvGraphicFramePr>
          <p:cNvPr id="5" name="Table 4">
            <a:extLst>
              <a:ext uri="{FF2B5EF4-FFF2-40B4-BE49-F238E27FC236}">
                <a16:creationId xmlns:a16="http://schemas.microsoft.com/office/drawing/2014/main" id="{D7D0BAF2-8D16-764D-A3F3-A15A8826DD78}"/>
              </a:ext>
            </a:extLst>
          </p:cNvPr>
          <p:cNvGraphicFramePr>
            <a:graphicFrameLocks noGrp="1"/>
          </p:cNvGraphicFramePr>
          <p:nvPr>
            <p:extLst>
              <p:ext uri="{D42A27DB-BD31-4B8C-83A1-F6EECF244321}">
                <p14:modId xmlns:p14="http://schemas.microsoft.com/office/powerpoint/2010/main" val="2376114292"/>
              </p:ext>
            </p:extLst>
          </p:nvPr>
        </p:nvGraphicFramePr>
        <p:xfrm>
          <a:off x="838196" y="2315391"/>
          <a:ext cx="10876987" cy="1219200"/>
        </p:xfrm>
        <a:graphic>
          <a:graphicData uri="http://schemas.openxmlformats.org/drawingml/2006/table">
            <a:tbl>
              <a:tblPr firstRow="1" firstCol="1" bandRow="1">
                <a:tableStyleId>{8799B23B-EC83-4686-B30A-512413B5E67A}</a:tableStyleId>
              </a:tblPr>
              <a:tblGrid>
                <a:gridCol w="1174480">
                  <a:extLst>
                    <a:ext uri="{9D8B030D-6E8A-4147-A177-3AD203B41FA5}">
                      <a16:colId xmlns:a16="http://schemas.microsoft.com/office/drawing/2014/main" val="888287819"/>
                    </a:ext>
                  </a:extLst>
                </a:gridCol>
                <a:gridCol w="9702507">
                  <a:extLst>
                    <a:ext uri="{9D8B030D-6E8A-4147-A177-3AD203B41FA5}">
                      <a16:colId xmlns:a16="http://schemas.microsoft.com/office/drawing/2014/main" val="1039197204"/>
                    </a:ext>
                  </a:extLst>
                </a:gridCol>
              </a:tblGrid>
              <a:tr h="614149">
                <a:tc>
                  <a:txBody>
                    <a:bodyPr/>
                    <a:lstStyle/>
                    <a:p>
                      <a:pPr>
                        <a:spcAft>
                          <a:spcPts val="0"/>
                        </a:spcAft>
                      </a:pPr>
                      <a:r>
                        <a:rPr lang="en-IE" sz="2200" dirty="0">
                          <a:effectLst/>
                          <a:latin typeface="Calibri" panose="020F0502020204030204" pitchFamily="34" charset="0"/>
                          <a:ea typeface="Cambria" panose="02040503050406030204" pitchFamily="18" charset="0"/>
                          <a:cs typeface="Times New Roman" panose="02020603050405020304" pitchFamily="18" charset="0"/>
                        </a:rPr>
                        <a:t>Benefits</a:t>
                      </a:r>
                    </a:p>
                  </a:txBody>
                  <a:tcPr marL="68580" marR="68580" marT="0" marB="0" anchor="ctr"/>
                </a:tc>
                <a:tc>
                  <a:txBody>
                    <a:bodyPr/>
                    <a:lstStyle/>
                    <a:p>
                      <a:pPr>
                        <a:lnSpc>
                          <a:spcPct val="100000"/>
                        </a:lnSpc>
                        <a:spcBef>
                          <a:spcPts val="0"/>
                        </a:spcBef>
                        <a:spcAft>
                          <a:spcPts val="0"/>
                        </a:spcAft>
                      </a:pPr>
                      <a:r>
                        <a:rPr lang="en-IE" sz="2000" b="0" dirty="0">
                          <a:effectLst/>
                          <a:latin typeface="Calibri" panose="020F0502020204030204" pitchFamily="34" charset="0"/>
                          <a:ea typeface="Cambria" panose="02040503050406030204" pitchFamily="18" charset="0"/>
                          <a:cs typeface="Times New Roman" panose="02020603050405020304" pitchFamily="18" charset="0"/>
                        </a:rPr>
                        <a:t>Quality awards are internationally recognised and allow a business to charge a higher (premium) price.</a:t>
                      </a:r>
                    </a:p>
                    <a:p>
                      <a:pPr>
                        <a:lnSpc>
                          <a:spcPct val="100000"/>
                        </a:lnSpc>
                        <a:spcBef>
                          <a:spcPts val="0"/>
                        </a:spcBef>
                        <a:spcAft>
                          <a:spcPts val="0"/>
                        </a:spcAft>
                      </a:pPr>
                      <a:r>
                        <a:rPr lang="en-IE" sz="2000" b="0" dirty="0">
                          <a:effectLst/>
                          <a:latin typeface="Calibri" panose="020F0502020204030204" pitchFamily="34" charset="0"/>
                          <a:ea typeface="Cambria" panose="02040503050406030204" pitchFamily="18" charset="0"/>
                          <a:cs typeface="Times New Roman" panose="02020603050405020304" pitchFamily="18" charset="0"/>
                        </a:rPr>
                        <a:t>To achieve an award, systems are improved, which leads to reduced errors.</a:t>
                      </a:r>
                    </a:p>
                    <a:p>
                      <a:pPr>
                        <a:lnSpc>
                          <a:spcPct val="100000"/>
                        </a:lnSpc>
                        <a:spcBef>
                          <a:spcPts val="0"/>
                        </a:spcBef>
                        <a:spcAft>
                          <a:spcPts val="0"/>
                        </a:spcAft>
                      </a:pPr>
                      <a:r>
                        <a:rPr lang="en-IE" sz="2000" b="0" dirty="0">
                          <a:effectLst/>
                          <a:latin typeface="Calibri" panose="020F0502020204030204" pitchFamily="34" charset="0"/>
                          <a:ea typeface="Cambria" panose="02040503050406030204" pitchFamily="18" charset="0"/>
                          <a:cs typeface="Times New Roman" panose="02020603050405020304" pitchFamily="18" charset="0"/>
                        </a:rPr>
                        <a:t>Management and staff work to shorter-term targets, which brings focus. </a:t>
                      </a:r>
                    </a:p>
                  </a:txBody>
                  <a:tcPr marL="68580" marR="68580" marT="0" marB="0" anchor="ctr"/>
                </a:tc>
                <a:extLst>
                  <a:ext uri="{0D108BD9-81ED-4DB2-BD59-A6C34878D82A}">
                    <a16:rowId xmlns:a16="http://schemas.microsoft.com/office/drawing/2014/main" val="790934602"/>
                  </a:ext>
                </a:extLst>
              </a:tr>
            </a:tbl>
          </a:graphicData>
        </a:graphic>
      </p:graphicFrame>
    </p:spTree>
    <p:extLst>
      <p:ext uri="{BB962C8B-B14F-4D97-AF65-F5344CB8AC3E}">
        <p14:creationId xmlns:p14="http://schemas.microsoft.com/office/powerpoint/2010/main" val="2540003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EF7E55E826204593FB33A72F9EDC60" ma:contentTypeVersion="10" ma:contentTypeDescription="Create a new document." ma:contentTypeScope="" ma:versionID="7ca77cd41737ca8fd2b97a23addc05be">
  <xsd:schema xmlns:xsd="http://www.w3.org/2001/XMLSchema" xmlns:xs="http://www.w3.org/2001/XMLSchema" xmlns:p="http://schemas.microsoft.com/office/2006/metadata/properties" xmlns:ns2="1c7db45c-02ac-443a-86d2-6d4b1f66a4eb" xmlns:ns3="be2e4016-bfe7-44eb-92b8-b19d00dfe79a" targetNamespace="http://schemas.microsoft.com/office/2006/metadata/properties" ma:root="true" ma:fieldsID="c06e3ba323f41942860edb4d7e8dfa23" ns2:_="" ns3:_="">
    <xsd:import namespace="1c7db45c-02ac-443a-86d2-6d4b1f66a4eb"/>
    <xsd:import namespace="be2e4016-bfe7-44eb-92b8-b19d00dfe7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db45c-02ac-443a-86d2-6d4b1f66a4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2e4016-bfe7-44eb-92b8-b19d00dfe79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8E8603-B919-4F01-86F8-B49DF96AC0FC}"/>
</file>

<file path=customXml/itemProps2.xml><?xml version="1.0" encoding="utf-8"?>
<ds:datastoreItem xmlns:ds="http://schemas.openxmlformats.org/officeDocument/2006/customXml" ds:itemID="{F09EF630-6A1C-457A-9AE3-019DBF0DDB48}"/>
</file>

<file path=customXml/itemProps3.xml><?xml version="1.0" encoding="utf-8"?>
<ds:datastoreItem xmlns:ds="http://schemas.openxmlformats.org/officeDocument/2006/customXml" ds:itemID="{91C926A4-A51B-4325-8A97-C6318F746B65}"/>
</file>

<file path=docProps/app.xml><?xml version="1.0" encoding="utf-8"?>
<Properties xmlns="http://schemas.openxmlformats.org/officeDocument/2006/extended-properties" xmlns:vt="http://schemas.openxmlformats.org/officeDocument/2006/docPropsVTypes">
  <TotalTime>2092</TotalTime>
  <Words>855</Words>
  <Application>Microsoft Macintosh PowerPoint</Application>
  <PresentationFormat>Widescreen</PresentationFormat>
  <Paragraphs>105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Unit 4: Chapter 10</vt:lpstr>
      <vt:lpstr>Learning Outcomes from this chapter</vt:lpstr>
      <vt:lpstr>Reasons why employees may be resistant to change</vt:lpstr>
      <vt:lpstr>Strategies for managing change effectively</vt:lpstr>
      <vt:lpstr>1. Communication</vt:lpstr>
      <vt:lpstr>3. Change from a controller manager to a facilitator manager</vt:lpstr>
      <vt:lpstr>5. Adequate resource provider</vt:lpstr>
      <vt:lpstr>7. Emphasis on quality – TQM and quality assurance</vt:lpstr>
      <vt:lpstr>7. Emphasis on quality – TQM and quality assurance (cont.)</vt:lpstr>
      <vt:lpstr>9. Teamwork</vt:lpstr>
      <vt:lpstr>Implications of technology for a business </vt:lpstr>
      <vt:lpstr>Implications of technology for a business (cont.)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O'Keeffe</dc:creator>
  <cp:lastModifiedBy>Emma Farrell</cp:lastModifiedBy>
  <cp:revision>50</cp:revision>
  <dcterms:created xsi:type="dcterms:W3CDTF">2019-12-19T12:28:44Z</dcterms:created>
  <dcterms:modified xsi:type="dcterms:W3CDTF">2020-07-07T15:02:11Z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0x0101003DEF7E55E826204593FB33A72F9EDC60</vt:lpwstr>
  </property>
</Properties>
</file>