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9" r:id="rId3"/>
    <p:sldId id="261" r:id="rId4"/>
    <p:sldId id="262" r:id="rId5"/>
    <p:sldId id="277" r:id="rId6"/>
    <p:sldId id="281" r:id="rId7"/>
    <p:sldId id="289" r:id="rId8"/>
    <p:sldId id="282" r:id="rId9"/>
    <p:sldId id="283" r:id="rId10"/>
    <p:sldId id="290" r:id="rId11"/>
    <p:sldId id="291" r:id="rId12"/>
    <p:sldId id="292" r:id="rId13"/>
    <p:sldId id="293" r:id="rId14"/>
    <p:sldId id="28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iscilla O'Connor" initials="PO" lastIdx="5" clrIdx="0">
    <p:extLst>
      <p:ext uri="{19B8F6BF-5375-455C-9EA6-DF929625EA0E}">
        <p15:presenceInfo xmlns:p15="http://schemas.microsoft.com/office/powerpoint/2012/main" userId="9ab252e1c506a12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81" autoAdjust="0"/>
    <p:restoredTop sz="94712"/>
  </p:normalViewPr>
  <p:slideViewPr>
    <p:cSldViewPr snapToGrid="0" snapToObjects="1">
      <p:cViewPr varScale="1">
        <p:scale>
          <a:sx n="82" d="100"/>
          <a:sy n="82" d="100"/>
        </p:scale>
        <p:origin x="76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E6661-2036-B64C-8033-FA09F6CF77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A7DF92-F35B-8F42-979D-B2D08FEA8B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096EB4-E06A-F04C-B6BD-72EF28360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A137-9F4D-9D48-97BC-1BCB6AAE036C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AC494C-BF3E-494B-89E1-9365C975C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848D01-08B1-194F-834B-7EF5935C9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CEB96-B089-1742-AAC0-C14A929BAD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116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192E0-2613-FF4C-ACE4-F99FD033A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093A8E-6814-6943-B9A0-75B937D976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F4CB9-79CD-FD49-8F72-C51F79612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A137-9F4D-9D48-97BC-1BCB6AAE036C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5BABE-AF2C-1D4A-BB11-00C715274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FE65EB-98B4-9D46-8352-2A528117A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CEB96-B089-1742-AAC0-C14A929BAD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208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62DDC4-8F87-9749-A46F-8144E4538F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340B9F-DC82-434A-8E1D-928CA8CE84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6C46FE-E99E-E040-A233-76DC5D214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A137-9F4D-9D48-97BC-1BCB6AAE036C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1EAF94-E3D1-7C45-843A-00EE8E77A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440B84-39F6-F145-A175-B146BBE71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CEB96-B089-1742-AAC0-C14A929BAD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800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C0816-CE81-8948-AE16-0F1F1DCEF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52F554-A55C-8742-AD93-2BF90BFA4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40848B-8FC4-0A4F-9DCF-0389444E5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A137-9F4D-9D48-97BC-1BCB6AAE036C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E42DD-392F-9C41-936F-BD73923C8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2040A0-5B8E-134A-9CAE-C36294594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CEB96-B089-1742-AAC0-C14A929BAD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203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83285-696F-3643-A3FD-A234C5084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0D0D07-E443-2B4D-B3F9-F8827FF80B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1F7E45-FF21-6146-97A0-EC681F03A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A137-9F4D-9D48-97BC-1BCB6AAE036C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3BFA47-351E-BD41-B572-E0DFD22F1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DA887E-CCF5-3742-BF4E-7C4E20473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CEB96-B089-1742-AAC0-C14A929BAD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500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CD372-D3B6-CF45-9512-F92AB71D0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308D6-0598-7043-825C-9F4FB5F0B0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881CA3-6A5D-0546-B85F-EB6466BB11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223868-7883-DA43-852E-0E5372F9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A137-9F4D-9D48-97BC-1BCB6AAE036C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01C548-304A-4C49-B077-1809C2990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89F5D7-927A-ED4B-88ED-49081E146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CEB96-B089-1742-AAC0-C14A929BAD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035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8118D-1615-A045-BBEC-BF6816596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B0697-507A-8A48-A736-B5267A9EF0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41F879-280E-4B4C-987B-AA1DB918DE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0CB19F-ABEA-C948-87A0-2E87C2FD1C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91D6B9-59C2-F649-8DE1-CAC378F331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4A073D-555E-4540-B317-930AC694B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A137-9F4D-9D48-97BC-1BCB6AAE036C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D82850-064C-A141-8015-22296AC17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53835E-3B85-5F4E-9AAE-6F3CFAD4C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CEB96-B089-1742-AAC0-C14A929BAD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72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AF0F3-54E5-6547-829C-EB5D8C6CC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EAF9FF-E7EF-BE4F-BDA1-ADDB8EB40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A137-9F4D-9D48-97BC-1BCB6AAE036C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7B419F-0D26-2F47-88DA-A6AF20F12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269807-1FAC-8F44-953B-38EEEA58F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CEB96-B089-1742-AAC0-C14A929BAD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922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096A8C-CB81-9A4A-92DB-4C9D986F0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A137-9F4D-9D48-97BC-1BCB6AAE036C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7C022B-FA45-8E43-98E4-23F996F2B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B5B945-6F6D-1549-BDEA-F6A1449A7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CEB96-B089-1742-AAC0-C14A929BAD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82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24A9A-EBEC-6541-A521-DF6828CB4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BBC0B-7277-B744-97ED-41DAD9297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322D35-214A-644C-9F59-3206ED1D96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8AF80A-E993-3C40-B036-C8553017A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A137-9F4D-9D48-97BC-1BCB6AAE036C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014882-657D-984B-9B96-28275661B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413E0C-9152-BF41-B1CC-99829AECA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CEB96-B089-1742-AAC0-C14A929BAD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633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DF7B1-A5AA-4344-93DA-9121A3064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13B64D-1A06-7F46-B986-BD7E714BBF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5B9DDF-1964-C74F-9985-01D6806E67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846832-B63F-4745-9316-B9F34D923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A137-9F4D-9D48-97BC-1BCB6AAE036C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0B0BB8-D158-A948-A667-5F8797D39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C77112-3913-4646-A3DD-661ACE235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CEB96-B089-1742-AAC0-C14A929BAD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898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504710-8C17-7241-B11E-C37AE0D9B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0A75E9-DD7D-6947-B6AA-2C5F388FD8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91FED5-1EEB-D84F-AF37-020C7D172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6A137-9F4D-9D48-97BC-1BCB6AAE036C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3D1DE-A18A-A240-A9D8-81908744EA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CEE138-116C-BC4A-B22F-EDD2077C23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CEB96-B089-1742-AAC0-C14A929BAD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289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3751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08F274CD-8887-224D-A74A-351CFCAEA5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4000" y="288000"/>
            <a:ext cx="10515600" cy="10080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>
                <a:ea typeface="+mj-ea"/>
                <a:cs typeface="+mj-cs"/>
              </a:rPr>
              <a:t>4. Feasibility study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18B69F7-45FE-7B48-80BB-78C196A87C77}"/>
              </a:ext>
            </a:extLst>
          </p:cNvPr>
          <p:cNvSpPr txBox="1">
            <a:spLocks noChangeArrowheads="1"/>
          </p:cNvSpPr>
          <p:nvPr/>
        </p:nvSpPr>
        <p:spPr>
          <a:xfrm>
            <a:off x="864000" y="133200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altLang="en-US" b="1" dirty="0">
                <a:ea typeface="ＭＳ Ｐゴシック" panose="020B0600070205080204" pitchFamily="34" charset="-128"/>
              </a:rPr>
              <a:t>Is the idea viable?</a:t>
            </a:r>
          </a:p>
          <a:p>
            <a:r>
              <a:rPr lang="en-GB" altLang="en-US" b="1" dirty="0">
                <a:ea typeface="ＭＳ Ｐゴシック" panose="020B0600070205080204" pitchFamily="34" charset="-128"/>
              </a:rPr>
              <a:t>Financial</a:t>
            </a:r>
            <a:r>
              <a:rPr lang="en-GB" altLang="en-US" dirty="0">
                <a:ea typeface="ＭＳ Ｐゴシック" panose="020B0600070205080204" pitchFamily="34" charset="-128"/>
              </a:rPr>
              <a:t> </a:t>
            </a:r>
            <a:r>
              <a:rPr lang="en-GB" altLang="en-US" b="1" dirty="0">
                <a:ea typeface="ＭＳ Ｐゴシック" panose="020B0600070205080204" pitchFamily="34" charset="-128"/>
              </a:rPr>
              <a:t>viability:</a:t>
            </a:r>
            <a:r>
              <a:rPr lang="en-GB" altLang="en-US" dirty="0">
                <a:ea typeface="ＭＳ Ｐゴシック" panose="020B0600070205080204" pitchFamily="34" charset="-128"/>
              </a:rPr>
              <a:t> A </a:t>
            </a:r>
            <a:r>
              <a:rPr lang="en-GB" altLang="en-US" b="1" dirty="0">
                <a:ea typeface="ＭＳ Ｐゴシック" panose="020B0600070205080204" pitchFamily="34" charset="-128"/>
              </a:rPr>
              <a:t>cash flow forecast </a:t>
            </a:r>
            <a:r>
              <a:rPr lang="en-GB" altLang="en-US" dirty="0">
                <a:ea typeface="ＭＳ Ｐゴシック" panose="020B0600070205080204" pitchFamily="34" charset="-128"/>
              </a:rPr>
              <a:t>can be used to show revenue and costs, or a </a:t>
            </a:r>
            <a:r>
              <a:rPr lang="en-GB" altLang="en-US" b="1" dirty="0">
                <a:ea typeface="ＭＳ Ｐゴシック" panose="020B0600070205080204" pitchFamily="34" charset="-128"/>
              </a:rPr>
              <a:t>break-even analysis </a:t>
            </a:r>
            <a:r>
              <a:rPr lang="en-GB" altLang="en-US" dirty="0">
                <a:ea typeface="ＭＳ Ｐゴシック" panose="020B0600070205080204" pitchFamily="34" charset="-128"/>
              </a:rPr>
              <a:t>can be carried out to see how many units must be sold to cover costs.</a:t>
            </a:r>
          </a:p>
          <a:p>
            <a:r>
              <a:rPr lang="en-GB" altLang="en-US" b="1" dirty="0">
                <a:ea typeface="ＭＳ Ｐゴシック" panose="020B0600070205080204" pitchFamily="34" charset="-128"/>
              </a:rPr>
              <a:t>Commercial</a:t>
            </a:r>
            <a:r>
              <a:rPr lang="en-GB" altLang="en-US" dirty="0">
                <a:ea typeface="ＭＳ Ｐゴシック" panose="020B0600070205080204" pitchFamily="34" charset="-128"/>
              </a:rPr>
              <a:t> </a:t>
            </a:r>
            <a:r>
              <a:rPr lang="en-GB" altLang="en-US" b="1" dirty="0">
                <a:ea typeface="ＭＳ Ｐゴシック" panose="020B0600070205080204" pitchFamily="34" charset="-128"/>
              </a:rPr>
              <a:t>viability:</a:t>
            </a:r>
            <a:r>
              <a:rPr lang="en-GB" altLang="en-US" dirty="0">
                <a:ea typeface="ＭＳ Ｐゴシック" panose="020B0600070205080204" pitchFamily="34" charset="-128"/>
              </a:rPr>
              <a:t> Is the </a:t>
            </a:r>
            <a:r>
              <a:rPr lang="en-GB" altLang="en-US" b="1" dirty="0">
                <a:ea typeface="ＭＳ Ｐゴシック" panose="020B0600070205080204" pitchFamily="34" charset="-128"/>
              </a:rPr>
              <a:t>market for the product large enough for the business to make a profit</a:t>
            </a:r>
            <a:r>
              <a:rPr lang="en-GB" altLang="en-US" dirty="0">
                <a:ea typeface="ＭＳ Ｐゴシック" panose="020B0600070205080204" pitchFamily="34" charset="-128"/>
              </a:rPr>
              <a:t>? Conduct research to establish market size.</a:t>
            </a:r>
          </a:p>
          <a:p>
            <a:r>
              <a:rPr lang="en-GB" altLang="en-US" b="1" dirty="0">
                <a:ea typeface="ＭＳ Ｐゴシック" panose="020B0600070205080204" pitchFamily="34" charset="-128"/>
              </a:rPr>
              <a:t>Production</a:t>
            </a:r>
            <a:r>
              <a:rPr lang="en-GB" altLang="en-US" dirty="0">
                <a:ea typeface="ＭＳ Ｐゴシック" panose="020B0600070205080204" pitchFamily="34" charset="-128"/>
              </a:rPr>
              <a:t> </a:t>
            </a:r>
            <a:r>
              <a:rPr lang="en-GB" altLang="en-US" b="1" dirty="0">
                <a:ea typeface="ＭＳ Ｐゴシック" panose="020B0600070205080204" pitchFamily="34" charset="-128"/>
              </a:rPr>
              <a:t>viability:</a:t>
            </a:r>
            <a:r>
              <a:rPr lang="en-GB" altLang="en-US" dirty="0">
                <a:ea typeface="ＭＳ Ｐゴシック" panose="020B0600070205080204" pitchFamily="34" charset="-128"/>
              </a:rPr>
              <a:t> Is it technically possible to produce the good?</a:t>
            </a:r>
          </a:p>
        </p:txBody>
      </p:sp>
    </p:spTree>
    <p:extLst>
      <p:ext uri="{BB962C8B-B14F-4D97-AF65-F5344CB8AC3E}">
        <p14:creationId xmlns:p14="http://schemas.microsoft.com/office/powerpoint/2010/main" val="3862854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330CF43-D441-9243-A5A8-9F8B37A849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4000" y="288000"/>
            <a:ext cx="10515600" cy="10080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>
                <a:ea typeface="+mj-ea"/>
                <a:cs typeface="+mj-cs"/>
              </a:rPr>
              <a:t>5. Prototype development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A4959CA0-6BF8-6249-8059-BD7FA50AFDAB}"/>
              </a:ext>
            </a:extLst>
          </p:cNvPr>
          <p:cNvSpPr txBox="1">
            <a:spLocks noChangeArrowheads="1"/>
          </p:cNvSpPr>
          <p:nvPr/>
        </p:nvSpPr>
        <p:spPr>
          <a:xfrm>
            <a:off x="864000" y="133200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dirty="0">
                <a:ea typeface="ＭＳ Ｐゴシック" panose="020B0600070205080204" pitchFamily="34" charset="-128"/>
              </a:rPr>
              <a:t>An </a:t>
            </a:r>
            <a:r>
              <a:rPr lang="en-GB" altLang="en-US" b="1" dirty="0">
                <a:ea typeface="ＭＳ Ｐゴシック" panose="020B0600070205080204" pitchFamily="34" charset="-128"/>
              </a:rPr>
              <a:t>original working model </a:t>
            </a:r>
            <a:r>
              <a:rPr lang="en-GB" altLang="en-US" dirty="0">
                <a:ea typeface="ＭＳ Ｐゴシック" panose="020B0600070205080204" pitchFamily="34" charset="-128"/>
              </a:rPr>
              <a:t>of the good is produced.</a:t>
            </a:r>
          </a:p>
          <a:p>
            <a:r>
              <a:rPr lang="en-GB" altLang="en-US" dirty="0">
                <a:ea typeface="ＭＳ Ｐゴシック" panose="020B0600070205080204" pitchFamily="34" charset="-128"/>
              </a:rPr>
              <a:t>This allows the business to identify possible difficulties with the production process or with the finished good.</a:t>
            </a:r>
          </a:p>
          <a:p>
            <a:r>
              <a:rPr lang="en-GB" altLang="en-US" dirty="0">
                <a:ea typeface="ＭＳ Ｐゴシック" panose="020B0600070205080204" pitchFamily="34" charset="-128"/>
              </a:rPr>
              <a:t>The business can also calculate the raw materials, labour, etc. that is needed to produce the good.</a:t>
            </a:r>
          </a:p>
          <a:p>
            <a:r>
              <a:rPr lang="en-GB" altLang="en-US" dirty="0">
                <a:ea typeface="ＭＳ Ｐゴシック" panose="020B0600070205080204" pitchFamily="34" charset="-128"/>
              </a:rPr>
              <a:t>The </a:t>
            </a:r>
            <a:r>
              <a:rPr lang="en-GB" altLang="en-US" b="1" dirty="0">
                <a:ea typeface="ＭＳ Ｐゴシック" panose="020B0600070205080204" pitchFamily="34" charset="-128"/>
              </a:rPr>
              <a:t>prototype</a:t>
            </a:r>
            <a:r>
              <a:rPr lang="en-GB" altLang="en-US" dirty="0">
                <a:ea typeface="ＭＳ Ｐゴシック" panose="020B0600070205080204" pitchFamily="34" charset="-128"/>
              </a:rPr>
              <a:t> can be tested and improved upon.</a:t>
            </a:r>
          </a:p>
          <a:p>
            <a:r>
              <a:rPr lang="en-GB" altLang="en-US" dirty="0">
                <a:ea typeface="ＭＳ Ｐゴシック" panose="020B0600070205080204" pitchFamily="34" charset="-128"/>
              </a:rPr>
              <a:t>Additional prototypes can be produced to improve on earlier models.</a:t>
            </a:r>
          </a:p>
        </p:txBody>
      </p:sp>
    </p:spTree>
    <p:extLst>
      <p:ext uri="{BB962C8B-B14F-4D97-AF65-F5344CB8AC3E}">
        <p14:creationId xmlns:p14="http://schemas.microsoft.com/office/powerpoint/2010/main" val="241775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0D1E1-1DC2-284B-B698-A15FB1E18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288000"/>
            <a:ext cx="10515600" cy="10080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>
                <a:ea typeface="+mj-ea"/>
                <a:cs typeface="+mj-cs"/>
              </a:rPr>
              <a:t>6. Test marketing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A735E7-E2F0-B346-AA4E-BFEAC6BD4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000" y="1332000"/>
            <a:ext cx="10515600" cy="3594419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GB" altLang="en-US" dirty="0">
                <a:ea typeface="ＭＳ Ｐゴシック" panose="020B0600070205080204" pitchFamily="34" charset="-128"/>
              </a:rPr>
              <a:t>The product is released on a </a:t>
            </a:r>
            <a:r>
              <a:rPr lang="en-GB" altLang="en-US" b="1" dirty="0">
                <a:ea typeface="ＭＳ Ｐゴシック" panose="020B0600070205080204" pitchFamily="34" charset="-128"/>
              </a:rPr>
              <a:t>small scale</a:t>
            </a:r>
            <a:r>
              <a:rPr lang="en-GB" altLang="en-US" dirty="0">
                <a:ea typeface="ＭＳ Ｐゴシック" panose="020B0600070205080204" pitchFamily="34" charset="-128"/>
              </a:rPr>
              <a:t> initially to test market reaction.</a:t>
            </a:r>
          </a:p>
          <a:p>
            <a:pPr eaLnBrk="1" hangingPunct="1"/>
            <a:r>
              <a:rPr lang="en-GB" altLang="en-US" dirty="0">
                <a:ea typeface="ＭＳ Ｐゴシック" panose="020B0600070205080204" pitchFamily="34" charset="-128"/>
              </a:rPr>
              <a:t>The business tries to sell the product to a </a:t>
            </a:r>
            <a:r>
              <a:rPr lang="en-GB" altLang="en-US" b="1" dirty="0">
                <a:ea typeface="ＭＳ Ｐゴシック" panose="020B0600070205080204" pitchFamily="34" charset="-128"/>
              </a:rPr>
              <a:t>small group of customers in its target market</a:t>
            </a:r>
            <a:r>
              <a:rPr lang="en-GB" altLang="en-US" dirty="0"/>
              <a:t>.</a:t>
            </a:r>
            <a:endParaRPr lang="en-GB" altLang="en-US" b="1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GB" altLang="en-US" b="1" dirty="0">
                <a:ea typeface="ＭＳ Ｐゴシック" panose="020B0600070205080204" pitchFamily="34" charset="-128"/>
              </a:rPr>
              <a:t>Consumer feedback </a:t>
            </a:r>
            <a:r>
              <a:rPr lang="en-GB" altLang="en-US" dirty="0"/>
              <a:t>is used </a:t>
            </a:r>
            <a:r>
              <a:rPr lang="en-GB" altLang="en-US" b="1" dirty="0">
                <a:ea typeface="ＭＳ Ｐゴシック" panose="020B0600070205080204" pitchFamily="34" charset="-128"/>
              </a:rPr>
              <a:t>to </a:t>
            </a:r>
            <a:r>
              <a:rPr lang="en-GB" altLang="en-US" b="1" dirty="0"/>
              <a:t>see </a:t>
            </a:r>
            <a:r>
              <a:rPr lang="en-GB" altLang="en-US" b="1" dirty="0">
                <a:ea typeface="ＭＳ Ｐゴシック" panose="020B0600070205080204" pitchFamily="34" charset="-128"/>
              </a:rPr>
              <a:t>if customers like the product </a:t>
            </a:r>
            <a:r>
              <a:rPr lang="en-GB" altLang="en-US" dirty="0">
                <a:ea typeface="ＭＳ Ｐゴシック" panose="020B0600070205080204" pitchFamily="34" charset="-128"/>
              </a:rPr>
              <a:t>and </a:t>
            </a:r>
            <a:r>
              <a:rPr lang="en-GB" altLang="en-US" b="1" dirty="0">
                <a:ea typeface="ＭＳ Ｐゴシック" panose="020B0600070205080204" pitchFamily="34" charset="-128"/>
              </a:rPr>
              <a:t>to identify any modifications necessary </a:t>
            </a:r>
            <a:r>
              <a:rPr lang="en-GB" altLang="en-US" dirty="0">
                <a:ea typeface="ＭＳ Ｐゴシック" panose="020B0600070205080204" pitchFamily="34" charset="-128"/>
              </a:rPr>
              <a:t>before full production and launch.</a:t>
            </a:r>
          </a:p>
          <a:p>
            <a:pPr eaLnBrk="1" hangingPunct="1"/>
            <a:r>
              <a:rPr lang="en-GB" altLang="en-US" dirty="0">
                <a:ea typeface="ＭＳ Ｐゴシック" panose="020B0600070205080204" pitchFamily="34" charset="-128"/>
              </a:rPr>
              <a:t>If the product is unpopular with consumers, the business may shelve the idea and start work on a new one.</a:t>
            </a:r>
          </a:p>
        </p:txBody>
      </p:sp>
    </p:spTree>
    <p:extLst>
      <p:ext uri="{BB962C8B-B14F-4D97-AF65-F5344CB8AC3E}">
        <p14:creationId xmlns:p14="http://schemas.microsoft.com/office/powerpoint/2010/main" val="410399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B0AC7-B39C-884C-A422-A8DA944FF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288000"/>
            <a:ext cx="10515600" cy="10080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>
                <a:ea typeface="+mj-ea"/>
                <a:cs typeface="+mj-cs"/>
              </a:rPr>
              <a:t>7. Product launch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3D004C-B65E-BA4D-9A96-9037933F5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000" y="1332000"/>
            <a:ext cx="10515600" cy="4351338"/>
          </a:xfrm>
        </p:spPr>
        <p:txBody>
          <a:bodyPr/>
          <a:lstStyle/>
          <a:p>
            <a:pPr eaLnBrk="1" hangingPunct="1"/>
            <a:r>
              <a:rPr lang="en-GB" altLang="en-US" dirty="0">
                <a:ea typeface="ＭＳ Ｐゴシック" panose="020B0600070205080204" pitchFamily="34" charset="-128"/>
              </a:rPr>
              <a:t>If the text marketing is successful, the product is launched to the entire market. </a:t>
            </a:r>
          </a:p>
          <a:p>
            <a:r>
              <a:rPr lang="en-GB" altLang="en-US" b="1" dirty="0">
                <a:ea typeface="ＭＳ Ｐゴシック" panose="020B0600070205080204" pitchFamily="34" charset="-128"/>
              </a:rPr>
              <a:t>Media coverage </a:t>
            </a:r>
            <a:r>
              <a:rPr lang="en-GB" altLang="en-US" dirty="0">
                <a:ea typeface="ＭＳ Ｐゴシック" panose="020B0600070205080204" pitchFamily="34" charset="-128"/>
              </a:rPr>
              <a:t>is important to ensure that the product is in the public eye when it is launched. </a:t>
            </a:r>
          </a:p>
          <a:p>
            <a:r>
              <a:rPr lang="en-GB" altLang="en-US" dirty="0">
                <a:ea typeface="ＭＳ Ｐゴシック" panose="020B0600070205080204" pitchFamily="34" charset="-128"/>
              </a:rPr>
              <a:t>The business may hold a </a:t>
            </a:r>
            <a:r>
              <a:rPr lang="en-GB" altLang="en-US" b="1" dirty="0">
                <a:ea typeface="ＭＳ Ｐゴシック" panose="020B0600070205080204" pitchFamily="34" charset="-128"/>
              </a:rPr>
              <a:t>press conference </a:t>
            </a:r>
            <a:r>
              <a:rPr lang="en-GB" altLang="en-US" dirty="0">
                <a:ea typeface="ＭＳ Ｐゴシック" panose="020B0600070205080204" pitchFamily="34" charset="-128"/>
              </a:rPr>
              <a:t>or use </a:t>
            </a:r>
            <a:r>
              <a:rPr lang="en-GB" altLang="en-US" b="1" dirty="0">
                <a:ea typeface="ＭＳ Ｐゴシック" panose="020B0600070205080204" pitchFamily="34" charset="-128"/>
              </a:rPr>
              <a:t>social media </a:t>
            </a:r>
            <a:r>
              <a:rPr lang="en-GB" altLang="en-US" dirty="0">
                <a:ea typeface="ＭＳ Ｐゴシック" panose="020B0600070205080204" pitchFamily="34" charset="-128"/>
              </a:rPr>
              <a:t>to gain publicity for the new product.</a:t>
            </a:r>
          </a:p>
          <a:p>
            <a:pPr eaLnBrk="1" hangingPunct="1"/>
            <a:r>
              <a:rPr lang="en-GB" altLang="en-US" dirty="0">
                <a:ea typeface="ＭＳ Ｐゴシック" panose="020B0600070205080204" pitchFamily="34" charset="-128"/>
              </a:rPr>
              <a:t>A </a:t>
            </a:r>
            <a:r>
              <a:rPr lang="en-GB" altLang="en-US" b="1" dirty="0">
                <a:ea typeface="ＭＳ Ｐゴシック" panose="020B0600070205080204" pitchFamily="34" charset="-128"/>
              </a:rPr>
              <a:t>marketing campaign </a:t>
            </a:r>
            <a:r>
              <a:rPr lang="en-GB" altLang="en-US" dirty="0">
                <a:ea typeface="ＭＳ Ｐゴシック" panose="020B0600070205080204" pitchFamily="34" charset="-128"/>
              </a:rPr>
              <a:t>may be used to build brand awareness.</a:t>
            </a:r>
          </a:p>
        </p:txBody>
      </p:sp>
    </p:spTree>
    <p:extLst>
      <p:ext uri="{BB962C8B-B14F-4D97-AF65-F5344CB8AC3E}">
        <p14:creationId xmlns:p14="http://schemas.microsoft.com/office/powerpoint/2010/main" val="414614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B91B44C-DA2A-6B40-A67B-DBAFAC3D2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288000"/>
            <a:ext cx="10515600" cy="1008000"/>
          </a:xfrm>
        </p:spPr>
        <p:txBody>
          <a:bodyPr/>
          <a:lstStyle/>
          <a:p>
            <a:r>
              <a:rPr lang="en-GB" altLang="en-US" dirty="0">
                <a:ea typeface="ＭＳ Ｐゴシック" panose="020B0600070205080204" pitchFamily="34" charset="-128"/>
              </a:rPr>
              <a:t>Sample past paper questions on Chapter 14</a:t>
            </a:r>
            <a:endParaRPr lang="en-US" b="1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07F07DB-ED20-1E48-A770-BD94D632C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009" y="1185862"/>
            <a:ext cx="10280111" cy="44862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HL 2013 Q6 (A)</a:t>
            </a:r>
            <a:r>
              <a:rPr lang="en-US" sz="2400" dirty="0"/>
              <a:t> </a:t>
            </a:r>
            <a:endParaRPr lang="en-IE" sz="2400" dirty="0"/>
          </a:p>
          <a:p>
            <a:pPr marL="0" indent="0">
              <a:buNone/>
            </a:pPr>
            <a:r>
              <a:rPr lang="en-US" sz="2000" i="1" dirty="0"/>
              <a:t>Google’s ‘20 Percent Time’ strategy gives engineers time and space to work on their own projects.</a:t>
            </a:r>
            <a:r>
              <a:rPr lang="en-US" sz="2000" dirty="0"/>
              <a:t> </a:t>
            </a:r>
            <a:endParaRPr lang="en-IE" sz="2000" dirty="0"/>
          </a:p>
          <a:p>
            <a:pPr marL="0" indent="0">
              <a:buNone/>
            </a:pPr>
            <a:r>
              <a:rPr lang="en-US" sz="2000" dirty="0"/>
              <a:t>Outline the internal and external sources of new product ideas for technology companies </a:t>
            </a:r>
            <a:br>
              <a:rPr lang="en-US" sz="2000" dirty="0"/>
            </a:br>
            <a:r>
              <a:rPr lang="en-US" sz="2000" dirty="0"/>
              <a:t>like Google. 				</a:t>
            </a:r>
            <a:r>
              <a:rPr lang="en-US" sz="2400" dirty="0"/>
              <a:t>				</a:t>
            </a:r>
            <a:r>
              <a:rPr lang="en-US" sz="2000" dirty="0"/>
              <a:t>(20 marks)</a:t>
            </a:r>
          </a:p>
          <a:p>
            <a:pPr marL="0" indent="0">
              <a:buNone/>
            </a:pPr>
            <a:endParaRPr lang="en-IE" sz="2000" dirty="0"/>
          </a:p>
          <a:p>
            <a:pPr marL="0" indent="0">
              <a:buNone/>
            </a:pPr>
            <a:r>
              <a:rPr lang="en-US" sz="2400" b="1" dirty="0"/>
              <a:t>HL 2017 Q5 (A)</a:t>
            </a:r>
            <a:endParaRPr lang="en-IE" sz="2400" dirty="0"/>
          </a:p>
          <a:p>
            <a:pPr marL="0" indent="0">
              <a:buNone/>
            </a:pPr>
            <a:r>
              <a:rPr lang="en-US" sz="2000" i="1" dirty="0"/>
              <a:t>In 2015 a Slovakian company AeroMobil revealed its prototype of the AeroMobil 3.0 – a flying car. It is a road‐ready vehicle with foldable wings. It can navigate both city traffic and airspace.</a:t>
            </a:r>
            <a:endParaRPr lang="en-IE" sz="2000" dirty="0"/>
          </a:p>
          <a:p>
            <a:pPr marL="0" indent="0">
              <a:buNone/>
            </a:pPr>
            <a:r>
              <a:rPr lang="en-US" sz="2000" dirty="0"/>
              <a:t>Describe the stages in the new product development process up to </a:t>
            </a:r>
            <a:r>
              <a:rPr lang="en-US" sz="2000" b="1" dirty="0"/>
              <a:t>and including </a:t>
            </a:r>
            <a:r>
              <a:rPr lang="en-US" sz="2000" dirty="0"/>
              <a:t>prototype development. Refer to the AeroMobil 3.0 vehicle in your answer. 		(25 marks)</a:t>
            </a:r>
          </a:p>
        </p:txBody>
      </p:sp>
    </p:spTree>
    <p:extLst>
      <p:ext uri="{BB962C8B-B14F-4D97-AF65-F5344CB8AC3E}">
        <p14:creationId xmlns:p14="http://schemas.microsoft.com/office/powerpoint/2010/main" val="2739481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0C1CA-410D-F54F-92D3-94331D24D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660" y="1351215"/>
            <a:ext cx="11776540" cy="1587976"/>
          </a:xfrm>
        </p:spPr>
        <p:txBody>
          <a:bodyPr>
            <a:normAutofit/>
          </a:bodyPr>
          <a:lstStyle/>
          <a:p>
            <a:r>
              <a:rPr lang="en-US" sz="8800" dirty="0"/>
              <a:t>Unit 5: Chapter 14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C325B0-AF03-3B4B-B968-4B1914DDBD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66" y="3171046"/>
            <a:ext cx="11957091" cy="1655762"/>
          </a:xfrm>
        </p:spPr>
        <p:txBody>
          <a:bodyPr>
            <a:normAutofit/>
          </a:bodyPr>
          <a:lstStyle/>
          <a:p>
            <a:r>
              <a:rPr lang="en-US" sz="4000" dirty="0"/>
              <a:t>IDENTIFYING BUSINESS OPPORTUNITIES</a:t>
            </a:r>
          </a:p>
        </p:txBody>
      </p:sp>
    </p:spTree>
    <p:extLst>
      <p:ext uri="{BB962C8B-B14F-4D97-AF65-F5344CB8AC3E}">
        <p14:creationId xmlns:p14="http://schemas.microsoft.com/office/powerpoint/2010/main" val="1606684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B91B44C-DA2A-6B40-A67B-DBAFAC3D2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288000"/>
            <a:ext cx="10515600" cy="1008000"/>
          </a:xfrm>
        </p:spPr>
        <p:txBody>
          <a:bodyPr/>
          <a:lstStyle/>
          <a:p>
            <a:r>
              <a:rPr lang="en-US" b="1" dirty="0"/>
              <a:t>Learning Outcomes from this chapter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07F07DB-ED20-1E48-A770-BD94D632C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000" y="1379690"/>
            <a:ext cx="9558179" cy="4098620"/>
          </a:xfrm>
        </p:spPr>
        <p:txBody>
          <a:bodyPr/>
          <a:lstStyle/>
          <a:p>
            <a:pPr marL="0" indent="0">
              <a:buNone/>
            </a:pPr>
            <a:r>
              <a:rPr lang="en-IE" b="1" i="1" dirty="0"/>
              <a:t>On completion, you should be able to: </a:t>
            </a:r>
          </a:p>
          <a:p>
            <a:r>
              <a:rPr lang="en-IE" dirty="0"/>
              <a:t>Illustrate how new business ideas are formed</a:t>
            </a:r>
          </a:p>
          <a:p>
            <a:r>
              <a:rPr lang="en-IE" dirty="0"/>
              <a:t>Compare and contrast the main sources of new product ideas</a:t>
            </a:r>
          </a:p>
          <a:p>
            <a:r>
              <a:rPr lang="en-IE" dirty="0"/>
              <a:t>Identify techniques for developing business ideas and researching them </a:t>
            </a:r>
          </a:p>
          <a:p>
            <a:r>
              <a:rPr lang="en-IE" dirty="0"/>
              <a:t>Explain the steps involved in developing a new product</a:t>
            </a:r>
          </a:p>
          <a:p>
            <a:r>
              <a:rPr lang="en-IE" dirty="0"/>
              <a:t>Evaluate the contribution of different steps in developing a new product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782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B91B44C-DA2A-6B40-A67B-DBAFAC3D2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977" y="1090436"/>
            <a:ext cx="5178202" cy="956624"/>
          </a:xfrm>
        </p:spPr>
        <p:txBody>
          <a:bodyPr>
            <a:noAutofit/>
          </a:bodyPr>
          <a:lstStyle/>
          <a:p>
            <a:pPr algn="ctr"/>
            <a:r>
              <a:rPr lang="en-IE" sz="2800" b="1" dirty="0">
                <a:latin typeface="+mn-lt"/>
              </a:rPr>
              <a:t>A new  business or entrepreneur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403F8F-0295-C649-855B-81D42EFD4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000" y="2067355"/>
            <a:ext cx="4869035" cy="2425870"/>
          </a:xfrm>
        </p:spPr>
        <p:txBody>
          <a:bodyPr>
            <a:normAutofit/>
          </a:bodyPr>
          <a:lstStyle/>
          <a:p>
            <a:pPr marL="514350" indent="-514350">
              <a:buFontTx/>
              <a:buAutoNum type="arabicPeriod"/>
            </a:pPr>
            <a:r>
              <a:rPr lang="en-GB" altLang="en-US" dirty="0">
                <a:ea typeface="ＭＳ Ｐゴシック" panose="020B0600070205080204" pitchFamily="34" charset="-128"/>
              </a:rPr>
              <a:t>Skills and hobbies</a:t>
            </a:r>
          </a:p>
          <a:p>
            <a:pPr marL="514350" indent="-514350">
              <a:buFontTx/>
              <a:buAutoNum type="arabicPeriod"/>
            </a:pPr>
            <a:r>
              <a:rPr lang="en-GB" altLang="en-US" dirty="0">
                <a:ea typeface="ＭＳ Ｐゴシック" panose="020B0600070205080204" pitchFamily="34" charset="-128"/>
              </a:rPr>
              <a:t>Personal experiences</a:t>
            </a:r>
          </a:p>
          <a:p>
            <a:pPr marL="514350" indent="-514350">
              <a:buFontTx/>
              <a:buAutoNum type="arabicPeriod"/>
            </a:pPr>
            <a:r>
              <a:rPr lang="en-GB" altLang="en-US" dirty="0">
                <a:ea typeface="ＭＳ Ｐゴシック" panose="020B0600070205080204" pitchFamily="34" charset="-128"/>
              </a:rPr>
              <a:t>Brainstorming</a:t>
            </a:r>
          </a:p>
        </p:txBody>
      </p:sp>
      <p:sp>
        <p:nvSpPr>
          <p:cNvPr id="4" name="Title 7">
            <a:extLst>
              <a:ext uri="{FF2B5EF4-FFF2-40B4-BE49-F238E27FC236}">
                <a16:creationId xmlns:a16="http://schemas.microsoft.com/office/drawing/2014/main" id="{8D0319F2-5A02-45DB-916C-91C3E798FAB2}"/>
              </a:ext>
            </a:extLst>
          </p:cNvPr>
          <p:cNvSpPr txBox="1">
            <a:spLocks/>
          </p:cNvSpPr>
          <p:nvPr/>
        </p:nvSpPr>
        <p:spPr>
          <a:xfrm>
            <a:off x="864000" y="288000"/>
            <a:ext cx="11595991" cy="100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b="1" dirty="0"/>
              <a:t>Internal sources of ideas for…</a:t>
            </a:r>
            <a:endParaRPr lang="en-IE" dirty="0"/>
          </a:p>
        </p:txBody>
      </p:sp>
      <p:sp>
        <p:nvSpPr>
          <p:cNvPr id="5" name="Title 7">
            <a:extLst>
              <a:ext uri="{FF2B5EF4-FFF2-40B4-BE49-F238E27FC236}">
                <a16:creationId xmlns:a16="http://schemas.microsoft.com/office/drawing/2014/main" id="{1685753C-DAD4-4DAE-973A-CB967398310B}"/>
              </a:ext>
            </a:extLst>
          </p:cNvPr>
          <p:cNvSpPr txBox="1">
            <a:spLocks/>
          </p:cNvSpPr>
          <p:nvPr/>
        </p:nvSpPr>
        <p:spPr>
          <a:xfrm>
            <a:off x="5991772" y="1090870"/>
            <a:ext cx="3916048" cy="956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E" sz="2800" b="1" dirty="0">
                <a:latin typeface="+mn-lt"/>
              </a:rPr>
              <a:t>An existing business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637A3398-FBAC-46DF-AA30-01BD27AB4F17}"/>
              </a:ext>
            </a:extLst>
          </p:cNvPr>
          <p:cNvSpPr txBox="1">
            <a:spLocks/>
          </p:cNvSpPr>
          <p:nvPr/>
        </p:nvSpPr>
        <p:spPr>
          <a:xfrm>
            <a:off x="6413418" y="2047060"/>
            <a:ext cx="4869035" cy="24258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Tx/>
              <a:buAutoNum type="arabicPeriod"/>
            </a:pPr>
            <a:r>
              <a:rPr lang="en-GB" altLang="en-US" dirty="0">
                <a:ea typeface="ＭＳ Ｐゴシック" panose="020B0600070205080204" pitchFamily="34" charset="-128"/>
              </a:rPr>
              <a:t>Brainstorming</a:t>
            </a:r>
          </a:p>
          <a:p>
            <a:pPr marL="514350" indent="-514350">
              <a:buFontTx/>
              <a:buAutoNum type="arabicPeriod"/>
            </a:pPr>
            <a:r>
              <a:rPr lang="en-GB" altLang="en-US" dirty="0">
                <a:ea typeface="ＭＳ Ｐゴシック" panose="020B0600070205080204" pitchFamily="34" charset="-128"/>
              </a:rPr>
              <a:t>Research and development</a:t>
            </a:r>
          </a:p>
          <a:p>
            <a:pPr marL="514350" indent="-514350">
              <a:buFontTx/>
              <a:buAutoNum type="arabicPeriod"/>
            </a:pPr>
            <a:r>
              <a:rPr lang="en-GB" altLang="en-US" dirty="0">
                <a:ea typeface="ＭＳ Ｐゴシック" panose="020B0600070205080204" pitchFamily="34" charset="-128"/>
              </a:rPr>
              <a:t>Employee suggestions</a:t>
            </a:r>
          </a:p>
          <a:p>
            <a:pPr marL="514350" indent="-514350">
              <a:buFontTx/>
              <a:buAutoNum type="arabicPeriod"/>
            </a:pPr>
            <a:r>
              <a:rPr lang="en-GB" altLang="en-US" dirty="0">
                <a:ea typeface="ＭＳ Ｐゴシック" panose="020B0600070205080204" pitchFamily="34" charset="-128"/>
              </a:rPr>
              <a:t>Sales personnel</a:t>
            </a:r>
          </a:p>
        </p:txBody>
      </p:sp>
    </p:spTree>
    <p:extLst>
      <p:ext uri="{BB962C8B-B14F-4D97-AF65-F5344CB8AC3E}">
        <p14:creationId xmlns:p14="http://schemas.microsoft.com/office/powerpoint/2010/main" val="501223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403F8F-0295-C649-855B-81D42EFD4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283" y="1933009"/>
            <a:ext cx="4762013" cy="3256357"/>
          </a:xfrm>
        </p:spPr>
        <p:txBody>
          <a:bodyPr>
            <a:normAutofit/>
          </a:bodyPr>
          <a:lstStyle/>
          <a:p>
            <a:pPr marL="514350" indent="-514350">
              <a:buFontTx/>
              <a:buAutoNum type="arabicPeriod"/>
            </a:pPr>
            <a:r>
              <a:rPr lang="en-GB" altLang="en-US" dirty="0">
                <a:ea typeface="ＭＳ Ｐゴシック" panose="020B0600070205080204" pitchFamily="34" charset="-128"/>
              </a:rPr>
              <a:t>Family and friends</a:t>
            </a:r>
          </a:p>
          <a:p>
            <a:pPr marL="514350" indent="-514350">
              <a:buFontTx/>
              <a:buAutoNum type="arabicPeriod"/>
            </a:pPr>
            <a:r>
              <a:rPr lang="en-GB" altLang="en-US" dirty="0">
                <a:ea typeface="ＭＳ Ｐゴシック" panose="020B0600070205080204" pitchFamily="34" charset="-128"/>
              </a:rPr>
              <a:t>Media/trends, e.g. Instagram trends</a:t>
            </a:r>
          </a:p>
          <a:p>
            <a:pPr marL="514350" indent="-514350">
              <a:buFontTx/>
              <a:buAutoNum type="arabicPeriod"/>
            </a:pPr>
            <a:r>
              <a:rPr lang="en-GB" altLang="en-US" dirty="0">
                <a:ea typeface="ＭＳ Ｐゴシック" panose="020B0600070205080204" pitchFamily="34" charset="-128"/>
              </a:rPr>
              <a:t>Import substitution</a:t>
            </a:r>
          </a:p>
          <a:p>
            <a:pPr marL="514350" indent="-514350">
              <a:buFontTx/>
              <a:buAutoNum type="arabicPeriod"/>
            </a:pPr>
            <a:r>
              <a:rPr lang="en-GB" altLang="en-US" dirty="0">
                <a:ea typeface="ＭＳ Ｐゴシック" panose="020B0600070205080204" pitchFamily="34" charset="-128"/>
              </a:rPr>
              <a:t>State agencies, e.g. Enterprise Ireland</a:t>
            </a:r>
          </a:p>
        </p:txBody>
      </p:sp>
      <p:sp>
        <p:nvSpPr>
          <p:cNvPr id="7" name="Title 7">
            <a:extLst>
              <a:ext uri="{FF2B5EF4-FFF2-40B4-BE49-F238E27FC236}">
                <a16:creationId xmlns:a16="http://schemas.microsoft.com/office/drawing/2014/main" id="{DE90D52F-E218-4B11-9741-BB371A64C6A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64000" y="288000"/>
            <a:ext cx="10436002" cy="10093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b="1" dirty="0"/>
              <a:t>External sources of ideas for…</a:t>
            </a:r>
            <a:endParaRPr lang="en-IE" dirty="0"/>
          </a:p>
        </p:txBody>
      </p:sp>
      <p:sp>
        <p:nvSpPr>
          <p:cNvPr id="9" name="Title 7">
            <a:extLst>
              <a:ext uri="{FF2B5EF4-FFF2-40B4-BE49-F238E27FC236}">
                <a16:creationId xmlns:a16="http://schemas.microsoft.com/office/drawing/2014/main" id="{A6E04FDB-77A9-4DDF-9A42-CCB32DE0A805}"/>
              </a:ext>
            </a:extLst>
          </p:cNvPr>
          <p:cNvSpPr txBox="1">
            <a:spLocks/>
          </p:cNvSpPr>
          <p:nvPr/>
        </p:nvSpPr>
        <p:spPr>
          <a:xfrm>
            <a:off x="817407" y="1094905"/>
            <a:ext cx="5178202" cy="9566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E" sz="2800" b="1" dirty="0">
                <a:latin typeface="+mn-lt"/>
              </a:rPr>
              <a:t>A new  business or entrepreneur</a:t>
            </a:r>
          </a:p>
        </p:txBody>
      </p:sp>
      <p:sp>
        <p:nvSpPr>
          <p:cNvPr id="10" name="Title 7">
            <a:extLst>
              <a:ext uri="{FF2B5EF4-FFF2-40B4-BE49-F238E27FC236}">
                <a16:creationId xmlns:a16="http://schemas.microsoft.com/office/drawing/2014/main" id="{148DE6C1-BC25-42A2-B5E2-CA488C206799}"/>
              </a:ext>
            </a:extLst>
          </p:cNvPr>
          <p:cNvSpPr txBox="1">
            <a:spLocks/>
          </p:cNvSpPr>
          <p:nvPr/>
        </p:nvSpPr>
        <p:spPr>
          <a:xfrm>
            <a:off x="6326442" y="1094904"/>
            <a:ext cx="3916048" cy="956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E" sz="2800" b="1" dirty="0">
                <a:latin typeface="+mn-lt"/>
              </a:rPr>
              <a:t>An existing business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DAF55CF-E0FD-4FEF-A044-A179B62B3C0A}"/>
              </a:ext>
            </a:extLst>
          </p:cNvPr>
          <p:cNvSpPr txBox="1">
            <a:spLocks/>
          </p:cNvSpPr>
          <p:nvPr/>
        </p:nvSpPr>
        <p:spPr>
          <a:xfrm>
            <a:off x="6777601" y="1933008"/>
            <a:ext cx="4501116" cy="3256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Tx/>
              <a:buAutoNum type="arabicPeriod"/>
            </a:pPr>
            <a:r>
              <a:rPr lang="en-GB" altLang="en-US" dirty="0">
                <a:ea typeface="ＭＳ Ｐゴシック" panose="020B0600070205080204" pitchFamily="34" charset="-128"/>
              </a:rPr>
              <a:t>Competitors</a:t>
            </a:r>
          </a:p>
          <a:p>
            <a:pPr marL="514350" indent="-514350">
              <a:buFontTx/>
              <a:buAutoNum type="arabicPeriod"/>
            </a:pPr>
            <a:r>
              <a:rPr lang="en-GB" altLang="en-US" dirty="0">
                <a:ea typeface="ＭＳ Ｐゴシック" panose="020B0600070205080204" pitchFamily="34" charset="-128"/>
              </a:rPr>
              <a:t>Trade shows</a:t>
            </a:r>
          </a:p>
          <a:p>
            <a:pPr marL="514350" indent="-514350">
              <a:buFontTx/>
              <a:buAutoNum type="arabicPeriod"/>
            </a:pPr>
            <a:r>
              <a:rPr lang="en-GB" altLang="en-US" dirty="0">
                <a:ea typeface="ＭＳ Ｐゴシック" panose="020B0600070205080204" pitchFamily="34" charset="-128"/>
              </a:rPr>
              <a:t>Customer complaints</a:t>
            </a:r>
          </a:p>
          <a:p>
            <a:pPr marL="514350" indent="-514350">
              <a:buFontTx/>
              <a:buAutoNum type="arabicPeriod"/>
            </a:pPr>
            <a:r>
              <a:rPr lang="en-GB" altLang="en-US" dirty="0">
                <a:ea typeface="ＭＳ Ｐゴシック" panose="020B0600070205080204" pitchFamily="34" charset="-128"/>
              </a:rPr>
              <a:t>Import substitution</a:t>
            </a:r>
          </a:p>
          <a:p>
            <a:pPr marL="514350" indent="-514350">
              <a:buFontTx/>
              <a:buAutoNum type="arabicPeriod"/>
            </a:pPr>
            <a:r>
              <a:rPr lang="en-GB" altLang="en-US" dirty="0">
                <a:ea typeface="ＭＳ Ｐゴシック" panose="020B0600070205080204" pitchFamily="34" charset="-128"/>
              </a:rPr>
              <a:t>Market research</a:t>
            </a:r>
          </a:p>
        </p:txBody>
      </p:sp>
    </p:spTree>
    <p:extLst>
      <p:ext uri="{BB962C8B-B14F-4D97-AF65-F5344CB8AC3E}">
        <p14:creationId xmlns:p14="http://schemas.microsoft.com/office/powerpoint/2010/main" val="523026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A04AA641-8FEC-034B-AE3C-929F7E4E5D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4000" y="288000"/>
            <a:ext cx="11945442" cy="1008000"/>
          </a:xfrm>
        </p:spPr>
        <p:txBody>
          <a:bodyPr/>
          <a:lstStyle/>
          <a:p>
            <a:pPr>
              <a:defRPr/>
            </a:pPr>
            <a:r>
              <a:rPr lang="en-GB" b="1" dirty="0">
                <a:ea typeface="+mj-ea"/>
                <a:cs typeface="+mj-cs"/>
              </a:rPr>
              <a:t>Stages in new product development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566F7ED9-ECF7-9D4F-AADC-72409F231D27}"/>
              </a:ext>
            </a:extLst>
          </p:cNvPr>
          <p:cNvSpPr txBox="1">
            <a:spLocks noChangeArrowheads="1"/>
          </p:cNvSpPr>
          <p:nvPr/>
        </p:nvSpPr>
        <p:spPr>
          <a:xfrm>
            <a:off x="864000" y="1399623"/>
            <a:ext cx="10515600" cy="3860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GB" altLang="en-US" dirty="0">
                <a:ea typeface="ＭＳ Ｐゴシック" panose="020B0600070205080204" pitchFamily="34" charset="-128"/>
              </a:rPr>
              <a:t>Idea generation</a:t>
            </a:r>
          </a:p>
          <a:p>
            <a:pPr marL="514350" indent="-514350">
              <a:buFont typeface="+mj-lt"/>
              <a:buAutoNum type="arabicPeriod"/>
            </a:pPr>
            <a:r>
              <a:rPr lang="en-GB" altLang="en-US" dirty="0">
                <a:ea typeface="ＭＳ Ｐゴシック" panose="020B0600070205080204" pitchFamily="34" charset="-128"/>
              </a:rPr>
              <a:t>Product screening</a:t>
            </a:r>
          </a:p>
          <a:p>
            <a:pPr marL="514350" indent="-514350">
              <a:buFont typeface="+mj-lt"/>
              <a:buAutoNum type="arabicPeriod"/>
            </a:pPr>
            <a:r>
              <a:rPr lang="en-GB" altLang="en-US" dirty="0">
                <a:ea typeface="ＭＳ Ｐゴシック" panose="020B0600070205080204" pitchFamily="34" charset="-128"/>
              </a:rPr>
              <a:t>Concept development</a:t>
            </a:r>
          </a:p>
          <a:p>
            <a:pPr marL="514350" indent="-514350">
              <a:buFont typeface="+mj-lt"/>
              <a:buAutoNum type="arabicPeriod"/>
            </a:pPr>
            <a:r>
              <a:rPr lang="en-GB" altLang="en-US" dirty="0">
                <a:ea typeface="ＭＳ Ｐゴシック" panose="020B0600070205080204" pitchFamily="34" charset="-128"/>
              </a:rPr>
              <a:t>Feasibility study</a:t>
            </a:r>
          </a:p>
          <a:p>
            <a:pPr marL="514350" indent="-514350">
              <a:buFont typeface="+mj-lt"/>
              <a:buAutoNum type="arabicPeriod"/>
            </a:pPr>
            <a:r>
              <a:rPr lang="en-GB" altLang="en-US" dirty="0">
                <a:ea typeface="ＭＳ Ｐゴシック" panose="020B0600070205080204" pitchFamily="34" charset="-128"/>
              </a:rPr>
              <a:t>Prototype development</a:t>
            </a:r>
          </a:p>
          <a:p>
            <a:pPr marL="514350" indent="-514350">
              <a:buFont typeface="+mj-lt"/>
              <a:buAutoNum type="arabicPeriod"/>
            </a:pPr>
            <a:r>
              <a:rPr lang="en-GB" altLang="en-US" dirty="0">
                <a:ea typeface="ＭＳ Ｐゴシック" panose="020B0600070205080204" pitchFamily="34" charset="-128"/>
              </a:rPr>
              <a:t>Test marketing</a:t>
            </a:r>
          </a:p>
          <a:p>
            <a:pPr marL="514350" indent="-514350">
              <a:buFont typeface="+mj-lt"/>
              <a:buAutoNum type="arabicPeriod"/>
            </a:pPr>
            <a:r>
              <a:rPr lang="en-GB" altLang="en-US" dirty="0">
                <a:ea typeface="ＭＳ Ｐゴシック" panose="020B0600070205080204" pitchFamily="34" charset="-128"/>
              </a:rPr>
              <a:t>Product launch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8EF79F11-F827-5F41-908B-C21BCA4D93A0}"/>
              </a:ext>
            </a:extLst>
          </p:cNvPr>
          <p:cNvSpPr txBox="1">
            <a:spLocks noChangeArrowheads="1"/>
          </p:cNvSpPr>
          <p:nvPr/>
        </p:nvSpPr>
        <p:spPr>
          <a:xfrm>
            <a:off x="6755476" y="1825625"/>
            <a:ext cx="4598324" cy="3860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7666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build="p"/>
      <p:bldP spid="1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A04AA641-8FEC-034B-AE3C-929F7E4E5D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4000" y="288000"/>
            <a:ext cx="10877581" cy="1008000"/>
          </a:xfrm>
        </p:spPr>
        <p:txBody>
          <a:bodyPr/>
          <a:lstStyle/>
          <a:p>
            <a:pPr>
              <a:defRPr/>
            </a:pPr>
            <a:r>
              <a:rPr lang="en-GB" dirty="0">
                <a:ea typeface="+mj-ea"/>
                <a:cs typeface="+mj-cs"/>
              </a:rPr>
              <a:t>Stage 1: Idea generation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566F7ED9-ECF7-9D4F-AADC-72409F231D27}"/>
              </a:ext>
            </a:extLst>
          </p:cNvPr>
          <p:cNvSpPr txBox="1">
            <a:spLocks noChangeArrowheads="1"/>
          </p:cNvSpPr>
          <p:nvPr/>
        </p:nvSpPr>
        <p:spPr>
          <a:xfrm>
            <a:off x="838200" y="133200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b="1" dirty="0">
                <a:ea typeface="ＭＳ Ｐゴシック" panose="020B0600070205080204" pitchFamily="34" charset="-128"/>
              </a:rPr>
              <a:t>Brainstorming </a:t>
            </a:r>
            <a:r>
              <a:rPr lang="en-GB" altLang="en-US" dirty="0">
                <a:ea typeface="ＭＳ Ｐゴシック" panose="020B0600070205080204" pitchFamily="34" charset="-128"/>
              </a:rPr>
              <a:t>is used to generate ideas and come up with options, and is a great way to spark new ideas in a group.</a:t>
            </a:r>
          </a:p>
          <a:p>
            <a:r>
              <a:rPr lang="en-GB" altLang="en-US" b="1" dirty="0">
                <a:ea typeface="ＭＳ Ｐゴシック" panose="020B0600070205080204" pitchFamily="34" charset="-128"/>
              </a:rPr>
              <a:t>Market research </a:t>
            </a:r>
            <a:r>
              <a:rPr lang="en-GB" altLang="en-US" dirty="0">
                <a:ea typeface="ＭＳ Ｐゴシック" panose="020B0600070205080204" pitchFamily="34" charset="-128"/>
              </a:rPr>
              <a:t>is used to find out what consumers want through surveys or observation.</a:t>
            </a:r>
          </a:p>
          <a:p>
            <a:r>
              <a:rPr lang="en-GB" altLang="en-US" dirty="0">
                <a:ea typeface="ＭＳ Ｐゴシック" panose="020B0600070205080204" pitchFamily="34" charset="-128"/>
              </a:rPr>
              <a:t>Good idea generation allows the business to have lots of different ideas to choose from. This fosters a culture of </a:t>
            </a:r>
            <a:r>
              <a:rPr lang="en-GB" altLang="en-US" b="1" dirty="0">
                <a:ea typeface="ＭＳ Ｐゴシック" panose="020B0600070205080204" pitchFamily="34" charset="-128"/>
              </a:rPr>
              <a:t>innovation</a:t>
            </a:r>
            <a:r>
              <a:rPr lang="en-GB" altLang="en-US" dirty="0">
                <a:ea typeface="ＭＳ Ｐゴシック" panose="020B0600070205080204" pitchFamily="34" charset="-128"/>
              </a:rPr>
              <a:t>, which helps the business to identify new areas or types of products and avoid getting stuck in the same pattern.</a:t>
            </a:r>
          </a:p>
        </p:txBody>
      </p:sp>
    </p:spTree>
    <p:extLst>
      <p:ext uri="{BB962C8B-B14F-4D97-AF65-F5344CB8AC3E}">
        <p14:creationId xmlns:p14="http://schemas.microsoft.com/office/powerpoint/2010/main" val="112133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4A0721D2-0FA2-A04B-B93B-8ECF62F56F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4000" y="288000"/>
            <a:ext cx="10515600" cy="1006475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>
                <a:ea typeface="+mj-ea"/>
                <a:cs typeface="+mj-cs"/>
              </a:rPr>
              <a:t>2. Product screening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0847C80B-6A4A-F249-9AB6-028677DD6C63}"/>
              </a:ext>
            </a:extLst>
          </p:cNvPr>
          <p:cNvSpPr txBox="1">
            <a:spLocks noChangeArrowheads="1"/>
          </p:cNvSpPr>
          <p:nvPr/>
        </p:nvSpPr>
        <p:spPr>
          <a:xfrm>
            <a:off x="781493" y="1332000"/>
            <a:ext cx="10515600" cy="43174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dirty="0">
                <a:ea typeface="ＭＳ Ｐゴシック" panose="020B0600070205080204" pitchFamily="34" charset="-128"/>
              </a:rPr>
              <a:t>All ideas are analysed and those with no commercial potential </a:t>
            </a:r>
            <a:br>
              <a:rPr lang="en-GB" altLang="en-US" dirty="0">
                <a:ea typeface="ＭＳ Ｐゴシック" panose="020B0600070205080204" pitchFamily="34" charset="-128"/>
              </a:rPr>
            </a:br>
            <a:r>
              <a:rPr lang="en-GB" altLang="en-US" dirty="0">
                <a:ea typeface="ＭＳ Ｐゴシック" panose="020B0600070205080204" pitchFamily="34" charset="-128"/>
              </a:rPr>
              <a:t>are discarded following a </a:t>
            </a:r>
            <a:r>
              <a:rPr lang="en-GB" altLang="en-US" b="1" dirty="0">
                <a:ea typeface="ＭＳ Ｐゴシック" panose="020B0600070205080204" pitchFamily="34" charset="-128"/>
              </a:rPr>
              <a:t>SWOT analysis </a:t>
            </a:r>
            <a:r>
              <a:rPr lang="en-GB" altLang="en-US" dirty="0">
                <a:ea typeface="ＭＳ Ｐゴシック" panose="020B0600070205080204" pitchFamily="34" charset="-128"/>
              </a:rPr>
              <a:t>(looking at the </a:t>
            </a:r>
            <a:r>
              <a:rPr lang="en-GB" altLang="en-US" b="1" dirty="0">
                <a:ea typeface="ＭＳ Ｐゴシック" panose="020B0600070205080204" pitchFamily="34" charset="-128"/>
              </a:rPr>
              <a:t>Strengths, Weaknesses, Opportunities and Threats</a:t>
            </a:r>
            <a:r>
              <a:rPr lang="en-GB" altLang="en-US" dirty="0">
                <a:ea typeface="ＭＳ Ｐゴシック" panose="020B0600070205080204" pitchFamily="34" charset="-128"/>
              </a:rPr>
              <a:t> of the ideas with the </a:t>
            </a:r>
            <a:br>
              <a:rPr lang="en-GB" altLang="en-US" dirty="0">
                <a:ea typeface="ＭＳ Ｐゴシック" panose="020B0600070205080204" pitchFamily="34" charset="-128"/>
              </a:rPr>
            </a:br>
            <a:r>
              <a:rPr lang="en-GB" altLang="en-US" dirty="0">
                <a:ea typeface="ＭＳ Ｐゴシック" panose="020B0600070205080204" pitchFamily="34" charset="-128"/>
              </a:rPr>
              <a:t>most potential).</a:t>
            </a:r>
          </a:p>
          <a:p>
            <a:r>
              <a:rPr lang="en-GB" altLang="en-US" dirty="0">
                <a:ea typeface="ＭＳ Ｐゴシック" panose="020B0600070205080204" pitchFamily="34" charset="-128"/>
              </a:rPr>
              <a:t>Ideas that have </a:t>
            </a:r>
            <a:r>
              <a:rPr lang="en-GB" altLang="en-US" b="1" dirty="0">
                <a:ea typeface="ＭＳ Ｐゴシック" panose="020B0600070205080204" pitchFamily="34" charset="-128"/>
              </a:rPr>
              <a:t>real potential</a:t>
            </a:r>
            <a:r>
              <a:rPr lang="en-GB" altLang="en-US" dirty="0">
                <a:ea typeface="ＭＳ Ｐゴシック" panose="020B0600070205080204" pitchFamily="34" charset="-128"/>
              </a:rPr>
              <a:t> and products that are worth developing compared to others available should be explored further.</a:t>
            </a:r>
          </a:p>
          <a:p>
            <a:r>
              <a:rPr lang="en-GB" altLang="en-US" dirty="0">
                <a:ea typeface="ＭＳ Ｐゴシック" panose="020B0600070205080204" pitchFamily="34" charset="-128"/>
              </a:rPr>
              <a:t>Proper screening will allow the business </a:t>
            </a:r>
            <a:r>
              <a:rPr lang="en-GB" altLang="en-US" b="1" dirty="0">
                <a:ea typeface="ＭＳ Ｐゴシック" panose="020B0600070205080204" pitchFamily="34" charset="-128"/>
              </a:rPr>
              <a:t>not to waste time developing products that are likely to be unsuccessful </a:t>
            </a:r>
            <a:r>
              <a:rPr lang="en-GB" altLang="en-US" dirty="0">
                <a:ea typeface="ＭＳ Ｐゴシック" panose="020B0600070205080204" pitchFamily="34" charset="-128"/>
              </a:rPr>
              <a:t>in the </a:t>
            </a:r>
            <a:br>
              <a:rPr lang="en-GB" altLang="en-US" dirty="0">
                <a:ea typeface="ＭＳ Ｐゴシック" panose="020B0600070205080204" pitchFamily="34" charset="-128"/>
              </a:rPr>
            </a:br>
            <a:r>
              <a:rPr lang="en-GB" altLang="en-US" dirty="0">
                <a:ea typeface="ＭＳ Ｐゴシック" panose="020B0600070205080204" pitchFamily="34" charset="-128"/>
              </a:rPr>
              <a:t>long run.</a:t>
            </a:r>
          </a:p>
        </p:txBody>
      </p:sp>
    </p:spTree>
    <p:extLst>
      <p:ext uri="{BB962C8B-B14F-4D97-AF65-F5344CB8AC3E}">
        <p14:creationId xmlns:p14="http://schemas.microsoft.com/office/powerpoint/2010/main" val="3894140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4A3BAB08-4C67-BC49-9FD1-0ED0DC8A0E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4000" y="288000"/>
            <a:ext cx="10515600" cy="10080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>
                <a:ea typeface="+mj-ea"/>
                <a:cs typeface="+mj-cs"/>
              </a:rPr>
              <a:t>3. Concept development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201C3BE5-B3A2-EE44-B332-33925DD7D008}"/>
              </a:ext>
            </a:extLst>
          </p:cNvPr>
          <p:cNvSpPr txBox="1">
            <a:spLocks noChangeArrowheads="1"/>
          </p:cNvSpPr>
          <p:nvPr/>
        </p:nvSpPr>
        <p:spPr>
          <a:xfrm>
            <a:off x="864000" y="1332000"/>
            <a:ext cx="10515600" cy="34089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dirty="0">
                <a:ea typeface="ＭＳ Ｐゴシック" panose="020B0600070205080204" pitchFamily="34" charset="-128"/>
              </a:rPr>
              <a:t>The basic idea is now converted into a product concept capable of satisfying consumers. </a:t>
            </a:r>
          </a:p>
          <a:p>
            <a:r>
              <a:rPr lang="en-GB" altLang="en-US" dirty="0">
                <a:ea typeface="ＭＳ Ｐゴシック" panose="020B0600070205080204" pitchFamily="34" charset="-128"/>
              </a:rPr>
              <a:t>The business develops the </a:t>
            </a:r>
            <a:r>
              <a:rPr lang="en-GB" altLang="en-US" b="1" dirty="0">
                <a:ea typeface="ＭＳ Ｐゴシック" panose="020B0600070205080204" pitchFamily="34" charset="-128"/>
              </a:rPr>
              <a:t>design, shape, logo and branding </a:t>
            </a:r>
            <a:r>
              <a:rPr lang="en-GB" altLang="en-US" dirty="0">
                <a:ea typeface="ＭＳ Ｐゴシック" panose="020B0600070205080204" pitchFamily="34" charset="-128"/>
              </a:rPr>
              <a:t>needed to turn the concept into a real and detailed product.</a:t>
            </a:r>
          </a:p>
          <a:p>
            <a:r>
              <a:rPr lang="en-GB" altLang="en-US" dirty="0">
                <a:ea typeface="ＭＳ Ｐゴシック" panose="020B0600070205080204" pitchFamily="34" charset="-128"/>
              </a:rPr>
              <a:t>The product’s </a:t>
            </a:r>
            <a:r>
              <a:rPr lang="en-GB" altLang="en-US" b="1" dirty="0">
                <a:ea typeface="ＭＳ Ｐゴシック" panose="020B0600070205080204" pitchFamily="34" charset="-128"/>
              </a:rPr>
              <a:t>USP (Unique Selling Point) </a:t>
            </a:r>
            <a:r>
              <a:rPr lang="en-GB" altLang="en-US" dirty="0">
                <a:ea typeface="ＭＳ Ｐゴシック" panose="020B0600070205080204" pitchFamily="34" charset="-128"/>
              </a:rPr>
              <a:t>is established.</a:t>
            </a:r>
          </a:p>
          <a:p>
            <a:r>
              <a:rPr lang="en-GB" altLang="en-US" dirty="0">
                <a:ea typeface="ＭＳ Ｐゴシック" panose="020B0600070205080204" pitchFamily="34" charset="-128"/>
              </a:rPr>
              <a:t>The business can establish what the main differentiating factor for the new idea will be to ensure that it stands out against competitors.</a:t>
            </a:r>
          </a:p>
        </p:txBody>
      </p:sp>
    </p:spTree>
    <p:extLst>
      <p:ext uri="{BB962C8B-B14F-4D97-AF65-F5344CB8AC3E}">
        <p14:creationId xmlns:p14="http://schemas.microsoft.com/office/powerpoint/2010/main" val="262816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89C0F2F2751E4D89316BDAA9FE730F" ma:contentTypeVersion="11" ma:contentTypeDescription="Create a new document." ma:contentTypeScope="" ma:versionID="3df56e96d39a128cd2b027942f87a8d3">
  <xsd:schema xmlns:xsd="http://www.w3.org/2001/XMLSchema" xmlns:xs="http://www.w3.org/2001/XMLSchema" xmlns:p="http://schemas.microsoft.com/office/2006/metadata/properties" xmlns:ns2="37a15ebc-f898-4d17-b0a4-83545f0702c8" xmlns:ns3="b312e899-71bd-441b-bd11-01ed88b72bec" targetNamespace="http://schemas.microsoft.com/office/2006/metadata/properties" ma:root="true" ma:fieldsID="98f66d98e09a96691295fd7631c3b7a1" ns2:_="" ns3:_="">
    <xsd:import namespace="37a15ebc-f898-4d17-b0a4-83545f0702c8"/>
    <xsd:import namespace="b312e899-71bd-441b-bd11-01ed88b72b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a15ebc-f898-4d17-b0a4-83545f0702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12e899-71bd-441b-bd11-01ed88b72be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4D116BF-C735-4C53-9EEC-EB250C92FDBC}"/>
</file>

<file path=customXml/itemProps2.xml><?xml version="1.0" encoding="utf-8"?>
<ds:datastoreItem xmlns:ds="http://schemas.openxmlformats.org/officeDocument/2006/customXml" ds:itemID="{DB5B6C98-8DE9-4A08-AA1E-325EE1646840}"/>
</file>

<file path=customXml/itemProps3.xml><?xml version="1.0" encoding="utf-8"?>
<ds:datastoreItem xmlns:ds="http://schemas.openxmlformats.org/officeDocument/2006/customXml" ds:itemID="{4F93B891-83BD-4F50-9134-C95C09927EC6}"/>
</file>

<file path=docProps/app.xml><?xml version="1.0" encoding="utf-8"?>
<Properties xmlns="http://schemas.openxmlformats.org/officeDocument/2006/extended-properties" xmlns:vt="http://schemas.openxmlformats.org/officeDocument/2006/docPropsVTypes">
  <TotalTime>1147</TotalTime>
  <Words>856</Words>
  <Application>Microsoft Office PowerPoint</Application>
  <PresentationFormat>Widescreen</PresentationFormat>
  <Paragraphs>81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Unit 5: Chapter 14</vt:lpstr>
      <vt:lpstr>Learning Outcomes from this chapter</vt:lpstr>
      <vt:lpstr>A new  business or entrepreneur</vt:lpstr>
      <vt:lpstr>External sources of ideas for…</vt:lpstr>
      <vt:lpstr>Stages in new product development</vt:lpstr>
      <vt:lpstr>Stage 1: Idea generation</vt:lpstr>
      <vt:lpstr>2. Product screening</vt:lpstr>
      <vt:lpstr>3. Concept development</vt:lpstr>
      <vt:lpstr>4. Feasibility study</vt:lpstr>
      <vt:lpstr>5. Prototype development</vt:lpstr>
      <vt:lpstr>6. Test marketing</vt:lpstr>
      <vt:lpstr>7. Product launch</vt:lpstr>
      <vt:lpstr>Sample past paper questions on Chapter 14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O'Keeffe</dc:creator>
  <cp:lastModifiedBy>Priscilla O'Connor</cp:lastModifiedBy>
  <cp:revision>103</cp:revision>
  <dcterms:created xsi:type="dcterms:W3CDTF">2019-12-19T12:28:44Z</dcterms:created>
  <dcterms:modified xsi:type="dcterms:W3CDTF">2020-01-21T19:56:33Z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0x010100BD89C0F2F2751E4D89316BDAA9FE730F</vt:lpwstr>
  </property>
</Properties>
</file>