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5" r:id="rId3"/>
    <p:sldId id="274" r:id="rId4"/>
    <p:sldId id="287" r:id="rId5"/>
    <p:sldId id="273" r:id="rId6"/>
    <p:sldId id="292" r:id="rId7"/>
    <p:sldId id="269" r:id="rId8"/>
    <p:sldId id="276" r:id="rId9"/>
    <p:sldId id="288" r:id="rId10"/>
    <p:sldId id="277" r:id="rId11"/>
    <p:sldId id="283" r:id="rId12"/>
    <p:sldId id="282" r:id="rId13"/>
    <p:sldId id="289" r:id="rId14"/>
    <p:sldId id="284" r:id="rId15"/>
    <p:sldId id="290" r:id="rId16"/>
    <p:sldId id="285" r:id="rId17"/>
    <p:sldId id="291" r:id="rId18"/>
    <p:sldId id="275" r:id="rId19"/>
    <p:sldId id="293" r:id="rId20"/>
    <p:sldId id="26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3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6"/>
    <p:restoredTop sz="94629"/>
  </p:normalViewPr>
  <p:slideViewPr>
    <p:cSldViewPr snapToGrid="0" snapToObjects="1">
      <p:cViewPr varScale="1">
        <p:scale>
          <a:sx n="81" d="100"/>
          <a:sy n="81" d="100"/>
        </p:scale>
        <p:origin x="78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79B4-AB35-9A43-B0C6-962E1C488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9BB91-1D68-904B-A159-ED8D7E25D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5018D-A27E-0346-865B-D9E337A69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5C545-299C-3C47-BF14-5A0A9ADB5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3C7DF-72C1-EF4C-BB35-A66FCC2B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50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665BB-FDB6-0E4C-8210-1959723AC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A5BAE8-74AE-F442-938D-E82BFDD0F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48155-335A-0C42-A4B5-475FF2FCF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AEA0B-14B1-3240-8116-62C3F6709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4301C-334D-1946-89C8-7CDE6A483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1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157E98-F6E1-B74D-BC32-E671F421E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721FF0-A8A6-B643-A23B-D13477CDD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E00A8-AA34-8D4D-8034-336520BD3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7B116-DB3A-C447-9630-55065CDAD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79A4D-A4B7-0743-AECE-2A09372D7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94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D049E-64A8-8C4D-94A7-10FDD261E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EFAC8-78DF-6B4D-A956-AE961F661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B88E1-167A-0248-9E69-5D41687E7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DEDE7-A206-3A45-B724-A5DBD710A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64173-1B4D-C04D-A866-9E06B1D7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09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239D4-62E5-9F47-9D67-330D24A7B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65AC6-49DB-2140-9ECA-B49F70253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F8371-C6F3-4947-897E-872572F94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E7D9D-A73F-D24B-A844-497EF466D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CF859-5A61-D34F-96B5-E8F52F10A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10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47C0F-5E56-D34D-9B35-46B421511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9FCED-5C17-074D-A549-AE7917CB1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585566-F6B1-4A43-AF18-DC0180132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A3690-AB91-0341-B3BC-D3E084055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F87D71-D961-AB40-BA7F-7ED92D88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C76A7-A471-1E43-9714-388F3856F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6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09E24-C223-AA41-B6E4-BE255B972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B9272-EB03-4645-B88C-5C23F4CE4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1001A-FA64-0744-8190-D2FCA337D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918783-082D-684C-A03E-6651714BB5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67816B-8B4A-B648-80A0-569A0F7D55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A2CC37-031E-4C46-9874-8C6418E1D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6FEA5F-F01E-A047-BA99-05B44D606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CF5990-9212-6343-AEBD-D8D468627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72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44BB-429B-E54C-B944-0DD715CB3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219389-6B4E-5244-9B29-AA2863EB1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04DBD9-C56A-4445-9986-914E7FD43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3026F7-24C3-B44E-9D8F-D2C5B2646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06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06E43C-E4D7-6949-9988-640612EED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8CFBBD-1542-0749-B95B-E01B79865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3937E-FFCF-8545-8906-E2D903A9B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77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D0E5C-BDF2-0243-B18C-731F49CF2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953A9-9609-4B46-8A23-B8D8CBC92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B2ACA1-BAC4-E14C-B94B-E6F59EC36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56677D-53E7-CB4E-8BCE-785FD83E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20D05-00AB-C145-9734-92F5AF62A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043BF-9398-B340-9FCB-058D7D35E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3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DB170-5CCF-F04C-84FB-39D6144FC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537251-AA9F-0F49-9478-46CEA7CA51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481A11-F1FE-EE4F-8E5B-77D79898C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BF313-F982-D849-B428-4A1F62279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E8AB7-893E-AA4E-B32B-F1942FEA8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18B76-1F99-B54E-92CD-C8447DDA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8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436C32-836D-5B40-9295-1D3A5BFAA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DD286-C55F-C74A-AC02-EC13054F9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06AB4-0695-374A-AABD-E8C281EF54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9C36E-A759-A646-A9FD-F40711F93037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8E447-2AA8-0D41-881E-17C59489AD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5FE50-4D4F-BC47-9F84-44E32F6EC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663D5-C234-BD4B-AB65-E048C244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6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6979" y="3861650"/>
            <a:ext cx="104678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7200" b="1" dirty="0">
                <a:latin typeface="+mj-lt"/>
              </a:rPr>
              <a:t>Chapter 3 – The cell  </a:t>
            </a:r>
          </a:p>
          <a:p>
            <a:endParaRPr lang="en-IE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58560" y="6031043"/>
            <a:ext cx="8183997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3200" dirty="0"/>
              <a:t>The Biological World – Building Blocks </a:t>
            </a:r>
          </a:p>
        </p:txBody>
      </p:sp>
    </p:spTree>
    <p:extLst>
      <p:ext uri="{BB962C8B-B14F-4D97-AF65-F5344CB8AC3E}">
        <p14:creationId xmlns:p14="http://schemas.microsoft.com/office/powerpoint/2010/main" val="3159516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The microscope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550585" y="1429258"/>
            <a:ext cx="5350594" cy="4562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800" b="1" u="sng" dirty="0">
                <a:solidFill>
                  <a:srgbClr val="002060"/>
                </a:solidFill>
                <a:latin typeface="+mn-lt"/>
              </a:rPr>
              <a:t>Light</a:t>
            </a:r>
            <a:r>
              <a:rPr lang="en-US" sz="2800" u="sng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u="sng" dirty="0">
                <a:solidFill>
                  <a:srgbClr val="002060"/>
                </a:solidFill>
                <a:latin typeface="+mn-lt"/>
              </a:rPr>
              <a:t>microscopes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are used in school laboratories to see tiny objects more closely. Light shines up through the object you are observing, and lenses are used to magnify the object.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+mn-lt"/>
              </a:rPr>
              <a:t>A </a:t>
            </a:r>
            <a:r>
              <a:rPr lang="en-US" sz="2800" b="1" u="sng" dirty="0">
                <a:solidFill>
                  <a:srgbClr val="002060"/>
                </a:solidFill>
                <a:latin typeface="+mn-lt"/>
              </a:rPr>
              <a:t>scanning electron microscope 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is used to see tiny cell structures in great detail. 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+mn-lt"/>
            </a:endParaRPr>
          </a:p>
          <a:p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8" name="Picture 7" descr="A picture containing microscope&#10;&#10;Description automatically generated">
            <a:extLst>
              <a:ext uri="{FF2B5EF4-FFF2-40B4-BE49-F238E27FC236}">
                <a16:creationId xmlns:a16="http://schemas.microsoft.com/office/drawing/2014/main" id="{5CE05E07-5F6A-45C7-8102-B0DF2A691E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05" r="5020"/>
          <a:stretch/>
        </p:blipFill>
        <p:spPr>
          <a:xfrm>
            <a:off x="5901179" y="556182"/>
            <a:ext cx="6108569" cy="496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41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2800" y="0"/>
            <a:ext cx="10515600" cy="1325563"/>
          </a:xfrm>
        </p:spPr>
        <p:txBody>
          <a:bodyPr/>
          <a:lstStyle/>
          <a:p>
            <a:r>
              <a:rPr lang="en-IE" dirty="0"/>
              <a:t>Parts of the microscope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8635053"/>
              </p:ext>
            </p:extLst>
          </p:nvPr>
        </p:nvGraphicFramePr>
        <p:xfrm>
          <a:off x="615718" y="1018440"/>
          <a:ext cx="11043482" cy="4632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61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1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3200" dirty="0"/>
                        <a:t>Part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3200" dirty="0"/>
                        <a:t>Function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800" dirty="0"/>
                        <a:t>Eyepiece lens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dirty="0"/>
                        <a:t>Look through this lens; it magnifies the object by 10×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800" dirty="0"/>
                        <a:t>Objective</a:t>
                      </a:r>
                      <a:r>
                        <a:rPr lang="en-IE" sz="2800" baseline="0" dirty="0"/>
                        <a:t> lens</a:t>
                      </a:r>
                      <a:endParaRPr lang="en-I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dirty="0"/>
                        <a:t>Change</a:t>
                      </a:r>
                      <a:r>
                        <a:rPr lang="en-IE" sz="2800" baseline="0" dirty="0"/>
                        <a:t> the magnification; it magnifies by 4×, 10× or 40×</a:t>
                      </a:r>
                      <a:endParaRPr lang="en-I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800" dirty="0"/>
                        <a:t>Stage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dirty="0"/>
                        <a:t>The slide is placed here and</a:t>
                      </a:r>
                      <a:r>
                        <a:rPr lang="en-IE" sz="2800" baseline="0" dirty="0"/>
                        <a:t> secured in place with the </a:t>
                      </a:r>
                    </a:p>
                    <a:p>
                      <a:r>
                        <a:rPr lang="en-IE" sz="2800" baseline="0" dirty="0"/>
                        <a:t>stage clips</a:t>
                      </a:r>
                      <a:endParaRPr lang="en-I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800" dirty="0"/>
                        <a:t>Diaphragm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dirty="0"/>
                        <a:t>Adjusts</a:t>
                      </a:r>
                      <a:r>
                        <a:rPr lang="en-IE" sz="2800" baseline="0" dirty="0"/>
                        <a:t> the light coming through the stage</a:t>
                      </a:r>
                      <a:endParaRPr lang="en-I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800" dirty="0"/>
                        <a:t>Light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dirty="0"/>
                        <a:t>Shines light through the slide on the stage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800" dirty="0"/>
                        <a:t>Coarse focus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dirty="0"/>
                        <a:t>Brings the object into focus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800" dirty="0"/>
                        <a:t>Fine focus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dirty="0"/>
                        <a:t>Brings the object into sharper focus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604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6839" y="2080118"/>
            <a:ext cx="11418848" cy="3523785"/>
          </a:xfrm>
        </p:spPr>
        <p:txBody>
          <a:bodyPr>
            <a:normAutofit/>
          </a:bodyPr>
          <a:lstStyle/>
          <a:p>
            <a:pPr marL="468000" indent="-46800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None/>
              <a:tabLst>
                <a:tab pos="288000" algn="l"/>
              </a:tabLst>
            </a:pPr>
            <a:r>
              <a:rPr lang="en-IE" b="1" dirty="0"/>
              <a:t>Q:	</a:t>
            </a:r>
            <a:r>
              <a:rPr lang="en-IE" dirty="0"/>
              <a:t>What is the total magnification of the object when the lowest power objective lens is used?</a:t>
            </a:r>
          </a:p>
          <a:p>
            <a:pPr marL="468000" indent="-46800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en-IE" b="1" dirty="0"/>
              <a:t>Q: </a:t>
            </a:r>
            <a:r>
              <a:rPr lang="en-IE" dirty="0"/>
              <a:t>What is the total magnification of the object when the middle power objective lens is used?</a:t>
            </a:r>
          </a:p>
          <a:p>
            <a:pPr marL="468000" indent="-468000">
              <a:lnSpc>
                <a:spcPct val="100000"/>
              </a:lnSpc>
              <a:spcBef>
                <a:spcPts val="0"/>
              </a:spcBef>
              <a:spcAft>
                <a:spcPts val="140"/>
              </a:spcAft>
              <a:buNone/>
            </a:pPr>
            <a:r>
              <a:rPr lang="en-IE" b="1" dirty="0"/>
              <a:t>Q: </a:t>
            </a:r>
            <a:r>
              <a:rPr lang="en-IE" dirty="0"/>
              <a:t>What is the total magnification of the object when the highest power objective lens is used?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6839" y="1158017"/>
            <a:ext cx="11240429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3600" dirty="0"/>
              <a:t>Eyepiece lens × Objective lens  = Total magnification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6839" y="52891"/>
            <a:ext cx="10515600" cy="1325563"/>
          </a:xfrm>
        </p:spPr>
        <p:txBody>
          <a:bodyPr/>
          <a:lstStyle/>
          <a:p>
            <a:r>
              <a:rPr lang="en-IE" dirty="0"/>
              <a:t>Calculating magnification</a:t>
            </a:r>
          </a:p>
        </p:txBody>
      </p:sp>
    </p:spTree>
    <p:extLst>
      <p:ext uri="{BB962C8B-B14F-4D97-AF65-F5344CB8AC3E}">
        <p14:creationId xmlns:p14="http://schemas.microsoft.com/office/powerpoint/2010/main" val="3785250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4343-A53F-614D-8572-A22EFC88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557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3.4 The animal cell </a:t>
            </a:r>
          </a:p>
        </p:txBody>
      </p:sp>
    </p:spTree>
    <p:extLst>
      <p:ext uri="{BB962C8B-B14F-4D97-AF65-F5344CB8AC3E}">
        <p14:creationId xmlns:p14="http://schemas.microsoft.com/office/powerpoint/2010/main" val="4140613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0722" y="-36319"/>
            <a:ext cx="10515600" cy="1325563"/>
          </a:xfrm>
        </p:spPr>
        <p:txBody>
          <a:bodyPr/>
          <a:lstStyle/>
          <a:p>
            <a:r>
              <a:rPr lang="en-IE" dirty="0"/>
              <a:t>Parts of the animal cell 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1679862"/>
              </p:ext>
            </p:extLst>
          </p:nvPr>
        </p:nvGraphicFramePr>
        <p:xfrm>
          <a:off x="200722" y="1075722"/>
          <a:ext cx="9032488" cy="4450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9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3200" dirty="0"/>
                        <a:t>Part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3200" dirty="0"/>
                        <a:t>Function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800" dirty="0"/>
                        <a:t>Cell membrane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dirty="0"/>
                        <a:t>Controls</a:t>
                      </a:r>
                      <a:r>
                        <a:rPr lang="en-IE" sz="2800" baseline="0" dirty="0"/>
                        <a:t> what enters and exits</a:t>
                      </a:r>
                      <a:r>
                        <a:rPr lang="en-IE" sz="2800" dirty="0"/>
                        <a:t> </a:t>
                      </a:r>
                      <a:r>
                        <a:rPr lang="en-IE" sz="2800" baseline="0" dirty="0"/>
                        <a:t>the cell</a:t>
                      </a:r>
                      <a:endParaRPr lang="en-I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800" dirty="0"/>
                        <a:t>Nucleus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dirty="0"/>
                        <a:t>Carries genes</a:t>
                      </a:r>
                      <a:r>
                        <a:rPr lang="en-IE" sz="2800" baseline="0" dirty="0"/>
                        <a:t> that control the cell activities </a:t>
                      </a:r>
                      <a:endParaRPr lang="en-I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800" dirty="0"/>
                        <a:t>Cytoplasm</a:t>
                      </a:r>
                      <a:r>
                        <a:rPr lang="en-IE" sz="2800" baseline="0" dirty="0"/>
                        <a:t> </a:t>
                      </a:r>
                      <a:endParaRPr lang="en-I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dirty="0"/>
                        <a:t>Watery fluid in which the parts of the cell float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800" dirty="0"/>
                        <a:t>Mitochondria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dirty="0"/>
                        <a:t>Release</a:t>
                      </a:r>
                      <a:r>
                        <a:rPr lang="en-IE" sz="2800" baseline="0" dirty="0"/>
                        <a:t> energy from respiration</a:t>
                      </a:r>
                      <a:endParaRPr lang="en-I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800" dirty="0"/>
                        <a:t>Ribosome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dirty="0"/>
                        <a:t>Make proteins</a:t>
                      </a:r>
                      <a:r>
                        <a:rPr lang="en-IE" sz="2800" baseline="0" dirty="0"/>
                        <a:t> – e.g. enzymes and hormones </a:t>
                      </a:r>
                      <a:endParaRPr lang="en-I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348439" y="326275"/>
            <a:ext cx="2735766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2800" b="1" dirty="0"/>
              <a:t>Q: </a:t>
            </a:r>
            <a:r>
              <a:rPr lang="en-IE" sz="2800" dirty="0"/>
              <a:t>What stain is used to view animals cells more clearly under the microscope?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33571" y="3279033"/>
            <a:ext cx="2743200" cy="26776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2800" b="1" dirty="0"/>
              <a:t>Q: </a:t>
            </a:r>
            <a:r>
              <a:rPr lang="en-IE" sz="2800" dirty="0"/>
              <a:t>Where could you obtain a sample of animal cells to view under the microscope?</a:t>
            </a:r>
          </a:p>
        </p:txBody>
      </p:sp>
    </p:spTree>
    <p:extLst>
      <p:ext uri="{BB962C8B-B14F-4D97-AF65-F5344CB8AC3E}">
        <p14:creationId xmlns:p14="http://schemas.microsoft.com/office/powerpoint/2010/main" val="1860047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4343-A53F-614D-8572-A22EFC88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557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3.5 The plant cell</a:t>
            </a:r>
          </a:p>
        </p:txBody>
      </p:sp>
    </p:spTree>
    <p:extLst>
      <p:ext uri="{BB962C8B-B14F-4D97-AF65-F5344CB8AC3E}">
        <p14:creationId xmlns:p14="http://schemas.microsoft.com/office/powerpoint/2010/main" val="473127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2800" y="0"/>
            <a:ext cx="10515600" cy="1325563"/>
          </a:xfrm>
        </p:spPr>
        <p:txBody>
          <a:bodyPr/>
          <a:lstStyle/>
          <a:p>
            <a:r>
              <a:rPr lang="en-IE" dirty="0"/>
              <a:t>Parts of the plant cell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33571" y="416798"/>
            <a:ext cx="2735766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2800" b="1" dirty="0"/>
              <a:t>Q</a:t>
            </a:r>
            <a:r>
              <a:rPr lang="en-IE" sz="2800" dirty="0"/>
              <a:t>: What stain is used to view plant cells more clearly under the microscope?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804025"/>
              </p:ext>
            </p:extLst>
          </p:nvPr>
        </p:nvGraphicFramePr>
        <p:xfrm>
          <a:off x="532800" y="1189819"/>
          <a:ext cx="8359619" cy="3931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52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7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690">
                <a:tc>
                  <a:txBody>
                    <a:bodyPr/>
                    <a:lstStyle/>
                    <a:p>
                      <a:r>
                        <a:rPr lang="en-IE" sz="3200" dirty="0"/>
                        <a:t>Part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3200" dirty="0"/>
                        <a:t>Function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800" dirty="0"/>
                        <a:t>Chloroplast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dirty="0"/>
                        <a:t>Contains</a:t>
                      </a:r>
                      <a:r>
                        <a:rPr lang="en-IE" sz="2800" baseline="0" dirty="0"/>
                        <a:t> a green pigment called chlorophyll – this is where photosynthesis occurs</a:t>
                      </a:r>
                      <a:endParaRPr lang="en-I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800" dirty="0"/>
                        <a:t>Cell</a:t>
                      </a:r>
                      <a:r>
                        <a:rPr lang="en-IE" sz="2800" baseline="0" dirty="0"/>
                        <a:t> wall </a:t>
                      </a:r>
                      <a:endParaRPr lang="en-I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dirty="0"/>
                        <a:t>Provides</a:t>
                      </a:r>
                      <a:r>
                        <a:rPr lang="en-IE" sz="2800" baseline="0" dirty="0"/>
                        <a:t> protection, shape and structure</a:t>
                      </a:r>
                      <a:endParaRPr lang="en-I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800" dirty="0"/>
                        <a:t>Large</a:t>
                      </a:r>
                      <a:r>
                        <a:rPr lang="en-IE" sz="2800" baseline="0" dirty="0"/>
                        <a:t> vacuole </a:t>
                      </a:r>
                      <a:endParaRPr lang="en-I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dirty="0"/>
                        <a:t>Stores</a:t>
                      </a:r>
                      <a:r>
                        <a:rPr lang="en-IE" sz="2800" baseline="0" dirty="0"/>
                        <a:t> food and water</a:t>
                      </a:r>
                      <a:endParaRPr lang="en-I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1680">
                <a:tc gridSpan="2">
                  <a:txBody>
                    <a:bodyPr/>
                    <a:lstStyle/>
                    <a:p>
                      <a:pPr algn="l"/>
                      <a:r>
                        <a:rPr lang="en-IE" sz="2800" dirty="0"/>
                        <a:t>Plant</a:t>
                      </a:r>
                      <a:r>
                        <a:rPr lang="en-IE" sz="2800" baseline="0" dirty="0"/>
                        <a:t> cells also contain all of the other organelles found in animal cells.</a:t>
                      </a:r>
                      <a:endParaRPr lang="en-IE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333571" y="2974395"/>
            <a:ext cx="2743200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2800" b="1" dirty="0"/>
              <a:t>Q: </a:t>
            </a:r>
            <a:r>
              <a:rPr lang="en-IE" sz="2800" dirty="0"/>
              <a:t>Where could you obtain a sample of plant cells to view under the microscope?</a:t>
            </a:r>
          </a:p>
        </p:txBody>
      </p:sp>
    </p:spTree>
    <p:extLst>
      <p:ext uri="{BB962C8B-B14F-4D97-AF65-F5344CB8AC3E}">
        <p14:creationId xmlns:p14="http://schemas.microsoft.com/office/powerpoint/2010/main" val="2642104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391" y="279892"/>
            <a:ext cx="87163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Diagrams of the animal and plant cell </a:t>
            </a:r>
            <a:endParaRPr lang="en-IE" dirty="0"/>
          </a:p>
        </p:txBody>
      </p:sp>
      <p:pic>
        <p:nvPicPr>
          <p:cNvPr id="5" name="Picture 4" descr="Chart, diagram&#10;&#10;Description automatically generated">
            <a:extLst>
              <a:ext uri="{FF2B5EF4-FFF2-40B4-BE49-F238E27FC236}">
                <a16:creationId xmlns:a16="http://schemas.microsoft.com/office/drawing/2014/main" id="{0D5A0B08-08D6-4E58-BA34-4153EAFB10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88" y="955178"/>
            <a:ext cx="5786763" cy="4078735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054DD0E4-7DE2-4604-B8BB-D09F8C31C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216" y="781233"/>
            <a:ext cx="6223661" cy="43866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128B3A-6FBD-48E4-96BF-BD90AEE37D59}"/>
              </a:ext>
            </a:extLst>
          </p:cNvPr>
          <p:cNvSpPr txBox="1"/>
          <p:nvPr/>
        </p:nvSpPr>
        <p:spPr>
          <a:xfrm>
            <a:off x="2280703" y="4643036"/>
            <a:ext cx="1633299" cy="369332"/>
          </a:xfrm>
          <a:prstGeom prst="rect">
            <a:avLst/>
          </a:prstGeom>
          <a:solidFill>
            <a:srgbClr val="D5E3C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An animal cell</a:t>
            </a:r>
            <a:endParaRPr lang="en-I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7181A5-17EE-4B3F-91CE-57F8922EB7BE}"/>
              </a:ext>
            </a:extLst>
          </p:cNvPr>
          <p:cNvSpPr txBox="1"/>
          <p:nvPr/>
        </p:nvSpPr>
        <p:spPr>
          <a:xfrm>
            <a:off x="8562681" y="4643036"/>
            <a:ext cx="1491897" cy="369332"/>
          </a:xfrm>
          <a:prstGeom prst="rect">
            <a:avLst/>
          </a:prstGeom>
          <a:solidFill>
            <a:srgbClr val="D5E3C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A plant cell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6004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2800" y="238511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/>
              <a:t>Learning outcomes: </a:t>
            </a:r>
            <a:r>
              <a:rPr lang="en-IE" sz="3600" i="1" dirty="0"/>
              <a:t>‘Now I am able to…’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85FDC24-D6A0-0C4B-AE98-49AA71EDF622}"/>
              </a:ext>
            </a:extLst>
          </p:cNvPr>
          <p:cNvSpPr txBox="1">
            <a:spLocks/>
          </p:cNvSpPr>
          <p:nvPr/>
        </p:nvSpPr>
        <p:spPr>
          <a:xfrm>
            <a:off x="532801" y="1096288"/>
            <a:ext cx="9921526" cy="598997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spc="0" baseline="0" dirty="0" smtClean="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indent="-432000">
              <a:lnSpc>
                <a:spcPct val="100000"/>
              </a:lnSpc>
              <a:spcAft>
                <a:spcPts val="1400"/>
              </a:spcAft>
              <a:buSzPct val="14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IE" sz="2800" dirty="0">
                <a:latin typeface="+mn-lt"/>
              </a:rPr>
              <a:t>List and explain the characteristics of life.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SzPct val="14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IE" sz="2800" dirty="0">
                <a:latin typeface="+mn-lt"/>
              </a:rPr>
              <a:t>Name the parts of a light microscope. 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SzPct val="14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IE" sz="2800" dirty="0">
                <a:latin typeface="+mn-lt"/>
              </a:rPr>
              <a:t>Describe how to use a light microscope.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SzPct val="14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IE" sz="2800" dirty="0">
                <a:latin typeface="+mn-lt"/>
              </a:rPr>
              <a:t>Draw and label an animal cell to include the cell membrane, cytoplasm, nucleus, mitochondrion and ribosome.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SzPct val="14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IE" sz="2800" dirty="0">
                <a:latin typeface="+mn-lt"/>
              </a:rPr>
              <a:t>Name the structures in an animal cell and state their functions.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SzPct val="14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IE" sz="2800" dirty="0">
                <a:latin typeface="+mn-lt"/>
              </a:rPr>
              <a:t>Describe how to prepare a slide to observe animal cells under </a:t>
            </a:r>
            <a:br>
              <a:rPr lang="en-IE" sz="2800" dirty="0">
                <a:latin typeface="+mn-lt"/>
              </a:rPr>
            </a:br>
            <a:r>
              <a:rPr lang="en-IE" sz="2800" dirty="0">
                <a:latin typeface="+mn-lt"/>
              </a:rPr>
              <a:t>a microscope.</a:t>
            </a:r>
          </a:p>
          <a:p>
            <a:pPr marL="285750" indent="-285750">
              <a:lnSpc>
                <a:spcPct val="120000"/>
              </a:lnSpc>
              <a:spcAft>
                <a:spcPts val="1800"/>
              </a:spcAft>
              <a:buSzPct val="14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en-IE" sz="3200" dirty="0">
              <a:latin typeface="+mn-lt"/>
            </a:endParaRPr>
          </a:p>
          <a:p>
            <a:pPr marL="285750" indent="-285750">
              <a:lnSpc>
                <a:spcPct val="120000"/>
              </a:lnSpc>
              <a:spcAft>
                <a:spcPts val="1800"/>
              </a:spcAft>
              <a:buSzPct val="14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en-IE" sz="320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38334" y="1078238"/>
            <a:ext cx="61643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10638334" y="1696353"/>
            <a:ext cx="616440" cy="523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10630516" y="2314469"/>
            <a:ext cx="61643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10630515" y="3103116"/>
            <a:ext cx="616439" cy="523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/>
          <p:cNvSpPr/>
          <p:nvPr/>
        </p:nvSpPr>
        <p:spPr>
          <a:xfrm>
            <a:off x="10630514" y="3942340"/>
            <a:ext cx="616439" cy="520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TextBox 9"/>
          <p:cNvSpPr txBox="1"/>
          <p:nvPr/>
        </p:nvSpPr>
        <p:spPr>
          <a:xfrm>
            <a:off x="10525937" y="496193"/>
            <a:ext cx="805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/>
              <a:t>Tick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DE30B1-0807-4325-8388-CA77678292CD}"/>
              </a:ext>
            </a:extLst>
          </p:cNvPr>
          <p:cNvSpPr/>
          <p:nvPr/>
        </p:nvSpPr>
        <p:spPr>
          <a:xfrm>
            <a:off x="10630517" y="4730988"/>
            <a:ext cx="616439" cy="520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073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2800" y="237600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/>
              <a:t>Learning outcomes: </a:t>
            </a:r>
            <a:r>
              <a:rPr lang="en-IE" sz="3600" i="1" dirty="0"/>
              <a:t>‘Now I am able to…’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85FDC24-D6A0-0C4B-AE98-49AA71EDF622}"/>
              </a:ext>
            </a:extLst>
          </p:cNvPr>
          <p:cNvSpPr txBox="1">
            <a:spLocks/>
          </p:cNvSpPr>
          <p:nvPr/>
        </p:nvSpPr>
        <p:spPr>
          <a:xfrm>
            <a:off x="532801" y="1072293"/>
            <a:ext cx="9431331" cy="36471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spc="0" baseline="0" dirty="0" smtClean="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indent="-432000">
              <a:lnSpc>
                <a:spcPct val="100000"/>
              </a:lnSpc>
              <a:spcAft>
                <a:spcPts val="1400"/>
              </a:spcAft>
              <a:buSzPct val="14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IE" sz="2800" dirty="0">
                <a:latin typeface="+mn-lt"/>
              </a:rPr>
              <a:t>Draw and label a plant cell to include the cell wall, cell membrane, cytoplasm, nucleus, mitochondrion, ribosome, chloroplast and vacuole.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SzPct val="14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IE" sz="2800" dirty="0">
                <a:latin typeface="+mn-lt"/>
              </a:rPr>
              <a:t>Name structures in a plant cell and state their functions.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SzPct val="14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IE" sz="2800" dirty="0">
                <a:latin typeface="+mn-lt"/>
              </a:rPr>
              <a:t>Describe how to prepare a slide to observe plant cells under a microscope.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SzPct val="14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IE" sz="2800" dirty="0">
                <a:latin typeface="+mn-lt"/>
              </a:rPr>
              <a:t>State the differences between plant and animal cells.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38333" y="2567390"/>
            <a:ext cx="61644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10638334" y="3324895"/>
            <a:ext cx="616440" cy="523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10638333" y="4117749"/>
            <a:ext cx="57986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TextBox 9"/>
          <p:cNvSpPr txBox="1"/>
          <p:nvPr/>
        </p:nvSpPr>
        <p:spPr>
          <a:xfrm>
            <a:off x="10544250" y="644582"/>
            <a:ext cx="768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/>
              <a:t>Tick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D76B83-7515-446A-A63A-826BEEE588FC}"/>
              </a:ext>
            </a:extLst>
          </p:cNvPr>
          <p:cNvSpPr/>
          <p:nvPr/>
        </p:nvSpPr>
        <p:spPr>
          <a:xfrm>
            <a:off x="10638334" y="1235586"/>
            <a:ext cx="61643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533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6771" y="488386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/>
              <a:t>Objectives:</a:t>
            </a:r>
          </a:p>
          <a:p>
            <a:endParaRPr lang="en-IE" sz="3600" b="1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85FDC24-D6A0-0C4B-AE98-49AA71EDF622}"/>
              </a:ext>
            </a:extLst>
          </p:cNvPr>
          <p:cNvSpPr txBox="1">
            <a:spLocks/>
          </p:cNvSpPr>
          <p:nvPr/>
        </p:nvSpPr>
        <p:spPr>
          <a:xfrm>
            <a:off x="646771" y="1207424"/>
            <a:ext cx="9920676" cy="42575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spc="0" baseline="0" dirty="0" smtClean="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504000">
              <a:lnSpc>
                <a:spcPct val="100000"/>
              </a:lnSpc>
              <a:spcAft>
                <a:spcPts val="1400"/>
              </a:spcAft>
              <a:buSzPct val="14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504000" algn="l"/>
              </a:tabLst>
            </a:pPr>
            <a:r>
              <a:rPr lang="en-IE" sz="2800" dirty="0">
                <a:latin typeface="+mn-lt"/>
              </a:rPr>
              <a:t>To give students an understanding of the term cell</a:t>
            </a:r>
          </a:p>
          <a:p>
            <a:pPr indent="-504000">
              <a:lnSpc>
                <a:spcPct val="100000"/>
              </a:lnSpc>
              <a:spcAft>
                <a:spcPts val="1400"/>
              </a:spcAft>
              <a:buSzPct val="14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504000" algn="l"/>
              </a:tabLst>
            </a:pPr>
            <a:r>
              <a:rPr lang="en-IE" sz="2800" dirty="0">
                <a:latin typeface="+mn-lt"/>
              </a:rPr>
              <a:t>To help students understand the characteristics of life </a:t>
            </a:r>
          </a:p>
          <a:p>
            <a:pPr indent="-504000">
              <a:lnSpc>
                <a:spcPct val="100000"/>
              </a:lnSpc>
              <a:spcAft>
                <a:spcPts val="1400"/>
              </a:spcAft>
              <a:buSzPct val="14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504000" algn="l"/>
              </a:tabLst>
            </a:pPr>
            <a:r>
              <a:rPr lang="en-IE" sz="2800" dirty="0">
                <a:latin typeface="+mn-lt"/>
              </a:rPr>
              <a:t>To help students name the parts of the microscope and explain 	how it is used</a:t>
            </a:r>
          </a:p>
          <a:p>
            <a:pPr indent="-504000">
              <a:lnSpc>
                <a:spcPct val="100000"/>
              </a:lnSpc>
              <a:spcAft>
                <a:spcPts val="1400"/>
              </a:spcAft>
              <a:buSzPct val="14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504000" algn="l"/>
              </a:tabLst>
            </a:pPr>
            <a:r>
              <a:rPr lang="en-IE" sz="2800" dirty="0">
                <a:latin typeface="+mn-lt"/>
              </a:rPr>
              <a:t>To help students investigate the structures of plant and animal 	cells and relate them to their functions</a:t>
            </a:r>
          </a:p>
          <a:p>
            <a:pPr indent="-504000">
              <a:lnSpc>
                <a:spcPct val="100000"/>
              </a:lnSpc>
              <a:spcAft>
                <a:spcPts val="1400"/>
              </a:spcAft>
              <a:buSzPct val="14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504000" algn="l"/>
              </a:tabLst>
            </a:pPr>
            <a:r>
              <a:rPr lang="en-IE" sz="2800" dirty="0">
                <a:latin typeface="+mn-lt"/>
              </a:rPr>
              <a:t>To show students how to prepare glass slides to observe under 	the microscope</a:t>
            </a:r>
          </a:p>
        </p:txBody>
      </p:sp>
    </p:spTree>
    <p:extLst>
      <p:ext uri="{BB962C8B-B14F-4D97-AF65-F5344CB8AC3E}">
        <p14:creationId xmlns:p14="http://schemas.microsoft.com/office/powerpoint/2010/main" val="338534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349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654" y="223024"/>
            <a:ext cx="8653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/>
              <a:t>Keywords: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1090957"/>
            <a:ext cx="127123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4800" dirty="0"/>
              <a:t>Cell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64419" y="2449997"/>
            <a:ext cx="2921619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4400" dirty="0"/>
              <a:t>Microscope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58721" y="2430639"/>
            <a:ext cx="2330604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4400" dirty="0"/>
              <a:t>Eyepiece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2030" y="3747855"/>
            <a:ext cx="347918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4400" dirty="0"/>
              <a:t>Objective lens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4501" y="3747855"/>
            <a:ext cx="4059043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4400" dirty="0"/>
              <a:t>Fine focus wheel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77321" y="4810839"/>
            <a:ext cx="4746701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4400" dirty="0"/>
              <a:t>Coarse focus wheel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95689" y="1121736"/>
            <a:ext cx="5107257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4400" dirty="0"/>
              <a:t>Characteristics of life </a:t>
            </a:r>
          </a:p>
        </p:txBody>
      </p:sp>
    </p:spTree>
    <p:extLst>
      <p:ext uri="{BB962C8B-B14F-4D97-AF65-F5344CB8AC3E}">
        <p14:creationId xmlns:p14="http://schemas.microsoft.com/office/powerpoint/2010/main" val="3205287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4343-A53F-614D-8572-A22EFC88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557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3.1 Cells</a:t>
            </a:r>
          </a:p>
        </p:txBody>
      </p:sp>
    </p:spTree>
    <p:extLst>
      <p:ext uri="{BB962C8B-B14F-4D97-AF65-F5344CB8AC3E}">
        <p14:creationId xmlns:p14="http://schemas.microsoft.com/office/powerpoint/2010/main" val="3402696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Cells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571530" y="911062"/>
            <a:ext cx="4304943" cy="4532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+mn-lt"/>
              </a:rPr>
              <a:t>The word </a:t>
            </a:r>
            <a:r>
              <a:rPr lang="en-US" sz="2600" b="1" dirty="0">
                <a:solidFill>
                  <a:srgbClr val="002060"/>
                </a:solidFill>
                <a:latin typeface="+mn-lt"/>
              </a:rPr>
              <a:t>cell</a:t>
            </a:r>
            <a:r>
              <a:rPr lang="en-US" sz="2600" dirty="0">
                <a:solidFill>
                  <a:srgbClr val="002060"/>
                </a:solidFill>
                <a:latin typeface="+mn-lt"/>
              </a:rPr>
              <a:t> was first used by Robert Hooke in 1665.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+mn-lt"/>
              </a:rPr>
              <a:t>A </a:t>
            </a:r>
            <a:r>
              <a:rPr lang="en-US" sz="2600" b="1" u="sng" dirty="0">
                <a:solidFill>
                  <a:srgbClr val="002060"/>
                </a:solidFill>
                <a:latin typeface="+mn-lt"/>
              </a:rPr>
              <a:t>cell</a:t>
            </a:r>
            <a:r>
              <a:rPr lang="en-US" sz="2600" dirty="0">
                <a:solidFill>
                  <a:srgbClr val="002060"/>
                </a:solidFill>
                <a:latin typeface="+mn-lt"/>
              </a:rPr>
              <a:t> is the smallest working unit of a living thing (organism).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+mn-lt"/>
              </a:rPr>
              <a:t>Cells come in all shapes and sizes, depending on the role they play in an organism. </a:t>
            </a:r>
          </a:p>
        </p:txBody>
      </p:sp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4C1E8DEC-A24D-4819-A936-6AE46B7967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021" y="2005678"/>
            <a:ext cx="4609176" cy="2846643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C9E74518-B274-4C77-A799-0678CD8D5A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1054" y="57970"/>
            <a:ext cx="3651865" cy="1906381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3E4A937D-2BDC-42CC-AB58-004EA3FFA4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1426" y="1795181"/>
            <a:ext cx="2498781" cy="1381914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84E4B046-7DA0-4126-B52A-AA0516F9B7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473" y="3429000"/>
            <a:ext cx="2439054" cy="138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53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Cells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532800" y="936870"/>
            <a:ext cx="11659200" cy="2976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1400"/>
              </a:spcAft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All living things are made of cells.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Some are </a:t>
            </a:r>
            <a:r>
              <a:rPr lang="en-US" sz="3200" b="1" u="sng" dirty="0">
                <a:solidFill>
                  <a:srgbClr val="002060"/>
                </a:solidFill>
                <a:latin typeface="+mn-lt"/>
              </a:rPr>
              <a:t>unicellular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 (made of just one cell, for example bacteria).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Some are </a:t>
            </a:r>
            <a:r>
              <a:rPr lang="en-US" sz="3200" b="1" u="sng" dirty="0">
                <a:solidFill>
                  <a:srgbClr val="002060"/>
                </a:solidFill>
                <a:latin typeface="+mn-lt"/>
              </a:rPr>
              <a:t>multicellular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 (made of many cells, for example humans).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899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4343-A53F-614D-8572-A22EFC88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557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3.2 The characteristics of life </a:t>
            </a:r>
          </a:p>
        </p:txBody>
      </p:sp>
    </p:spTree>
    <p:extLst>
      <p:ext uri="{BB962C8B-B14F-4D97-AF65-F5344CB8AC3E}">
        <p14:creationId xmlns:p14="http://schemas.microsoft.com/office/powerpoint/2010/main" val="1231523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The characteristics of life 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630574" y="1168924"/>
            <a:ext cx="10515600" cy="1866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1400"/>
              </a:spcAft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All living things have the following characteristics: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060"/>
              </a:solidFill>
              <a:latin typeface="+mn-lt"/>
            </a:endParaRPr>
          </a:p>
          <a:p>
            <a:pPr marL="432000" indent="-432000">
              <a:lnSpc>
                <a:spcPct val="100000"/>
              </a:lnSpc>
              <a:spcAft>
                <a:spcPts val="1400"/>
              </a:spcAft>
            </a:pP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3958E4F2-F2A4-48F7-B9E3-A54811F1CD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826" y="1834049"/>
            <a:ext cx="10413411" cy="359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96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4343-A53F-614D-8572-A22EFC88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557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3.3 The microscope</a:t>
            </a:r>
          </a:p>
        </p:txBody>
      </p:sp>
    </p:spTree>
    <p:extLst>
      <p:ext uri="{BB962C8B-B14F-4D97-AF65-F5344CB8AC3E}">
        <p14:creationId xmlns:p14="http://schemas.microsoft.com/office/powerpoint/2010/main" val="1656631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A5AE976C8F014DA815AE81A8F3D888" ma:contentTypeVersion="11" ma:contentTypeDescription="Create a new document." ma:contentTypeScope="" ma:versionID="22c3ed5c2fdff5825f2bfb0d60133277">
  <xsd:schema xmlns:xsd="http://www.w3.org/2001/XMLSchema" xmlns:xs="http://www.w3.org/2001/XMLSchema" xmlns:p="http://schemas.microsoft.com/office/2006/metadata/properties" xmlns:ns2="690f2443-90e6-4f6b-bb8e-aafab3136b79" xmlns:ns3="d472d28a-9162-47fe-8b36-8043f48ad347" targetNamespace="http://schemas.microsoft.com/office/2006/metadata/properties" ma:root="true" ma:fieldsID="4aaa4a1073022af64c3ff6c9b8d3c039" ns2:_="" ns3:_="">
    <xsd:import namespace="690f2443-90e6-4f6b-bb8e-aafab3136b79"/>
    <xsd:import namespace="d472d28a-9162-47fe-8b36-8043f48ad3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0f2443-90e6-4f6b-bb8e-aafab3136b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72d28a-9162-47fe-8b36-8043f48ad34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B6913C-B086-437A-BF4C-0C4FEE1A825C}"/>
</file>

<file path=customXml/itemProps2.xml><?xml version="1.0" encoding="utf-8"?>
<ds:datastoreItem xmlns:ds="http://schemas.openxmlformats.org/officeDocument/2006/customXml" ds:itemID="{0C247D63-7E8A-4F07-BCD3-DAD6F200C011}"/>
</file>

<file path=customXml/itemProps3.xml><?xml version="1.0" encoding="utf-8"?>
<ds:datastoreItem xmlns:ds="http://schemas.openxmlformats.org/officeDocument/2006/customXml" ds:itemID="{13BB0611-B5D8-43A7-90A6-4EADF4914D18}"/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737</Words>
  <Application>Microsoft Office PowerPoint</Application>
  <PresentationFormat>Widescreen</PresentationFormat>
  <Paragraphs>101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3.1 Cells</vt:lpstr>
      <vt:lpstr>Cells </vt:lpstr>
      <vt:lpstr>Cells </vt:lpstr>
      <vt:lpstr>3.2 The characteristics of life </vt:lpstr>
      <vt:lpstr>The characteristics of life  </vt:lpstr>
      <vt:lpstr>3.3 The microscope</vt:lpstr>
      <vt:lpstr>The microscope</vt:lpstr>
      <vt:lpstr>Parts of the microscope</vt:lpstr>
      <vt:lpstr>Calculating magnification</vt:lpstr>
      <vt:lpstr>3.4 The animal cell </vt:lpstr>
      <vt:lpstr>Parts of the animal cell </vt:lpstr>
      <vt:lpstr>3.5 The plant cell</vt:lpstr>
      <vt:lpstr>Parts of the plant cell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O'Keeffe</dc:creator>
  <cp:lastModifiedBy>Priscilla O'Connor</cp:lastModifiedBy>
  <cp:revision>57</cp:revision>
  <dcterms:created xsi:type="dcterms:W3CDTF">2019-02-07T17:12:40Z</dcterms:created>
  <dcterms:modified xsi:type="dcterms:W3CDTF">2021-01-26T13:15:59Z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0x010100B0A5AE976C8F014DA815AE81A8F3D888</vt:lpwstr>
  </property>
</Properties>
</file>