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sldIdLst>
    <p:sldId id="264" r:id="rId5"/>
    <p:sldId id="274" r:id="rId6"/>
    <p:sldId id="275" r:id="rId7"/>
    <p:sldId id="270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287" r:id="rId19"/>
    <p:sldId id="288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CD8"/>
    <a:srgbClr val="D59EC6"/>
    <a:srgbClr val="D60093"/>
    <a:srgbClr val="CC99FF"/>
    <a:srgbClr val="CC66FF"/>
    <a:srgbClr val="99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4E0533-3E81-4B38-9774-B6F3F0208316}" v="15" dt="2021-01-27T07:23:38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29"/>
  </p:normalViewPr>
  <p:slideViewPr>
    <p:cSldViewPr snapToGrid="0" snapToObjects="1">
      <p:cViewPr varScale="1">
        <p:scale>
          <a:sx n="86" d="100"/>
          <a:sy n="86" d="100"/>
        </p:scale>
        <p:origin x="4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" userId="d3b9681a-6783-45a0-a9cd-fbceb3f6df13" providerId="ADAL" clId="{E44E0533-3E81-4B38-9774-B6F3F0208316}"/>
    <pc:docChg chg="undo custSel modSld">
      <pc:chgData name="Priscilla" userId="d3b9681a-6783-45a0-a9cd-fbceb3f6df13" providerId="ADAL" clId="{E44E0533-3E81-4B38-9774-B6F3F0208316}" dt="2021-01-27T07:23:48.362" v="52" actId="1076"/>
      <pc:docMkLst>
        <pc:docMk/>
      </pc:docMkLst>
      <pc:sldChg chg="addSp delSp modSp mod">
        <pc:chgData name="Priscilla" userId="d3b9681a-6783-45a0-a9cd-fbceb3f6df13" providerId="ADAL" clId="{E44E0533-3E81-4B38-9774-B6F3F0208316}" dt="2021-01-27T07:23:48.362" v="52" actId="1076"/>
        <pc:sldMkLst>
          <pc:docMk/>
          <pc:sldMk cId="4012678853" sldId="284"/>
        </pc:sldMkLst>
        <pc:spChg chg="mod">
          <ac:chgData name="Priscilla" userId="d3b9681a-6783-45a0-a9cd-fbceb3f6df13" providerId="ADAL" clId="{E44E0533-3E81-4B38-9774-B6F3F0208316}" dt="2021-01-27T07:20:49.369" v="36" actId="14100"/>
          <ac:spMkLst>
            <pc:docMk/>
            <pc:sldMk cId="4012678853" sldId="284"/>
            <ac:spMk id="8" creationId="{C2A7DD15-F399-4C84-ACA2-ED473E17CCA6}"/>
          </ac:spMkLst>
        </pc:spChg>
        <pc:picChg chg="add del mod modCrop">
          <ac:chgData name="Priscilla" userId="d3b9681a-6783-45a0-a9cd-fbceb3f6df13" providerId="ADAL" clId="{E44E0533-3E81-4B38-9774-B6F3F0208316}" dt="2021-01-27T07:23:32.669" v="48" actId="478"/>
          <ac:picMkLst>
            <pc:docMk/>
            <pc:sldMk cId="4012678853" sldId="284"/>
            <ac:picMk id="5" creationId="{336D8F1F-00DF-4B8A-85AB-15839D969C8A}"/>
          </ac:picMkLst>
        </pc:picChg>
        <pc:picChg chg="del">
          <ac:chgData name="Priscilla" userId="d3b9681a-6783-45a0-a9cd-fbceb3f6df13" providerId="ADAL" clId="{E44E0533-3E81-4B38-9774-B6F3F0208316}" dt="2021-01-27T07:11:57.585" v="0" actId="478"/>
          <ac:picMkLst>
            <pc:docMk/>
            <pc:sldMk cId="4012678853" sldId="284"/>
            <ac:picMk id="5" creationId="{CBD1C61F-B642-4AB4-BC33-93AFDCB3EB89}"/>
          </ac:picMkLst>
        </pc:picChg>
        <pc:picChg chg="add del mod">
          <ac:chgData name="Priscilla" userId="d3b9681a-6783-45a0-a9cd-fbceb3f6df13" providerId="ADAL" clId="{E44E0533-3E81-4B38-9774-B6F3F0208316}" dt="2021-01-27T07:12:30.149" v="5" actId="478"/>
          <ac:picMkLst>
            <pc:docMk/>
            <pc:sldMk cId="4012678853" sldId="284"/>
            <ac:picMk id="6" creationId="{35B2BB38-B917-4894-A956-CFDDCE39C27D}"/>
          </ac:picMkLst>
        </pc:picChg>
        <pc:picChg chg="add mod">
          <ac:chgData name="Priscilla" userId="d3b9681a-6783-45a0-a9cd-fbceb3f6df13" providerId="ADAL" clId="{E44E0533-3E81-4B38-9774-B6F3F0208316}" dt="2021-01-27T07:23:48.362" v="52" actId="1076"/>
          <ac:picMkLst>
            <pc:docMk/>
            <pc:sldMk cId="4012678853" sldId="284"/>
            <ac:picMk id="7" creationId="{2EC3498C-DB22-4900-9547-F6D22D0BC597}"/>
          </ac:picMkLst>
        </pc:picChg>
        <pc:picChg chg="add del mod modCrop">
          <ac:chgData name="Priscilla" userId="d3b9681a-6783-45a0-a9cd-fbceb3f6df13" providerId="ADAL" clId="{E44E0533-3E81-4B38-9774-B6F3F0208316}" dt="2021-01-27T07:15:27.032" v="16" actId="478"/>
          <ac:picMkLst>
            <pc:docMk/>
            <pc:sldMk cId="4012678853" sldId="284"/>
            <ac:picMk id="9" creationId="{30828BCF-A4F1-4078-92CC-22243B5950B5}"/>
          </ac:picMkLst>
        </pc:picChg>
        <pc:picChg chg="add del mod">
          <ac:chgData name="Priscilla" userId="d3b9681a-6783-45a0-a9cd-fbceb3f6df13" providerId="ADAL" clId="{E44E0533-3E81-4B38-9774-B6F3F0208316}" dt="2021-01-27T07:16:20.180" v="19" actId="478"/>
          <ac:picMkLst>
            <pc:docMk/>
            <pc:sldMk cId="4012678853" sldId="284"/>
            <ac:picMk id="11" creationId="{9CF3BD21-6E58-4561-A73C-32E681FC2243}"/>
          </ac:picMkLst>
        </pc:picChg>
        <pc:picChg chg="add del mod modCrop">
          <ac:chgData name="Priscilla" userId="d3b9681a-6783-45a0-a9cd-fbceb3f6df13" providerId="ADAL" clId="{E44E0533-3E81-4B38-9774-B6F3F0208316}" dt="2021-01-27T07:21:17.145" v="37" actId="478"/>
          <ac:picMkLst>
            <pc:docMk/>
            <pc:sldMk cId="4012678853" sldId="284"/>
            <ac:picMk id="13" creationId="{E15A5161-70E4-41A2-A915-6F9FD61685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5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1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94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4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18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24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6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29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7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4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09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5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43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74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09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27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7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3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67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36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10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73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40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6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23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50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47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39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07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01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1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66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14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8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98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84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2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7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0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3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8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6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1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0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7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7" y="3643745"/>
            <a:ext cx="8811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7200" b="1" dirty="0">
                <a:solidFill>
                  <a:prstClr val="black"/>
                </a:solidFill>
                <a:latin typeface="Calibri Light" panose="020F0302020204030204"/>
              </a:rPr>
              <a:t>Chapter </a:t>
            </a:r>
            <a:r>
              <a:rPr lang="en-IE" sz="7200" b="1">
                <a:solidFill>
                  <a:prstClr val="black"/>
                </a:solidFill>
                <a:latin typeface="Calibri Light" panose="020F0302020204030204"/>
              </a:rPr>
              <a:t>16 – </a:t>
            </a:r>
            <a:r>
              <a:rPr lang="en-IE" sz="7200" b="1" dirty="0">
                <a:solidFill>
                  <a:prstClr val="black"/>
                </a:solidFill>
                <a:latin typeface="Calibri Light" panose="020F0302020204030204"/>
              </a:rPr>
              <a:t>Materials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560" y="6031043"/>
            <a:ext cx="818399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3200" dirty="0"/>
              <a:t>The Chemical World – Building Blocks </a:t>
            </a:r>
          </a:p>
        </p:txBody>
      </p:sp>
    </p:spTree>
    <p:extLst>
      <p:ext uri="{BB962C8B-B14F-4D97-AF65-F5344CB8AC3E}">
        <p14:creationId xmlns:p14="http://schemas.microsoft.com/office/powerpoint/2010/main" val="315951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Properties of the states of matter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41" y="1192555"/>
            <a:ext cx="11323532" cy="41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814483"/>
              </p:ext>
            </p:extLst>
          </p:nvPr>
        </p:nvGraphicFramePr>
        <p:xfrm>
          <a:off x="1168924" y="1192555"/>
          <a:ext cx="9720906" cy="4083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8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9715">
                <a:tc>
                  <a:txBody>
                    <a:bodyPr/>
                    <a:lstStyle/>
                    <a:p>
                      <a:pPr algn="ctr"/>
                      <a:r>
                        <a:rPr lang="en-IE" sz="3200" dirty="0"/>
                        <a:t>Solids</a:t>
                      </a:r>
                    </a:p>
                  </a:txBody>
                  <a:tcPr anchor="ctr">
                    <a:solidFill>
                      <a:srgbClr val="9900CC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/>
                        <a:t>Liquids</a:t>
                      </a:r>
                    </a:p>
                  </a:txBody>
                  <a:tcPr anchor="ctr">
                    <a:solidFill>
                      <a:srgbClr val="9900CC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/>
                        <a:t>Gases</a:t>
                      </a:r>
                    </a:p>
                  </a:txBody>
                  <a:tcPr anchor="ctr">
                    <a:solidFill>
                      <a:srgbClr val="9900CC">
                        <a:alpha val="7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E" sz="2800" dirty="0"/>
                        <a:t>Definite shape </a:t>
                      </a:r>
                    </a:p>
                  </a:txBody>
                  <a:tcPr anchor="ctr">
                    <a:solidFill>
                      <a:srgbClr val="CC99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E" sz="2800" dirty="0"/>
                        <a:t>N</a:t>
                      </a:r>
                      <a:r>
                        <a:rPr lang="en-IE" sz="2800" baseline="0" dirty="0"/>
                        <a:t>o definite shape </a:t>
                      </a:r>
                      <a:endParaRPr lang="en-IE" sz="2800" dirty="0"/>
                    </a:p>
                  </a:txBody>
                  <a:tcPr anchor="ctr">
                    <a:solidFill>
                      <a:srgbClr val="CC99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E" sz="2800" dirty="0"/>
                        <a:t>No definite shape </a:t>
                      </a:r>
                    </a:p>
                  </a:txBody>
                  <a:tcPr anchor="ctr">
                    <a:solidFill>
                      <a:srgbClr val="CC99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19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E" sz="2800" dirty="0"/>
                        <a:t>Definite</a:t>
                      </a:r>
                      <a:r>
                        <a:rPr lang="en-IE" sz="2800" baseline="0" dirty="0"/>
                        <a:t> volume </a:t>
                      </a:r>
                      <a:endParaRPr lang="en-IE" sz="2800" dirty="0"/>
                    </a:p>
                  </a:txBody>
                  <a:tcPr anchor="ctr">
                    <a:solidFill>
                      <a:srgbClr val="CC99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E" sz="2800" dirty="0"/>
                        <a:t>Definite volume </a:t>
                      </a:r>
                    </a:p>
                  </a:txBody>
                  <a:tcPr anchor="ctr">
                    <a:solidFill>
                      <a:srgbClr val="CC99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E" sz="2800" dirty="0"/>
                        <a:t>No definite volume </a:t>
                      </a:r>
                    </a:p>
                  </a:txBody>
                  <a:tcPr anchor="ctr">
                    <a:solidFill>
                      <a:srgbClr val="CC99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69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E" sz="2800" dirty="0"/>
                        <a:t>Difficult to</a:t>
                      </a:r>
                      <a:r>
                        <a:rPr lang="en-IE" sz="2800" baseline="0" dirty="0"/>
                        <a:t> compress </a:t>
                      </a:r>
                      <a:endParaRPr lang="en-IE" sz="2800" dirty="0"/>
                    </a:p>
                  </a:txBody>
                  <a:tcPr anchor="ctr">
                    <a:solidFill>
                      <a:srgbClr val="CC99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E" sz="2800" dirty="0"/>
                        <a:t>Difficult to compress</a:t>
                      </a:r>
                    </a:p>
                  </a:txBody>
                  <a:tcPr anchor="ctr">
                    <a:solidFill>
                      <a:srgbClr val="CC99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E" sz="2800" dirty="0"/>
                        <a:t>Easy to</a:t>
                      </a:r>
                      <a:r>
                        <a:rPr lang="en-IE" sz="2800" baseline="0" dirty="0"/>
                        <a:t> compress </a:t>
                      </a:r>
                      <a:endParaRPr lang="en-IE" sz="2800" dirty="0"/>
                    </a:p>
                  </a:txBody>
                  <a:tcPr anchor="ctr">
                    <a:solidFill>
                      <a:srgbClr val="CC99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69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E" sz="2800" dirty="0"/>
                        <a:t>Do not flow </a:t>
                      </a:r>
                    </a:p>
                  </a:txBody>
                  <a:tcPr anchor="ctr">
                    <a:solidFill>
                      <a:srgbClr val="CC99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E" sz="2800" dirty="0"/>
                        <a:t>Flow easily</a:t>
                      </a:r>
                    </a:p>
                  </a:txBody>
                  <a:tcPr anchor="ctr">
                    <a:solidFill>
                      <a:srgbClr val="CC99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E" sz="2800" dirty="0"/>
                        <a:t>Diffuse to fill</a:t>
                      </a:r>
                      <a:r>
                        <a:rPr lang="en-IE" sz="2800" baseline="0" dirty="0"/>
                        <a:t> all available space </a:t>
                      </a:r>
                      <a:endParaRPr lang="en-IE" sz="2800" dirty="0"/>
                    </a:p>
                  </a:txBody>
                  <a:tcPr anchor="ctr">
                    <a:solidFill>
                      <a:srgbClr val="CC99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25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0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35579"/>
            <a:ext cx="108928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16.4 Change of state </a:t>
            </a:r>
          </a:p>
        </p:txBody>
      </p:sp>
    </p:spTree>
    <p:extLst>
      <p:ext uri="{BB962C8B-B14F-4D97-AF65-F5344CB8AC3E}">
        <p14:creationId xmlns:p14="http://schemas.microsoft.com/office/powerpoint/2010/main" val="339645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Change of state  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532737" y="1046375"/>
            <a:ext cx="11126528" cy="4227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002060"/>
                </a:solidFill>
                <a:latin typeface="+mn-lt"/>
              </a:rPr>
              <a:t>Substances can change state by undergoing the following processes:</a:t>
            </a:r>
          </a:p>
          <a:p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marL="432000" lvl="1" indent="-432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Melting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is when a solid is heated and changes to a liquid.</a:t>
            </a:r>
          </a:p>
          <a:p>
            <a:pPr marL="432000" lvl="1" indent="-432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Evaporation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is the changing of a liquid to a gas at the surface of the liquid.</a:t>
            </a:r>
          </a:p>
          <a:p>
            <a:pPr marL="432000" lvl="1" indent="-432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Boiling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is when a liquid is changed to a gas throughout the liquid.</a:t>
            </a:r>
          </a:p>
          <a:p>
            <a:pPr marL="432000" lvl="1" indent="-432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Condensation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is the changing of a gas to a liquid.</a:t>
            </a:r>
          </a:p>
          <a:p>
            <a:pPr marL="432000" lvl="1" indent="-432000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Freezing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is when a liquid is cooled and changes to a solid.</a:t>
            </a:r>
          </a:p>
        </p:txBody>
      </p:sp>
    </p:spTree>
    <p:extLst>
      <p:ext uri="{BB962C8B-B14F-4D97-AF65-F5344CB8AC3E}">
        <p14:creationId xmlns:p14="http://schemas.microsoft.com/office/powerpoint/2010/main" val="175072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Change of state  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162223" y="678791"/>
            <a:ext cx="11873659" cy="5320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7DD15-F399-4C84-ACA2-ED473E17CCA6}"/>
              </a:ext>
            </a:extLst>
          </p:cNvPr>
          <p:cNvSpPr txBox="1"/>
          <p:nvPr/>
        </p:nvSpPr>
        <p:spPr>
          <a:xfrm>
            <a:off x="8016536" y="4293325"/>
            <a:ext cx="3382392" cy="1200329"/>
          </a:xfrm>
          <a:prstGeom prst="rect">
            <a:avLst/>
          </a:prstGeom>
          <a:solidFill>
            <a:srgbClr val="E2BCD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GB" sz="1800" b="0" i="0" u="none" strike="noStrike" baseline="0" dirty="0">
                <a:latin typeface="NunitoSans-Regular"/>
              </a:rPr>
              <a:t>On a cold day, the warm water vapour in your breath – which is normally invisible – condenses into visible water droplets.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C3498C-DB22-4900-9547-F6D22D0BC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0" y="1073671"/>
            <a:ext cx="7364606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7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162223" y="678791"/>
            <a:ext cx="11873659" cy="5320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1325563"/>
          </a:xfrm>
        </p:spPr>
        <p:txBody>
          <a:bodyPr>
            <a:normAutofit/>
          </a:bodyPr>
          <a:lstStyle/>
          <a:p>
            <a:r>
              <a:rPr lang="en-IE" dirty="0"/>
              <a:t>Measuring the melting point of a solid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0423" y="5028212"/>
            <a:ext cx="4951154" cy="1569660"/>
          </a:xfrm>
          <a:prstGeom prst="rect">
            <a:avLst/>
          </a:prstGeom>
          <a:solidFill>
            <a:srgbClr val="CC99FF"/>
          </a:solidFill>
          <a:ln>
            <a:solidFill>
              <a:srgbClr val="D6009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b="1" dirty="0"/>
              <a:t>Q</a:t>
            </a:r>
            <a:r>
              <a:rPr lang="en-IE" sz="3200" dirty="0"/>
              <a:t>: What is the difference between the terms ‘melting’ and ‘melting point’?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945D3AD8-FAE2-4736-885F-C7DAEE36D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57" b="31987"/>
          <a:stretch/>
        </p:blipFill>
        <p:spPr>
          <a:xfrm>
            <a:off x="967918" y="1136342"/>
            <a:ext cx="10042531" cy="2778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C5BB40-00F2-4ED4-95DD-A4C74C3738C4}"/>
              </a:ext>
            </a:extLst>
          </p:cNvPr>
          <p:cNvSpPr txBox="1"/>
          <p:nvPr/>
        </p:nvSpPr>
        <p:spPr>
          <a:xfrm>
            <a:off x="1662835" y="4116660"/>
            <a:ext cx="8425085" cy="646331"/>
          </a:xfrm>
          <a:prstGeom prst="rect">
            <a:avLst/>
          </a:prstGeom>
          <a:solidFill>
            <a:srgbClr val="E2BCD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When a solid melts, the particles vibrate so much that they break away from their fixed positions. The solid now begins to change into a liquid.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46860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162223" y="678791"/>
            <a:ext cx="11873659" cy="5320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1325563"/>
          </a:xfrm>
        </p:spPr>
        <p:txBody>
          <a:bodyPr>
            <a:normAutofit/>
          </a:bodyPr>
          <a:lstStyle/>
          <a:p>
            <a:r>
              <a:rPr lang="en-IE" dirty="0"/>
              <a:t>Measuring the boiling point of a liquid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78527" y="1481093"/>
            <a:ext cx="2662270" cy="3046988"/>
          </a:xfrm>
          <a:prstGeom prst="rect">
            <a:avLst/>
          </a:prstGeom>
          <a:solidFill>
            <a:srgbClr val="CC99FF"/>
          </a:solidFill>
          <a:ln>
            <a:solidFill>
              <a:srgbClr val="D6009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b="1" dirty="0"/>
              <a:t>Q</a:t>
            </a:r>
            <a:r>
              <a:rPr lang="en-IE" sz="3200" dirty="0"/>
              <a:t>: What is the difference between the terms ‘boiling’ and ‘boiling point’?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2C088-216E-48B1-80BD-DFB83DC5F8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0" t="14190" r="1732" b="23231"/>
          <a:stretch/>
        </p:blipFill>
        <p:spPr>
          <a:xfrm>
            <a:off x="870012" y="1003177"/>
            <a:ext cx="8167456" cy="3719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D47072-EB6A-48B0-AD5E-F52F6E7D3EED}"/>
              </a:ext>
            </a:extLst>
          </p:cNvPr>
          <p:cNvSpPr txBox="1"/>
          <p:nvPr/>
        </p:nvSpPr>
        <p:spPr>
          <a:xfrm>
            <a:off x="2710005" y="4889431"/>
            <a:ext cx="4797352" cy="646331"/>
          </a:xfrm>
          <a:prstGeom prst="rect">
            <a:avLst/>
          </a:prstGeom>
          <a:solidFill>
            <a:srgbClr val="E2BCD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At the boiling point of a liquid, the particles break away from all parts of the liquid and form a gas.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629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771" y="488386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Learning outcomes: </a:t>
            </a:r>
            <a:r>
              <a:rPr lang="en-IE" sz="3600" i="1" dirty="0">
                <a:solidFill>
                  <a:prstClr val="black"/>
                </a:solidFill>
              </a:rPr>
              <a:t>‘Now I am able to…’</a:t>
            </a:r>
          </a:p>
          <a:p>
            <a:endParaRPr lang="en-IE" sz="3600" b="1" dirty="0">
              <a:solidFill>
                <a:prstClr val="black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643055" y="1411030"/>
            <a:ext cx="9211160" cy="382668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indent="-468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Define the term matter.</a:t>
            </a:r>
          </a:p>
          <a:p>
            <a:pPr marL="468000" indent="-468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Name the three states of matter.</a:t>
            </a:r>
          </a:p>
          <a:p>
            <a:pPr marL="468000" indent="-468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Describe the properties of solids, liquids and gases.</a:t>
            </a:r>
          </a:p>
          <a:p>
            <a:pPr marL="468000" indent="-468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Use the particle theory to explain the properties of the three states of matter.</a:t>
            </a:r>
          </a:p>
          <a:p>
            <a:pPr marL="468000" indent="-468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Measure the melting point of a solid and the boiling point of a liquid.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49446" y="652592"/>
            <a:ext cx="82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Tick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15723" y="1184219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0715723" y="1893401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10715721" y="2596724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10705171" y="3350487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10715723" y="4255174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55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34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771" y="488386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Objectives:</a:t>
            </a:r>
          </a:p>
          <a:p>
            <a:endParaRPr lang="en-IE" sz="3600" b="1" dirty="0">
              <a:solidFill>
                <a:prstClr val="black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468351" y="1446875"/>
            <a:ext cx="9825719" cy="27340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To give students an understanding of the properties of the three states of matter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To help students appreciate how the properties of solids, liquids and gases can be explained in terms of the particle theory</a:t>
            </a:r>
          </a:p>
        </p:txBody>
      </p:sp>
    </p:spTree>
    <p:extLst>
      <p:ext uri="{BB962C8B-B14F-4D97-AF65-F5344CB8AC3E}">
        <p14:creationId xmlns:p14="http://schemas.microsoft.com/office/powerpoint/2010/main" val="7012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654" y="223024"/>
            <a:ext cx="86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Keywords: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5885" y="1090957"/>
            <a:ext cx="2542479" cy="923330"/>
          </a:xfrm>
          <a:prstGeom prst="rect">
            <a:avLst/>
          </a:prstGeom>
          <a:solidFill>
            <a:srgbClr val="CC99FF"/>
          </a:solidFill>
          <a:ln>
            <a:solidFill>
              <a:srgbClr val="D6009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prstClr val="black"/>
                </a:solidFill>
              </a:rPr>
              <a:t>Matter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4019" y="2855494"/>
            <a:ext cx="274877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prstClr val="black"/>
                </a:solidFill>
              </a:rPr>
              <a:t>Diffusion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4885" y="2855494"/>
            <a:ext cx="3512635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prstClr val="black"/>
                </a:solidFill>
              </a:rPr>
              <a:t>Evaporation</a:t>
            </a:r>
            <a:r>
              <a:rPr lang="en-IE" sz="4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4947" y="4509287"/>
            <a:ext cx="412037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prstClr val="black"/>
                </a:solidFill>
              </a:rPr>
              <a:t>Condensation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3039" y="1121736"/>
            <a:ext cx="3224565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prstClr val="black"/>
                </a:solidFill>
              </a:rPr>
              <a:t>Compress</a:t>
            </a:r>
          </a:p>
        </p:txBody>
      </p:sp>
    </p:spTree>
    <p:extLst>
      <p:ext uri="{BB962C8B-B14F-4D97-AF65-F5344CB8AC3E}">
        <p14:creationId xmlns:p14="http://schemas.microsoft.com/office/powerpoint/2010/main" val="232824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16.1 States of matter </a:t>
            </a:r>
          </a:p>
        </p:txBody>
      </p:sp>
    </p:spTree>
    <p:extLst>
      <p:ext uri="{BB962C8B-B14F-4D97-AF65-F5344CB8AC3E}">
        <p14:creationId xmlns:p14="http://schemas.microsoft.com/office/powerpoint/2010/main" val="131888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Matter 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532736" y="1071039"/>
            <a:ext cx="7477626" cy="3026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Matter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is anything that takes up space and has mass.</a:t>
            </a:r>
          </a:p>
          <a:p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three 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states of matter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are solids, liquids and gases.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1045" y="389147"/>
            <a:ext cx="3345366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tx1"/>
                </a:solidFill>
              </a:rPr>
              <a:t>Q: </a:t>
            </a:r>
            <a:r>
              <a:rPr lang="en-IE" sz="3200" dirty="0">
                <a:solidFill>
                  <a:schemeClr val="tx1"/>
                </a:solidFill>
              </a:rPr>
              <a:t>What experiment could you carry out to show that a gas has mass?</a:t>
            </a:r>
            <a:r>
              <a:rPr lang="en-IE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1045" y="3332839"/>
            <a:ext cx="3345366" cy="2554545"/>
          </a:xfrm>
          <a:prstGeom prst="rect">
            <a:avLst/>
          </a:prstGeom>
          <a:solidFill>
            <a:srgbClr val="CC99FF">
              <a:alpha val="72941"/>
            </a:srgbClr>
          </a:solidFill>
          <a:ln>
            <a:solidFill>
              <a:srgbClr val="D6009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tx1"/>
                </a:solidFill>
              </a:rPr>
              <a:t>Q: </a:t>
            </a:r>
            <a:r>
              <a:rPr lang="en-IE" sz="3200" dirty="0">
                <a:solidFill>
                  <a:schemeClr val="tx1"/>
                </a:solidFill>
              </a:rPr>
              <a:t>What experiment could you carry out to show that a gas takes up space?</a:t>
            </a:r>
            <a:r>
              <a:rPr lang="en-IE" sz="32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847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35579"/>
            <a:ext cx="108928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16.2 The particle theory </a:t>
            </a:r>
          </a:p>
        </p:txBody>
      </p:sp>
    </p:spTree>
    <p:extLst>
      <p:ext uri="{BB962C8B-B14F-4D97-AF65-F5344CB8AC3E}">
        <p14:creationId xmlns:p14="http://schemas.microsoft.com/office/powerpoint/2010/main" val="139954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The particle theory  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619999" y="1013445"/>
            <a:ext cx="10515600" cy="41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Scientists have developed a theory to explain the properties of solids, liquids and gases.</a:t>
            </a:r>
          </a:p>
          <a:p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Solids, liquids and gases are made up of tiny particles that can only be seen with a special type of microscope.</a:t>
            </a:r>
          </a:p>
          <a:p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particle theory explains how these particles appear or behave in the three states of matter.</a:t>
            </a:r>
          </a:p>
        </p:txBody>
      </p:sp>
    </p:spTree>
    <p:extLst>
      <p:ext uri="{BB962C8B-B14F-4D97-AF65-F5344CB8AC3E}">
        <p14:creationId xmlns:p14="http://schemas.microsoft.com/office/powerpoint/2010/main" val="11003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The particle theory  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0" y="1351764"/>
            <a:ext cx="3539981" cy="41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864859"/>
              </p:ext>
            </p:extLst>
          </p:nvPr>
        </p:nvGraphicFramePr>
        <p:xfrm>
          <a:off x="223023" y="1121108"/>
          <a:ext cx="1177568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5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022">
                <a:tc>
                  <a:txBody>
                    <a:bodyPr/>
                    <a:lstStyle/>
                    <a:p>
                      <a:pPr algn="ctr"/>
                      <a:r>
                        <a:rPr lang="en-IE" sz="3200" dirty="0"/>
                        <a:t>Solid particles </a:t>
                      </a:r>
                    </a:p>
                  </a:txBody>
                  <a:tcPr>
                    <a:solidFill>
                      <a:srgbClr val="9900CC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/>
                        <a:t>Liquid particles </a:t>
                      </a:r>
                    </a:p>
                  </a:txBody>
                  <a:tcPr>
                    <a:solidFill>
                      <a:srgbClr val="9900CC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/>
                        <a:t>Gas particles </a:t>
                      </a:r>
                    </a:p>
                  </a:txBody>
                  <a:tcPr>
                    <a:solidFill>
                      <a:srgbClr val="9900CC">
                        <a:alpha val="7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992">
                <a:tc>
                  <a:txBody>
                    <a:bodyPr/>
                    <a:lstStyle/>
                    <a:p>
                      <a:pPr marL="432000" indent="-4320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/>
                        <a:t>Fixed positions </a:t>
                      </a:r>
                    </a:p>
                    <a:p>
                      <a:pPr marL="432000" indent="-4320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/>
                        <a:t>Do</a:t>
                      </a:r>
                      <a:r>
                        <a:rPr lang="en-IE" sz="2400" baseline="0" dirty="0"/>
                        <a:t> not move but can vibrate</a:t>
                      </a:r>
                    </a:p>
                    <a:p>
                      <a:pPr marL="432000" indent="-432000">
                        <a:buFont typeface="Arial" panose="020B0604020202020204" pitchFamily="34" charset="0"/>
                        <a:buChar char="•"/>
                      </a:pPr>
                      <a:r>
                        <a:rPr lang="en-IE" sz="2400" baseline="0" dirty="0"/>
                        <a:t>Strong forces holding particles together</a:t>
                      </a:r>
                      <a:endParaRPr lang="en-IE" sz="2400" dirty="0"/>
                    </a:p>
                  </a:txBody>
                  <a:tcPr>
                    <a:solidFill>
                      <a:srgbClr val="CC99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2000" indent="-4320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/>
                        <a:t>Particles can slide over each other</a:t>
                      </a:r>
                    </a:p>
                    <a:p>
                      <a:pPr marL="432000" indent="-4320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/>
                        <a:t>Forces holding particles together are not as strong as in a solid</a:t>
                      </a:r>
                    </a:p>
                  </a:txBody>
                  <a:tcPr>
                    <a:solidFill>
                      <a:srgbClr val="CC99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2000" indent="-4320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/>
                        <a:t>Particles farther</a:t>
                      </a:r>
                      <a:r>
                        <a:rPr lang="en-IE" sz="2400" baseline="0" dirty="0"/>
                        <a:t> apart than a liquid or a solid </a:t>
                      </a:r>
                    </a:p>
                    <a:p>
                      <a:pPr marL="432000" indent="-432000">
                        <a:buFont typeface="Arial" panose="020B0604020202020204" pitchFamily="34" charset="0"/>
                        <a:buChar char="•"/>
                      </a:pPr>
                      <a:r>
                        <a:rPr lang="en-IE" sz="2400" baseline="0" dirty="0"/>
                        <a:t>Very weak forces between particles</a:t>
                      </a:r>
                      <a:endParaRPr lang="en-IE" sz="2400" dirty="0"/>
                    </a:p>
                  </a:txBody>
                  <a:tcPr>
                    <a:solidFill>
                      <a:srgbClr val="CC99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85C9084-8612-4798-9BB8-237F1E77E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33" t="18084" r="4635" b="18248"/>
          <a:stretch/>
        </p:blipFill>
        <p:spPr>
          <a:xfrm>
            <a:off x="381032" y="3710865"/>
            <a:ext cx="3467270" cy="1849433"/>
          </a:xfrm>
          <a:prstGeom prst="rect">
            <a:avLst/>
          </a:prstGeom>
        </p:spPr>
      </p:pic>
      <p:pic>
        <p:nvPicPr>
          <p:cNvPr id="11" name="Picture 10" descr="A picture containing indoor, light&#10;&#10;Description automatically generated">
            <a:extLst>
              <a:ext uri="{FF2B5EF4-FFF2-40B4-BE49-F238E27FC236}">
                <a16:creationId xmlns:a16="http://schemas.microsoft.com/office/drawing/2014/main" id="{34A216C3-5F63-4B5C-B9B9-C88E212A96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73" t="17523" r="15924" b="9273"/>
          <a:stretch/>
        </p:blipFill>
        <p:spPr>
          <a:xfrm>
            <a:off x="4385569" y="3620468"/>
            <a:ext cx="3400148" cy="2416348"/>
          </a:xfrm>
          <a:prstGeom prst="rect">
            <a:avLst/>
          </a:prstGeom>
        </p:spPr>
      </p:pic>
      <p:pic>
        <p:nvPicPr>
          <p:cNvPr id="16" name="Picture 15" descr="A salt shaker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34F7D81-6139-415B-83FC-0E9A23ABC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10" t="7102" r="11337" b="3322"/>
          <a:stretch/>
        </p:blipFill>
        <p:spPr>
          <a:xfrm>
            <a:off x="8631305" y="3620469"/>
            <a:ext cx="2856400" cy="223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6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35579"/>
            <a:ext cx="108928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16.3 Properties of the states of matter </a:t>
            </a:r>
          </a:p>
        </p:txBody>
      </p:sp>
    </p:spTree>
    <p:extLst>
      <p:ext uri="{BB962C8B-B14F-4D97-AF65-F5344CB8AC3E}">
        <p14:creationId xmlns:p14="http://schemas.microsoft.com/office/powerpoint/2010/main" val="181237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A5AE976C8F014DA815AE81A8F3D888" ma:contentTypeVersion="11" ma:contentTypeDescription="Create a new document." ma:contentTypeScope="" ma:versionID="22c3ed5c2fdff5825f2bfb0d60133277">
  <xsd:schema xmlns:xsd="http://www.w3.org/2001/XMLSchema" xmlns:xs="http://www.w3.org/2001/XMLSchema" xmlns:p="http://schemas.microsoft.com/office/2006/metadata/properties" xmlns:ns2="690f2443-90e6-4f6b-bb8e-aafab3136b79" xmlns:ns3="d472d28a-9162-47fe-8b36-8043f48ad347" targetNamespace="http://schemas.microsoft.com/office/2006/metadata/properties" ma:root="true" ma:fieldsID="4aaa4a1073022af64c3ff6c9b8d3c039" ns2:_="" ns3:_="">
    <xsd:import namespace="690f2443-90e6-4f6b-bb8e-aafab3136b79"/>
    <xsd:import namespace="d472d28a-9162-47fe-8b36-8043f48ad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f2443-90e6-4f6b-bb8e-aafab3136b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2d28a-9162-47fe-8b36-8043f48ad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82774D-3EE1-4F03-93EA-E54FBADD8910}"/>
</file>

<file path=customXml/itemProps2.xml><?xml version="1.0" encoding="utf-8"?>
<ds:datastoreItem xmlns:ds="http://schemas.openxmlformats.org/officeDocument/2006/customXml" ds:itemID="{02E33275-8DD3-4BDA-9A1A-E164746BAF26}"/>
</file>

<file path=customXml/itemProps3.xml><?xml version="1.0" encoding="utf-8"?>
<ds:datastoreItem xmlns:ds="http://schemas.openxmlformats.org/officeDocument/2006/customXml" ds:itemID="{8A7886DA-9B35-4E41-8F17-189784CE023D}"/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559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NunitoSans-Regular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16.1 States of matter </vt:lpstr>
      <vt:lpstr>Matter  </vt:lpstr>
      <vt:lpstr>16.2 The particle theory </vt:lpstr>
      <vt:lpstr>The particle theory   </vt:lpstr>
      <vt:lpstr>The particle theory   </vt:lpstr>
      <vt:lpstr>16.3 Properties of the states of matter </vt:lpstr>
      <vt:lpstr>Properties of the states of matter </vt:lpstr>
      <vt:lpstr>16.4 Change of state </vt:lpstr>
      <vt:lpstr>Change of state   </vt:lpstr>
      <vt:lpstr>Change of state   </vt:lpstr>
      <vt:lpstr>Measuring the melting point of a solid</vt:lpstr>
      <vt:lpstr>Measuring the boiling point of a liquid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Priscilla</cp:lastModifiedBy>
  <cp:revision>41</cp:revision>
  <dcterms:created xsi:type="dcterms:W3CDTF">2019-02-07T17:12:40Z</dcterms:created>
  <dcterms:modified xsi:type="dcterms:W3CDTF">2021-01-27T07:23:50Z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0x010100B0A5AE976C8F014DA815AE81A8F3D888</vt:lpwstr>
  </property>
</Properties>
</file>