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64" r:id="rId6"/>
    <p:sldId id="274" r:id="rId7"/>
    <p:sldId id="275" r:id="rId8"/>
    <p:sldId id="290" r:id="rId9"/>
    <p:sldId id="289" r:id="rId10"/>
    <p:sldId id="276" r:id="rId11"/>
    <p:sldId id="291" r:id="rId12"/>
    <p:sldId id="278" r:id="rId13"/>
    <p:sldId id="292" r:id="rId14"/>
    <p:sldId id="279" r:id="rId15"/>
    <p:sldId id="293" r:id="rId16"/>
    <p:sldId id="294" r:id="rId17"/>
    <p:sldId id="281" r:id="rId18"/>
    <p:sldId id="295" r:id="rId19"/>
    <p:sldId id="283" r:id="rId20"/>
    <p:sldId id="296" r:id="rId21"/>
    <p:sldId id="284" r:id="rId22"/>
    <p:sldId id="286" r:id="rId23"/>
    <p:sldId id="297" r:id="rId24"/>
    <p:sldId id="299" r:id="rId25"/>
    <p:sldId id="298" r:id="rId26"/>
    <p:sldId id="300" r:id="rId27"/>
    <p:sldId id="288" r:id="rId28"/>
    <p:sldId id="26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C0E5"/>
    <a:srgbClr val="9FAFDB"/>
    <a:srgbClr val="FFFFFF"/>
    <a:srgbClr val="FF9933"/>
    <a:srgbClr val="FFCC99"/>
    <a:srgbClr val="FF9966"/>
    <a:srgbClr val="D60093"/>
    <a:srgbClr val="CC99FF"/>
    <a:srgbClr val="CC66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6"/>
    <p:restoredTop sz="94629"/>
  </p:normalViewPr>
  <p:slideViewPr>
    <p:cSldViewPr snapToGrid="0" snapToObjects="1">
      <p:cViewPr varScale="1">
        <p:scale>
          <a:sx n="81" d="100"/>
          <a:sy n="81" d="100"/>
        </p:scale>
        <p:origin x="7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50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1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9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4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8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45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6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29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070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40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09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5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43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27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109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27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474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32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67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0360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3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105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273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402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61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32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050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477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39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9075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501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1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660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4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838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8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84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292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79B4-AB35-9A43-B0C6-962E1C488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99BB91-1D68-904B-A159-ED8D7E25D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5018D-A27E-0346-865B-D9E337A69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D5C545-299C-3C47-BF14-5A0A9ADB5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3C7DF-72C1-EF4C-BB35-A66FCC2B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887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D049E-64A8-8C4D-94A7-10FDD261E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EFAC8-78DF-6B4D-A956-AE961F661F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B88E1-167A-0248-9E69-5D41687E7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0DEDE7-A206-3A45-B724-A5DBD710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64173-1B4D-C04D-A866-9E06B1D7E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350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239D4-62E5-9F47-9D67-330D24A7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665AC6-49DB-2140-9ECA-B49F70253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F8371-C6F3-4947-897E-872572F9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E7D9D-A73F-D24B-A844-497EF466D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CF859-5A61-D34F-96B5-E8F52F10A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923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7C0F-5E56-D34D-9B35-46B42151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9FCED-5C17-074D-A549-AE7917CB1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585566-F6B1-4A43-AF18-DC0180132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A3690-AB91-0341-B3BC-D3E084055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F87D71-D961-AB40-BA7F-7ED92D880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C76A7-A471-1E43-9714-388F3856F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9630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09E24-C223-AA41-B6E4-BE255B97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CB9272-EB03-4645-B88C-5C23F4CE4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1001A-FA64-0744-8190-D2FCA337D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918783-082D-684C-A03E-6651714BB5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C67816B-8B4A-B648-80A0-569A0F7D55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A2CC37-031E-4C46-9874-8C6418E1D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FEA5F-F01E-A047-BA99-05B44D60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CF5990-9212-6343-AEBD-D8D468627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72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62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1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3097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47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665BB-FDB6-0E4C-8210-1959723A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A5BAE8-74AE-F442-938D-E82BFDD0F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48155-335A-0C42-A4B5-475FF2FC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AEA0B-14B1-3240-8116-62C3F6709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4301C-334D-1946-89C8-7CDE6A483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021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57E98-F6E1-B74D-BC32-E671F421EA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721FF0-A8A6-B643-A23B-D13477CDD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E00A8-AA34-8D4D-8034-336520BD3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7B116-DB3A-C447-9630-55065CDA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9A4D-A4B7-0743-AECE-2A09372D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5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944BB-429B-E54C-B944-0DD715CB3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219389-6B4E-5244-9B29-AA2863EB1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4DBD9-C56A-4445-9986-914E7FD4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3026F7-24C3-B44E-9D8F-D2C5B264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06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6E43C-E4D7-6949-9988-640612EED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CFBBD-1542-0749-B95B-E01B79865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937E-FFCF-8545-8906-E2D903A9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77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0E5C-BDF2-0243-B18C-731F49CF2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953A9-9609-4B46-8A23-B8D8CBC92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B2ACA1-BAC4-E14C-B94B-E6F59EC36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6677D-53E7-CB4E-8BCE-785FD83E7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020D05-00AB-C145-9734-92F5AF62A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4043BF-9398-B340-9FCB-058D7D35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3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DB170-5CCF-F04C-84FB-39D6144FC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537251-AA9F-0F49-9478-46CEA7CA5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481A11-F1FE-EE4F-8E5B-77D79898C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BF313-F982-D849-B428-4A1F6227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EE8AB7-893E-AA4E-B32B-F1942FEA8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18B76-1F99-B54E-92CD-C8447DDA2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8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6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0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578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436C32-836D-5B40-9295-1D3A5BFAA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DD286-C55F-C74A-AC02-EC13054F9F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06AB4-0695-374A-AABD-E8C281EF54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9C36E-A759-A646-A9FD-F40711F9303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8E447-2AA8-0D41-881E-17C59489A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65FE50-4D4F-BC47-9F84-44E32F6EC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663D5-C234-BD4B-AB65-E048C2447AC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93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4727" y="3353813"/>
            <a:ext cx="88114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IE" sz="7200" b="1" dirty="0">
                <a:solidFill>
                  <a:prstClr val="black"/>
                </a:solidFill>
                <a:latin typeface="Calibri Light" panose="020F0302020204030204"/>
              </a:rPr>
              <a:t>Chapter 34 – </a:t>
            </a:r>
          </a:p>
          <a:p>
            <a:pPr lvl="0" algn="ctr"/>
            <a:r>
              <a:rPr lang="en-IE" sz="7200" b="1">
                <a:solidFill>
                  <a:prstClr val="black"/>
                </a:solidFill>
                <a:latin typeface="Calibri Light" panose="020F0302020204030204"/>
              </a:rPr>
              <a:t>Current electricity</a:t>
            </a:r>
            <a:endParaRPr lang="en-IE" sz="7200" b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8560" y="6031043"/>
            <a:ext cx="8183997" cy="58477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3200" dirty="0"/>
              <a:t>The Physical World – </a:t>
            </a:r>
            <a:r>
              <a:rPr lang="en-IE" sz="3200"/>
              <a:t>Building Blocks</a:t>
            </a:r>
            <a:endParaRPr lang="en-IE" sz="3200" dirty="0"/>
          </a:p>
        </p:txBody>
      </p:sp>
    </p:spTree>
    <p:extLst>
      <p:ext uri="{BB962C8B-B14F-4D97-AF65-F5344CB8AC3E}">
        <p14:creationId xmlns:p14="http://schemas.microsoft.com/office/powerpoint/2010/main" val="315951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34.3 What is flowing in the wires?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980" y="1351764"/>
            <a:ext cx="10048284" cy="4078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Electrons flow in the wires of an electric circuit.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Electrons leave the negative terminal of the battery, travel through the wires and return back to the positive terminal of the battery.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The flow of electrons is called an </a:t>
            </a:r>
            <a:r>
              <a:rPr lang="en-IE" sz="3200" b="1" u="sng" dirty="0"/>
              <a:t>electric current</a:t>
            </a:r>
            <a:r>
              <a:rPr lang="en-IE" sz="3200" b="1" dirty="0"/>
              <a:t>.</a:t>
            </a:r>
          </a:p>
          <a:p>
            <a:pPr marL="432000" indent="-432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The more electrons that pass a point in the circuit per second, the great the current flowing.</a:t>
            </a:r>
          </a:p>
        </p:txBody>
      </p:sp>
    </p:spTree>
    <p:extLst>
      <p:ext uri="{BB962C8B-B14F-4D97-AF65-F5344CB8AC3E}">
        <p14:creationId xmlns:p14="http://schemas.microsoft.com/office/powerpoint/2010/main" val="427026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34.4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r>
              <a:rPr lang="en-US" sz="4800" b="1" dirty="0">
                <a:solidFill>
                  <a:srgbClr val="002060"/>
                </a:solidFill>
              </a:rPr>
              <a:t>Conductors and insulators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0" y="1351764"/>
            <a:ext cx="3539981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5980" y="1351764"/>
            <a:ext cx="57763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b="1" u="sng" dirty="0"/>
              <a:t>Conductors</a:t>
            </a:r>
            <a:r>
              <a:rPr lang="en-IE" sz="3200" dirty="0"/>
              <a:t> are substances that allow electricity to travel through them.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E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3200" b="1" u="sng" dirty="0"/>
              <a:t>Insulators</a:t>
            </a:r>
            <a:r>
              <a:rPr lang="en-IE" sz="3200" dirty="0"/>
              <a:t> are substances that do not allow electricity to travel through them.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17367" y="1567207"/>
            <a:ext cx="4089973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2800" b="1" dirty="0"/>
              <a:t>Q</a:t>
            </a:r>
            <a:r>
              <a:rPr lang="en-IE" sz="2800" dirty="0"/>
              <a:t>: Can you name any substances that are good </a:t>
            </a:r>
            <a:r>
              <a:rPr lang="en-IE" sz="2800" b="1" dirty="0"/>
              <a:t>conductors</a:t>
            </a:r>
            <a:r>
              <a:rPr lang="en-IE" sz="2800" dirty="0"/>
              <a:t> of electricity?</a:t>
            </a:r>
          </a:p>
          <a:p>
            <a:endParaRPr lang="en-IE" sz="2800" dirty="0"/>
          </a:p>
          <a:p>
            <a:r>
              <a:rPr lang="en-IE" sz="2800" b="1" dirty="0"/>
              <a:t>Q</a:t>
            </a:r>
            <a:r>
              <a:rPr lang="en-IE" sz="2800" dirty="0"/>
              <a:t>: Can you name any substances that are good </a:t>
            </a:r>
            <a:r>
              <a:rPr lang="en-IE" sz="2800" b="1" dirty="0"/>
              <a:t>insulators</a:t>
            </a:r>
            <a:r>
              <a:rPr lang="en-IE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14524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34.5 Circuit diagrams </a:t>
            </a:r>
          </a:p>
        </p:txBody>
      </p:sp>
    </p:spTree>
    <p:extLst>
      <p:ext uri="{BB962C8B-B14F-4D97-AF65-F5344CB8AC3E}">
        <p14:creationId xmlns:p14="http://schemas.microsoft.com/office/powerpoint/2010/main" val="334509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Circuit diagrams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318341" y="1192555"/>
            <a:ext cx="11323532" cy="4182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029249"/>
              </p:ext>
            </p:extLst>
          </p:nvPr>
        </p:nvGraphicFramePr>
        <p:xfrm>
          <a:off x="532735" y="1259059"/>
          <a:ext cx="11109137" cy="41823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06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696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96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8335">
                <a:tc>
                  <a:txBody>
                    <a:bodyPr/>
                    <a:lstStyle/>
                    <a:p>
                      <a:pPr algn="ctr"/>
                      <a:r>
                        <a:rPr lang="en-IE" sz="2800" b="1" u="sng" dirty="0"/>
                        <a:t>Component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Bulb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Switch</a:t>
                      </a:r>
                      <a:r>
                        <a:rPr lang="en-IE" sz="2800" baseline="0" dirty="0"/>
                        <a:t> on</a:t>
                      </a:r>
                      <a:endParaRPr lang="en-IE" sz="2800" dirty="0"/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Resistor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Voltmeter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8849">
                <a:tc>
                  <a:txBody>
                    <a:bodyPr/>
                    <a:lstStyle/>
                    <a:p>
                      <a:pPr algn="ctr"/>
                      <a:r>
                        <a:rPr lang="en-IE" sz="2800" b="1" u="sng" dirty="0"/>
                        <a:t>Symbol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63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Component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Battery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2800" dirty="0"/>
                        <a:t>Switch off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/>
                        <a:t>Ammeter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dirty="0"/>
                        <a:t>Ohmmeter</a:t>
                      </a:r>
                    </a:p>
                  </a:txBody>
                  <a:tcPr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8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IE" sz="2800" b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</a:p>
                  </a:txBody>
                  <a:tcPr anchor="ctr"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sz="2800" dirty="0"/>
                    </a:p>
                  </a:txBody>
                  <a:tcPr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7BDEEFA2-689E-44A6-AB65-1BE070EB35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894" y="2056539"/>
            <a:ext cx="3024421" cy="1223921"/>
          </a:xfrm>
          <a:prstGeom prst="rect">
            <a:avLst/>
          </a:prstGeom>
        </p:spPr>
      </p:pic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889D8ED-0CC0-46DC-93D7-DCD6436FE8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0930" y="4162191"/>
            <a:ext cx="3024421" cy="1245949"/>
          </a:xfrm>
          <a:prstGeom prst="rect">
            <a:avLst/>
          </a:prstGeom>
        </p:spPr>
      </p:pic>
      <p:pic>
        <p:nvPicPr>
          <p:cNvPr id="20" name="Picture 19" descr="Arrow&#10;&#10;Description automatically generated with low confidence">
            <a:extLst>
              <a:ext uri="{FF2B5EF4-FFF2-40B4-BE49-F238E27FC236}">
                <a16:creationId xmlns:a16="http://schemas.microsoft.com/office/drawing/2014/main" id="{5815ED39-5694-4803-B081-51EF38D9B2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927" y="2056539"/>
            <a:ext cx="1925027" cy="1223921"/>
          </a:xfrm>
          <a:prstGeom prst="rect">
            <a:avLst/>
          </a:prstGeom>
        </p:spPr>
      </p:pic>
      <p:pic>
        <p:nvPicPr>
          <p:cNvPr id="22" name="Picture 21" descr="A black pair of scissors&#10;&#10;Description automatically generated with medium confidence">
            <a:extLst>
              <a:ext uri="{FF2B5EF4-FFF2-40B4-BE49-F238E27FC236}">
                <a16:creationId xmlns:a16="http://schemas.microsoft.com/office/drawing/2014/main" id="{DECAA382-FB45-4EE9-A1B6-B53EE29EA0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6927" y="4162191"/>
            <a:ext cx="1925027" cy="1245949"/>
          </a:xfrm>
          <a:prstGeom prst="rect">
            <a:avLst/>
          </a:prstGeom>
        </p:spPr>
      </p:pic>
      <p:pic>
        <p:nvPicPr>
          <p:cNvPr id="26" name="Picture 25" descr="A picture containing logo&#10;&#10;Description automatically generated">
            <a:extLst>
              <a:ext uri="{FF2B5EF4-FFF2-40B4-BE49-F238E27FC236}">
                <a16:creationId xmlns:a16="http://schemas.microsoft.com/office/drawing/2014/main" id="{014CA198-B585-4637-AD65-7378FFFA53D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566" y="2047542"/>
            <a:ext cx="1791469" cy="1242345"/>
          </a:xfrm>
          <a:prstGeom prst="rect">
            <a:avLst/>
          </a:prstGeom>
        </p:spPr>
      </p:pic>
      <p:pic>
        <p:nvPicPr>
          <p:cNvPr id="28" name="Picture 27" descr="Arrow&#10;&#10;Description automatically generated with medium confidence">
            <a:extLst>
              <a:ext uri="{FF2B5EF4-FFF2-40B4-BE49-F238E27FC236}">
                <a16:creationId xmlns:a16="http://schemas.microsoft.com/office/drawing/2014/main" id="{30ED504E-D48C-4B02-822B-C01B0E58DD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12928" y="2056539"/>
            <a:ext cx="1785623" cy="1223921"/>
          </a:xfrm>
          <a:prstGeom prst="rect">
            <a:avLst/>
          </a:prstGeom>
        </p:spPr>
      </p:pic>
      <p:pic>
        <p:nvPicPr>
          <p:cNvPr id="30" name="Picture 29" descr="Shape, arrow&#10;&#10;Description automatically generated">
            <a:extLst>
              <a:ext uri="{FF2B5EF4-FFF2-40B4-BE49-F238E27FC236}">
                <a16:creationId xmlns:a16="http://schemas.microsoft.com/office/drawing/2014/main" id="{E024288E-689B-4504-8132-0E03C3E8035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382"/>
          <a:stretch/>
        </p:blipFill>
        <p:spPr>
          <a:xfrm>
            <a:off x="7936993" y="4157428"/>
            <a:ext cx="1791469" cy="1250711"/>
          </a:xfrm>
          <a:prstGeom prst="rect">
            <a:avLst/>
          </a:prstGeom>
        </p:spPr>
      </p:pic>
      <p:pic>
        <p:nvPicPr>
          <p:cNvPr id="34" name="Picture 33" descr="A picture containing icon&#10;&#10;Description automatically generated">
            <a:extLst>
              <a:ext uri="{FF2B5EF4-FFF2-40B4-BE49-F238E27FC236}">
                <a16:creationId xmlns:a16="http://schemas.microsoft.com/office/drawing/2014/main" id="{D35B69A8-B232-44E8-9C66-46C83120604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3876" y="4162191"/>
            <a:ext cx="1791093" cy="123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0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35579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34.6 Measuring current</a:t>
            </a:r>
          </a:p>
        </p:txBody>
      </p:sp>
    </p:spTree>
    <p:extLst>
      <p:ext uri="{BB962C8B-B14F-4D97-AF65-F5344CB8AC3E}">
        <p14:creationId xmlns:p14="http://schemas.microsoft.com/office/powerpoint/2010/main" val="3482162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28" y="303794"/>
            <a:ext cx="963878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How can you measure the amount of current flowing in a circuit?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50128" y="1475697"/>
            <a:ext cx="7849154" cy="39066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An </a:t>
            </a:r>
            <a:r>
              <a:rPr lang="en-US" sz="3000" b="1" u="sng" dirty="0">
                <a:solidFill>
                  <a:srgbClr val="002060"/>
                </a:solidFill>
                <a:latin typeface="+mn-lt"/>
              </a:rPr>
              <a:t>ammeter</a:t>
            </a:r>
            <a:r>
              <a:rPr lang="en-US" sz="3000" dirty="0">
                <a:solidFill>
                  <a:srgbClr val="002060"/>
                </a:solidFill>
                <a:latin typeface="+mn-lt"/>
              </a:rPr>
              <a:t> measures the current flowing in a circuit.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Current is measured in units called </a:t>
            </a:r>
            <a:r>
              <a:rPr lang="en-US" sz="3000" b="1" u="sng" dirty="0">
                <a:solidFill>
                  <a:srgbClr val="002060"/>
                </a:solidFill>
                <a:latin typeface="+mn-lt"/>
              </a:rPr>
              <a:t>amps</a:t>
            </a:r>
            <a:r>
              <a:rPr lang="en-US" sz="3000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3000" b="1" u="sng" dirty="0">
                <a:solidFill>
                  <a:srgbClr val="002060"/>
                </a:solidFill>
                <a:latin typeface="+mn-lt"/>
              </a:rPr>
              <a:t>A</a:t>
            </a:r>
            <a:r>
              <a:rPr lang="en-US" sz="3000" dirty="0">
                <a:solidFill>
                  <a:srgbClr val="002060"/>
                </a:solidFill>
                <a:latin typeface="+mn-lt"/>
              </a:rPr>
              <a:t>).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rgbClr val="002060"/>
                </a:solidFill>
                <a:latin typeface="+mn-lt"/>
              </a:rPr>
              <a:t>An ammeter must be placed within the circuit to measure the amount of current passing through it per second.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10100C71-7781-4AE5-BFCB-CFA497D939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57880" y="1244339"/>
            <a:ext cx="3733016" cy="38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72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34.7 &amp; 34.8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Bulbs in series and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in parallel</a:t>
            </a:r>
          </a:p>
        </p:txBody>
      </p:sp>
    </p:spTree>
    <p:extLst>
      <p:ext uri="{BB962C8B-B14F-4D97-AF65-F5344CB8AC3E}">
        <p14:creationId xmlns:p14="http://schemas.microsoft.com/office/powerpoint/2010/main" val="480749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34.7 Bulbs in series 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883" y="1251322"/>
            <a:ext cx="6152682" cy="4175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We say bulbs are in series when electrons that flow through the first bulb must flow through the second bulb before returning to </a:t>
            </a:r>
            <a:br>
              <a:rPr lang="en-IE" sz="3000" dirty="0"/>
            </a:br>
            <a:r>
              <a:rPr lang="en-IE" sz="3000" dirty="0"/>
              <a:t>the battery.</a:t>
            </a:r>
          </a:p>
          <a:p>
            <a:pPr marL="504000" indent="-504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000" dirty="0"/>
              <a:t>The same amount of current flows through each part of the circuit.</a:t>
            </a:r>
          </a:p>
          <a:p>
            <a:endParaRPr lang="en-IE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873821" y="3860364"/>
            <a:ext cx="4869365" cy="206210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Each time you add another bulb to the circuit, what do you notice about the brightness of the bulbs?</a:t>
            </a:r>
          </a:p>
        </p:txBody>
      </p:sp>
      <p:pic>
        <p:nvPicPr>
          <p:cNvPr id="5" name="Picture 4" descr="A picture containing indoor, electronics, items&#10;&#10;Description automatically generated">
            <a:extLst>
              <a:ext uri="{FF2B5EF4-FFF2-40B4-BE49-F238E27FC236}">
                <a16:creationId xmlns:a16="http://schemas.microsoft.com/office/drawing/2014/main" id="{7C64C6C8-2287-46FD-8B22-3D092E925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821" y="398404"/>
            <a:ext cx="4869365" cy="34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8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162223" y="678791"/>
            <a:ext cx="11873659" cy="53205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10515600" cy="1325563"/>
          </a:xfrm>
        </p:spPr>
        <p:txBody>
          <a:bodyPr>
            <a:normAutofit/>
          </a:bodyPr>
          <a:lstStyle/>
          <a:p>
            <a:r>
              <a:rPr lang="en-IE" sz="4800" b="1" dirty="0">
                <a:solidFill>
                  <a:srgbClr val="002060"/>
                </a:solidFill>
              </a:rPr>
              <a:t>34.8 Bulbs in parallel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7682" y="4287330"/>
            <a:ext cx="4869364" cy="156966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/>
              <a:t>Q</a:t>
            </a:r>
            <a:r>
              <a:rPr lang="en-IE" sz="3200" dirty="0"/>
              <a:t>: If bulb 1 is disconnected or blows, what will happen to bulb 2?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1173657"/>
            <a:ext cx="5767406" cy="3898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4000" indent="-504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We say bulbs are in parallel when each bulb has an independent circuit connecting it to the battery.</a:t>
            </a:r>
          </a:p>
          <a:p>
            <a:pPr marL="504000" indent="-50400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IE" sz="3200" dirty="0"/>
              <a:t>In a parallel circuit, the current is split between the bulbs.</a:t>
            </a:r>
          </a:p>
          <a:p>
            <a:endParaRPr lang="en-IE" sz="3200" dirty="0"/>
          </a:p>
        </p:txBody>
      </p:sp>
      <p:pic>
        <p:nvPicPr>
          <p:cNvPr id="9" name="Picture 8" descr="A picture containing indoor&#10;&#10;Description automatically generated">
            <a:extLst>
              <a:ext uri="{FF2B5EF4-FFF2-40B4-BE49-F238E27FC236}">
                <a16:creationId xmlns:a16="http://schemas.microsoft.com/office/drawing/2014/main" id="{6E392EDB-F540-409C-AAF2-7392B6223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681" y="767002"/>
            <a:ext cx="4869365" cy="343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60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34.9 Voltage </a:t>
            </a:r>
          </a:p>
        </p:txBody>
      </p:sp>
    </p:spTree>
    <p:extLst>
      <p:ext uri="{BB962C8B-B14F-4D97-AF65-F5344CB8AC3E}">
        <p14:creationId xmlns:p14="http://schemas.microsoft.com/office/powerpoint/2010/main" val="2188336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Objectives: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646771" y="1446875"/>
            <a:ext cx="10058400" cy="340606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help students understand, construct and draw some simple electric circuits 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ensure that students know how to measure voltages (potential difference) and currents in simple circuits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IE" sz="3200" dirty="0">
                <a:latin typeface="Calibri" panose="020F0502020204030204"/>
              </a:rPr>
              <a:t>To enable students to measure the resistance of electronic components </a:t>
            </a:r>
          </a:p>
        </p:txBody>
      </p:sp>
    </p:spTree>
    <p:extLst>
      <p:ext uri="{BB962C8B-B14F-4D97-AF65-F5344CB8AC3E}">
        <p14:creationId xmlns:p14="http://schemas.microsoft.com/office/powerpoint/2010/main" val="70125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What causes current to flow in a circuit?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655283" y="1154401"/>
            <a:ext cx="7225525" cy="3973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Electrons must be given energy to </a:t>
            </a:r>
            <a:br>
              <a:rPr lang="en-US" sz="3200" dirty="0">
                <a:solidFill>
                  <a:srgbClr val="002060"/>
                </a:solidFill>
                <a:latin typeface="+mn-lt"/>
              </a:rPr>
            </a:br>
            <a:r>
              <a:rPr lang="en-US" sz="3200" dirty="0">
                <a:solidFill>
                  <a:srgbClr val="002060"/>
                </a:solidFill>
                <a:latin typeface="+mn-lt"/>
              </a:rPr>
              <a:t>flow around the circuit. This comes from the battery.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voltage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 of the battery is measured using a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voltmeter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 Voltage is also referred to as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potential difference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The unit of voltage is the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volt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V</a:t>
            </a:r>
            <a:r>
              <a:rPr lang="en-US" sz="3200" b="1" dirty="0">
                <a:solidFill>
                  <a:srgbClr val="002060"/>
                </a:solidFill>
                <a:latin typeface="+mn-lt"/>
              </a:rPr>
              <a:t>).</a:t>
            </a:r>
          </a:p>
        </p:txBody>
      </p:sp>
      <p:pic>
        <p:nvPicPr>
          <p:cNvPr id="6" name="Picture 5" descr="Application&#10;&#10;Description automatically generated with low confidence">
            <a:extLst>
              <a:ext uri="{FF2B5EF4-FFF2-40B4-BE49-F238E27FC236}">
                <a16:creationId xmlns:a16="http://schemas.microsoft.com/office/drawing/2014/main" id="{E4A2D005-0FB2-4595-BB36-3C5DC47B58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699" y="980388"/>
            <a:ext cx="4185501" cy="397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64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26233"/>
            <a:ext cx="1091518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34.10 Resistance  </a:t>
            </a:r>
          </a:p>
        </p:txBody>
      </p:sp>
    </p:spTree>
    <p:extLst>
      <p:ext uri="{BB962C8B-B14F-4D97-AF65-F5344CB8AC3E}">
        <p14:creationId xmlns:p14="http://schemas.microsoft.com/office/powerpoint/2010/main" val="1153809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5" y="0"/>
            <a:ext cx="11109137" cy="132556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Resistance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50128" y="971864"/>
            <a:ext cx="4917566" cy="50518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Resistance in a circuit slows down the movement of electrons. Items that cause </a:t>
            </a:r>
            <a:br>
              <a:rPr lang="en-US" sz="2800" dirty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this to happen are called 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resistors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Resistance is measured </a:t>
            </a:r>
            <a:br>
              <a:rPr lang="en-US" sz="2800" dirty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using an 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ohmmeter</a:t>
            </a:r>
            <a:r>
              <a:rPr lang="en-US" sz="2800" dirty="0">
                <a:solidFill>
                  <a:srgbClr val="002060"/>
                </a:solidFill>
                <a:latin typeface="+mn-lt"/>
              </a:rPr>
              <a:t>.</a:t>
            </a:r>
          </a:p>
          <a:p>
            <a:pPr marL="432000" indent="-432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  <a:latin typeface="+mn-lt"/>
              </a:rPr>
              <a:t>The unit of resistance is </a:t>
            </a:r>
            <a:br>
              <a:rPr lang="en-US" sz="2800" dirty="0">
                <a:solidFill>
                  <a:srgbClr val="002060"/>
                </a:solidFill>
                <a:latin typeface="+mn-lt"/>
              </a:rPr>
            </a:br>
            <a:r>
              <a:rPr lang="en-US" sz="2800" dirty="0">
                <a:solidFill>
                  <a:srgbClr val="002060"/>
                </a:solidFill>
                <a:latin typeface="+mn-lt"/>
              </a:rPr>
              <a:t>the </a:t>
            </a:r>
            <a:r>
              <a:rPr lang="en-US" sz="2800" b="1" u="sng" dirty="0">
                <a:solidFill>
                  <a:srgbClr val="002060"/>
                </a:solidFill>
                <a:latin typeface="+mn-lt"/>
              </a:rPr>
              <a:t>ohm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 (</a:t>
            </a:r>
            <a:r>
              <a:rPr lang="el-GR" sz="2800" b="1" u="sng" dirty="0">
                <a:solidFill>
                  <a:srgbClr val="002060"/>
                </a:solidFill>
                <a:latin typeface="+mn-lt"/>
              </a:rPr>
              <a:t>Ω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).</a:t>
            </a:r>
          </a:p>
          <a:p>
            <a:endParaRPr lang="en-US" sz="32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A2595D86-88DD-4F46-BD47-C56F81EE12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694" y="1212442"/>
            <a:ext cx="6191570" cy="365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802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6771" y="488386"/>
            <a:ext cx="1005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Learning outcomes: </a:t>
            </a:r>
            <a:r>
              <a:rPr lang="en-IE" sz="3600" i="1" dirty="0">
                <a:solidFill>
                  <a:prstClr val="black"/>
                </a:solidFill>
              </a:rPr>
              <a:t>‘Now I am able to…’</a:t>
            </a:r>
          </a:p>
          <a:p>
            <a:endParaRPr lang="en-IE" sz="3600" b="1" dirty="0">
              <a:solidFill>
                <a:prstClr val="black"/>
              </a:solidFill>
            </a:endParaRP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5FDC24-D6A0-0C4B-AE98-49AA71EDF622}"/>
              </a:ext>
            </a:extLst>
          </p:cNvPr>
          <p:cNvSpPr txBox="1">
            <a:spLocks/>
          </p:cNvSpPr>
          <p:nvPr/>
        </p:nvSpPr>
        <p:spPr>
          <a:xfrm>
            <a:off x="468351" y="1446875"/>
            <a:ext cx="10526751" cy="33958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0" i="0" kern="1200" spc="0" baseline="0" dirty="0" smtClean="0">
                <a:solidFill>
                  <a:srgbClr val="26262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 Regular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Explain the meaning of </a:t>
            </a:r>
            <a:r>
              <a:rPr lang="en-IE" sz="2800" i="1" dirty="0">
                <a:latin typeface="Calibri" panose="020F0502020204030204"/>
              </a:rPr>
              <a:t>current electricity </a:t>
            </a:r>
            <a:r>
              <a:rPr lang="en-IE" sz="2800" dirty="0">
                <a:latin typeface="Calibri" panose="020F0502020204030204"/>
              </a:rPr>
              <a:t>and </a:t>
            </a:r>
            <a:r>
              <a:rPr lang="en-IE" sz="2800" i="1" dirty="0">
                <a:latin typeface="Calibri" panose="020F0502020204030204"/>
              </a:rPr>
              <a:t>electrical circuit</a:t>
            </a:r>
            <a:r>
              <a:rPr lang="en-IE" sz="2800" dirty="0">
                <a:latin typeface="Calibri" panose="020F0502020204030204"/>
              </a:rPr>
              <a:t>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Measure current, voltage (potential difference) and resistance.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Investigate whether a substance is a conductor or an insulator.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Compare series and parallel circuits.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SzPct val="140000"/>
              <a:buFont typeface="Arial" panose="020B0604020202020204" pitchFamily="34" charset="0"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IE" sz="2800" dirty="0">
                <a:latin typeface="Calibri" panose="020F0502020204030204"/>
              </a:rPr>
              <a:t>Construct simple circuits using wires, bulbs, voltmeters and ammeters.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523034" y="732029"/>
            <a:ext cx="836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/>
              <a:t>Tick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91801" y="1275019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/>
          <p:cNvSpPr/>
          <p:nvPr/>
        </p:nvSpPr>
        <p:spPr>
          <a:xfrm>
            <a:off x="10591801" y="1970095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/>
          <p:cNvSpPr/>
          <p:nvPr/>
        </p:nvSpPr>
        <p:spPr>
          <a:xfrm>
            <a:off x="10591092" y="2666768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Rectangle 8"/>
          <p:cNvSpPr/>
          <p:nvPr/>
        </p:nvSpPr>
        <p:spPr>
          <a:xfrm>
            <a:off x="10591091" y="3356467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0" name="Rectangle 9"/>
          <p:cNvSpPr/>
          <p:nvPr/>
        </p:nvSpPr>
        <p:spPr>
          <a:xfrm>
            <a:off x="10591801" y="4046166"/>
            <a:ext cx="691375" cy="613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055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349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223024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1958" y="1362180"/>
            <a:ext cx="2912079" cy="923330"/>
          </a:xfrm>
          <a:prstGeom prst="rect">
            <a:avLst/>
          </a:prstGeom>
          <a:solidFill>
            <a:srgbClr val="FF9933"/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Ammeter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5529" y="2778335"/>
            <a:ext cx="2311433" cy="94880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Voltage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485040" y="1171806"/>
            <a:ext cx="3128931" cy="1754326"/>
          </a:xfrm>
          <a:prstGeom prst="rect">
            <a:avLst/>
          </a:prstGeom>
          <a:solidFill>
            <a:srgbClr val="9FAFDB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Potential difference </a:t>
            </a:r>
            <a:r>
              <a:rPr lang="en-IE" sz="44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1017" y="3105007"/>
            <a:ext cx="273832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Variable resistor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32444" y="1044790"/>
            <a:ext cx="3224565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Voltmeter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35023" y="4397668"/>
            <a:ext cx="1696723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solidFill>
                  <a:prstClr val="black"/>
                </a:solidFill>
              </a:rPr>
              <a:t>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04401" y="3931868"/>
            <a:ext cx="169672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solidFill>
                  <a:prstClr val="black"/>
                </a:solidFill>
              </a:rPr>
              <a:t>Volt</a:t>
            </a:r>
          </a:p>
        </p:txBody>
      </p:sp>
    </p:spTree>
    <p:extLst>
      <p:ext uri="{BB962C8B-B14F-4D97-AF65-F5344CB8AC3E}">
        <p14:creationId xmlns:p14="http://schemas.microsoft.com/office/powerpoint/2010/main" val="2328244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654" y="388195"/>
            <a:ext cx="8653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Keywords: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8639" y="3845281"/>
            <a:ext cx="169672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Ohm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8265" y="4514208"/>
            <a:ext cx="2636796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Resistor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8569" y="1420463"/>
            <a:ext cx="3301589" cy="92333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Ohmmeter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335408" y="3919817"/>
            <a:ext cx="2248466" cy="923330"/>
          </a:xfrm>
          <a:prstGeom prst="rect">
            <a:avLst/>
          </a:prstGeom>
          <a:solidFill>
            <a:srgbClr val="A1C0E5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E" sz="5400" dirty="0">
                <a:solidFill>
                  <a:prstClr val="black"/>
                </a:solidFill>
              </a:rPr>
              <a:t>Series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26663" y="2983860"/>
            <a:ext cx="223168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Parallel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794B8-ECEE-4C69-ADB0-9CEDF38AB8E7}"/>
              </a:ext>
            </a:extLst>
          </p:cNvPr>
          <p:cNvSpPr txBox="1"/>
          <p:nvPr/>
        </p:nvSpPr>
        <p:spPr>
          <a:xfrm>
            <a:off x="880927" y="1183857"/>
            <a:ext cx="5010648" cy="175432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IE" sz="5400" dirty="0">
                <a:solidFill>
                  <a:prstClr val="black"/>
                </a:solidFill>
              </a:rPr>
              <a:t>Light-dependent resistor (LDR)</a:t>
            </a:r>
            <a:endParaRPr lang="en-IE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299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34.1 Electricity</a:t>
            </a:r>
          </a:p>
        </p:txBody>
      </p:sp>
    </p:spTree>
    <p:extLst>
      <p:ext uri="{BB962C8B-B14F-4D97-AF65-F5344CB8AC3E}">
        <p14:creationId xmlns:p14="http://schemas.microsoft.com/office/powerpoint/2010/main" val="250320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Electricity 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32736" y="999371"/>
            <a:ext cx="7688235" cy="4137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Electricity has been studied by scientists for the past 400 years.</a:t>
            </a:r>
          </a:p>
          <a:p>
            <a:pPr marL="504000" indent="-504000">
              <a:lnSpc>
                <a:spcPct val="100000"/>
              </a:lnSpc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In 1786, Luigi Galvani showed that when an electric current was applied to the muscle of a frog, it caused the muscle to twitch. Eventually this led to the development of the battery.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08709" y="1219070"/>
            <a:ext cx="3549791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chemeClr val="tx1"/>
                </a:solidFill>
              </a:rPr>
              <a:t>We would find it very difficult to live without electricity.</a:t>
            </a:r>
          </a:p>
          <a:p>
            <a:endParaRPr lang="en-IE" sz="3200" dirty="0">
              <a:solidFill>
                <a:schemeClr val="tx1"/>
              </a:solidFill>
            </a:endParaRPr>
          </a:p>
          <a:p>
            <a:r>
              <a:rPr lang="en-IE" sz="3200" b="1" dirty="0">
                <a:solidFill>
                  <a:schemeClr val="tx1"/>
                </a:solidFill>
              </a:rPr>
              <a:t>Q: </a:t>
            </a:r>
            <a:r>
              <a:rPr lang="en-IE" sz="3200" dirty="0">
                <a:solidFill>
                  <a:schemeClr val="tx1"/>
                </a:solidFill>
              </a:rPr>
              <a:t>How many different ways have you used electricity so far today? </a:t>
            </a:r>
          </a:p>
        </p:txBody>
      </p:sp>
    </p:spTree>
    <p:extLst>
      <p:ext uri="{BB962C8B-B14F-4D97-AF65-F5344CB8AC3E}">
        <p14:creationId xmlns:p14="http://schemas.microsoft.com/office/powerpoint/2010/main" val="209847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042" y="707011"/>
            <a:ext cx="10096893" cy="24541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34.2 How to get a bulb to light</a:t>
            </a:r>
          </a:p>
        </p:txBody>
      </p:sp>
    </p:spTree>
    <p:extLst>
      <p:ext uri="{BB962C8B-B14F-4D97-AF65-F5344CB8AC3E}">
        <p14:creationId xmlns:p14="http://schemas.microsoft.com/office/powerpoint/2010/main" val="367299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27F84-8B3A-C247-AAD5-0BBEFE09C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736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How to get a bulb to light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83E4412-CCA9-A642-AB05-E6D1137663EC}"/>
              </a:ext>
            </a:extLst>
          </p:cNvPr>
          <p:cNvSpPr txBox="1">
            <a:spLocks/>
          </p:cNvSpPr>
          <p:nvPr/>
        </p:nvSpPr>
        <p:spPr>
          <a:xfrm>
            <a:off x="570286" y="1177822"/>
            <a:ext cx="3860369" cy="2995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2060"/>
                </a:solidFill>
                <a:latin typeface="+mn-lt"/>
              </a:rPr>
              <a:t>An </a:t>
            </a:r>
            <a:r>
              <a:rPr lang="en-US" sz="3200" b="1" u="sng" dirty="0">
                <a:solidFill>
                  <a:srgbClr val="002060"/>
                </a:solidFill>
                <a:latin typeface="+mn-lt"/>
              </a:rPr>
              <a:t>electrical circuit </a:t>
            </a:r>
            <a:r>
              <a:rPr lang="en-US" sz="3200" dirty="0">
                <a:solidFill>
                  <a:srgbClr val="002060"/>
                </a:solidFill>
                <a:latin typeface="+mn-lt"/>
              </a:rPr>
              <a:t>is a continuous loop of metal that allows electricity to flow through it.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1884" y="3778753"/>
            <a:ext cx="3137211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chemeClr val="tx1"/>
                </a:solidFill>
              </a:rPr>
              <a:t>Q:</a:t>
            </a:r>
            <a:r>
              <a:rPr lang="en-IE" sz="3200" dirty="0">
                <a:solidFill>
                  <a:schemeClr val="tx1"/>
                </a:solidFill>
              </a:rPr>
              <a:t> What things are necessary for the bulb to light? 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C827F11-1386-4620-821B-87BB0B757B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85" t="5384" r="11507" b="3961"/>
          <a:stretch/>
        </p:blipFill>
        <p:spPr>
          <a:xfrm>
            <a:off x="5976594" y="807041"/>
            <a:ext cx="5354425" cy="474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E4343-A53F-614D-8572-A22EFC88A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55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</a:rPr>
              <a:t>34.3 &amp; 34.4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Current flow</a:t>
            </a:r>
          </a:p>
        </p:txBody>
      </p:sp>
    </p:spTree>
    <p:extLst>
      <p:ext uri="{BB962C8B-B14F-4D97-AF65-F5344CB8AC3E}">
        <p14:creationId xmlns:p14="http://schemas.microsoft.com/office/powerpoint/2010/main" val="5593918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A5AE976C8F014DA815AE81A8F3D888" ma:contentTypeVersion="11" ma:contentTypeDescription="Create a new document." ma:contentTypeScope="" ma:versionID="22c3ed5c2fdff5825f2bfb0d60133277">
  <xsd:schema xmlns:xsd="http://www.w3.org/2001/XMLSchema" xmlns:xs="http://www.w3.org/2001/XMLSchema" xmlns:p="http://schemas.microsoft.com/office/2006/metadata/properties" xmlns:ns2="690f2443-90e6-4f6b-bb8e-aafab3136b79" xmlns:ns3="d472d28a-9162-47fe-8b36-8043f48ad347" targetNamespace="http://schemas.microsoft.com/office/2006/metadata/properties" ma:root="true" ma:fieldsID="4aaa4a1073022af64c3ff6c9b8d3c039" ns2:_="" ns3:_="">
    <xsd:import namespace="690f2443-90e6-4f6b-bb8e-aafab3136b79"/>
    <xsd:import namespace="d472d28a-9162-47fe-8b36-8043f48ad3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f2443-90e6-4f6b-bb8e-aafab3136b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2d28a-9162-47fe-8b36-8043f48ad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90C687-B9F7-40EE-8ED0-0D6FF08E4C0B}"/>
</file>

<file path=customXml/itemProps2.xml><?xml version="1.0" encoding="utf-8"?>
<ds:datastoreItem xmlns:ds="http://schemas.openxmlformats.org/officeDocument/2006/customXml" ds:itemID="{A0B2A954-81B9-4B01-A1D5-C05168EDC04C}"/>
</file>

<file path=customXml/itemProps3.xml><?xml version="1.0" encoding="utf-8"?>
<ds:datastoreItem xmlns:ds="http://schemas.openxmlformats.org/officeDocument/2006/customXml" ds:itemID="{A94F7A67-F1C9-427D-8C60-72F29BAC598E}"/>
</file>

<file path=docProps/app.xml><?xml version="1.0" encoding="utf-8"?>
<Properties xmlns="http://schemas.openxmlformats.org/officeDocument/2006/extended-properties" xmlns:vt="http://schemas.openxmlformats.org/officeDocument/2006/docPropsVTypes">
  <TotalTime>4815</TotalTime>
  <Words>698</Words>
  <Application>Microsoft Office PowerPoint</Application>
  <PresentationFormat>Widescreen</PresentationFormat>
  <Paragraphs>91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34.1 Electricity</vt:lpstr>
      <vt:lpstr>Electricity  </vt:lpstr>
      <vt:lpstr>34.2 How to get a bulb to light</vt:lpstr>
      <vt:lpstr>How to get a bulb to light </vt:lpstr>
      <vt:lpstr>34.3 &amp; 34.4  Current flow</vt:lpstr>
      <vt:lpstr>34.3 What is flowing in the wires?</vt:lpstr>
      <vt:lpstr>34.4 Conductors and insulators</vt:lpstr>
      <vt:lpstr>34.5 Circuit diagrams </vt:lpstr>
      <vt:lpstr>Circuit diagrams </vt:lpstr>
      <vt:lpstr>34.6 Measuring current</vt:lpstr>
      <vt:lpstr>How can you measure the amount of current flowing in a circuit?</vt:lpstr>
      <vt:lpstr>34.7 &amp; 34.8 Bulbs in series and  in parallel</vt:lpstr>
      <vt:lpstr>34.7 Bulbs in series   </vt:lpstr>
      <vt:lpstr>34.8 Bulbs in parallel </vt:lpstr>
      <vt:lpstr>34.9 Voltage </vt:lpstr>
      <vt:lpstr>What causes current to flow in a circuit?</vt:lpstr>
      <vt:lpstr>34.10 Resistance  </vt:lpstr>
      <vt:lpstr>Resistance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O'Keeffe</dc:creator>
  <cp:lastModifiedBy>Priscilla O'Connor</cp:lastModifiedBy>
  <cp:revision>63</cp:revision>
  <dcterms:created xsi:type="dcterms:W3CDTF">2019-02-07T17:12:40Z</dcterms:created>
  <dcterms:modified xsi:type="dcterms:W3CDTF">2021-01-26T13:13:59Z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0x010100B0A5AE976C8F014DA815AE81A8F3D888</vt:lpwstr>
  </property>
</Properties>
</file>