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708" r:id="rId5"/>
  </p:sldMasterIdLst>
  <p:sldIdLst>
    <p:sldId id="264" r:id="rId6"/>
    <p:sldId id="274" r:id="rId7"/>
    <p:sldId id="275" r:id="rId8"/>
    <p:sldId id="301" r:id="rId9"/>
    <p:sldId id="309" r:id="rId10"/>
    <p:sldId id="302" r:id="rId11"/>
    <p:sldId id="300" r:id="rId12"/>
    <p:sldId id="303" r:id="rId13"/>
    <p:sldId id="311" r:id="rId14"/>
    <p:sldId id="312" r:id="rId15"/>
    <p:sldId id="304" r:id="rId16"/>
    <p:sldId id="313" r:id="rId17"/>
    <p:sldId id="314" r:id="rId18"/>
    <p:sldId id="315" r:id="rId19"/>
    <p:sldId id="305" r:id="rId20"/>
    <p:sldId id="316" r:id="rId21"/>
    <p:sldId id="317" r:id="rId22"/>
    <p:sldId id="306" r:id="rId23"/>
    <p:sldId id="318" r:id="rId24"/>
    <p:sldId id="307" r:id="rId25"/>
    <p:sldId id="319" r:id="rId26"/>
    <p:sldId id="308" r:id="rId27"/>
    <p:sldId id="310" r:id="rId28"/>
    <p:sldId id="288" r:id="rId29"/>
    <p:sldId id="26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99"/>
    <a:srgbClr val="FF9966"/>
    <a:srgbClr val="D60093"/>
    <a:srgbClr val="CC99FF"/>
    <a:srgbClr val="CC66FF"/>
    <a:srgbClr val="9900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6"/>
    <p:restoredTop sz="94629"/>
  </p:normalViewPr>
  <p:slideViewPr>
    <p:cSldViewPr snapToGrid="0" snapToObjects="1">
      <p:cViewPr varScale="1">
        <p:scale>
          <a:sx n="81" d="100"/>
          <a:sy n="81" d="100"/>
        </p:scale>
        <p:origin x="78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ustomXml" Target="../customXml/item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79B4-AB35-9A43-B0C6-962E1C488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9BB91-1D68-904B-A159-ED8D7E25D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5018D-A27E-0346-865B-D9E337A6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5C545-299C-3C47-BF14-5A0A9ADB5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3C7DF-72C1-EF4C-BB35-A66FCC2B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95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665BB-FDB6-0E4C-8210-1959723A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5BAE8-74AE-F442-938D-E82BFDD0F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48155-335A-0C42-A4B5-475FF2FC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AEA0B-14B1-3240-8116-62C3F670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4301C-334D-1946-89C8-7CDE6A48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11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157E98-F6E1-B74D-BC32-E671F421E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21FF0-A8A6-B643-A23B-D13477CDD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E00A8-AA34-8D4D-8034-336520BD3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7B116-DB3A-C447-9630-55065CDAD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9A4D-A4B7-0743-AECE-2A09372D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94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79B4-AB35-9A43-B0C6-962E1C488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9BB91-1D68-904B-A159-ED8D7E25D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5018D-A27E-0346-865B-D9E337A6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5C545-299C-3C47-BF14-5A0A9ADB5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3C7DF-72C1-EF4C-BB35-A66FCC2B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44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D049E-64A8-8C4D-94A7-10FDD261E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EFAC8-78DF-6B4D-A956-AE961F661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B88E1-167A-0248-9E69-5D41687E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DEDE7-A206-3A45-B724-A5DBD710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4173-1B4D-C04D-A866-9E06B1D7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18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39D4-62E5-9F47-9D67-330D24A7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65AC6-49DB-2140-9ECA-B49F70253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F8371-C6F3-4947-897E-872572F94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E7D9D-A73F-D24B-A844-497EF466D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CF859-5A61-D34F-96B5-E8F52F10A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1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47C0F-5E56-D34D-9B35-46B42151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9FCED-5C17-074D-A549-AE7917CB1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85566-F6B1-4A43-AF18-DC0180132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A3690-AB91-0341-B3BC-D3E084055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87D71-D961-AB40-BA7F-7ED92D88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C76A7-A471-1E43-9714-388F3856F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24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09E24-C223-AA41-B6E4-BE255B972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B9272-EB03-4645-B88C-5C23F4CE4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1001A-FA64-0744-8190-D2FCA337D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918783-082D-684C-A03E-6651714BB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67816B-8B4A-B648-80A0-569A0F7D55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A2CC37-031E-4C46-9874-8C6418E1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6FEA5F-F01E-A047-BA99-05B44D60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CF5990-9212-6343-AEBD-D8D46862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6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44BB-429B-E54C-B944-0DD715CB3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219389-6B4E-5244-9B29-AA2863EB1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4DBD9-C56A-4445-9986-914E7FD4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026F7-24C3-B44E-9D8F-D2C5B264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29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6E43C-E4D7-6949-9988-640612EE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8CFBBD-1542-0749-B95B-E01B79865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3937E-FFCF-8545-8906-E2D903A9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7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D0E5C-BDF2-0243-B18C-731F49CF2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953A9-9609-4B46-8A23-B8D8CBC9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2ACA1-BAC4-E14C-B94B-E6F59EC36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6677D-53E7-CB4E-8BCE-785FD83E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20D05-00AB-C145-9734-92F5AF62A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043BF-9398-B340-9FCB-058D7D35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4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D049E-64A8-8C4D-94A7-10FDD261E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EFAC8-78DF-6B4D-A956-AE961F661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B88E1-167A-0248-9E69-5D41687E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DEDE7-A206-3A45-B724-A5DBD710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4173-1B4D-C04D-A866-9E06B1D7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09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DB170-5CCF-F04C-84FB-39D6144F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37251-AA9F-0F49-9478-46CEA7CA5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81A11-F1FE-EE4F-8E5B-77D79898C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BF313-F982-D849-B428-4A1F6227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E8AB7-893E-AA4E-B32B-F1942FEA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18B76-1F99-B54E-92CD-C8447DDA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5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665BB-FDB6-0E4C-8210-1959723A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5BAE8-74AE-F442-938D-E82BFDD0F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48155-335A-0C42-A4B5-475FF2FC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AEA0B-14B1-3240-8116-62C3F670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4301C-334D-1946-89C8-7CDE6A48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743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157E98-F6E1-B74D-BC32-E671F421E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21FF0-A8A6-B643-A23B-D13477CDD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E00A8-AA34-8D4D-8034-336520BD3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7B116-DB3A-C447-9630-55065CDAD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9A4D-A4B7-0743-AECE-2A09372D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274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79B4-AB35-9A43-B0C6-962E1C488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9BB91-1D68-904B-A159-ED8D7E25D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5018D-A27E-0346-865B-D9E337A6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5C545-299C-3C47-BF14-5A0A9ADB5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3C7DF-72C1-EF4C-BB35-A66FCC2B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09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D049E-64A8-8C4D-94A7-10FDD261E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EFAC8-78DF-6B4D-A956-AE961F661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B88E1-167A-0248-9E69-5D41687E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DEDE7-A206-3A45-B724-A5DBD710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4173-1B4D-C04D-A866-9E06B1D7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27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39D4-62E5-9F47-9D67-330D24A7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65AC6-49DB-2140-9ECA-B49F70253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F8371-C6F3-4947-897E-872572F94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E7D9D-A73F-D24B-A844-497EF466D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CF859-5A61-D34F-96B5-E8F52F10A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74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47C0F-5E56-D34D-9B35-46B42151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9FCED-5C17-074D-A549-AE7917CB1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85566-F6B1-4A43-AF18-DC0180132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A3690-AB91-0341-B3BC-D3E084055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87D71-D961-AB40-BA7F-7ED92D88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C76A7-A471-1E43-9714-388F3856F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632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09E24-C223-AA41-B6E4-BE255B972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B9272-EB03-4645-B88C-5C23F4CE4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1001A-FA64-0744-8190-D2FCA337D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918783-082D-684C-A03E-6651714BB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67816B-8B4A-B648-80A0-569A0F7D55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A2CC37-031E-4C46-9874-8C6418E1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6FEA5F-F01E-A047-BA99-05B44D60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CF5990-9212-6343-AEBD-D8D46862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67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44BB-429B-E54C-B944-0DD715CB3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219389-6B4E-5244-9B29-AA2863EB1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4DBD9-C56A-4445-9986-914E7FD4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026F7-24C3-B44E-9D8F-D2C5B264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36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6E43C-E4D7-6949-9988-640612EE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8CFBBD-1542-0749-B95B-E01B79865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3937E-FFCF-8545-8906-E2D903A9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43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39D4-62E5-9F47-9D67-330D24A7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65AC6-49DB-2140-9ECA-B49F70253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F8371-C6F3-4947-897E-872572F94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E7D9D-A73F-D24B-A844-497EF466D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CF859-5A61-D34F-96B5-E8F52F10A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105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D0E5C-BDF2-0243-B18C-731F49CF2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953A9-9609-4B46-8A23-B8D8CBC9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2ACA1-BAC4-E14C-B94B-E6F59EC36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6677D-53E7-CB4E-8BCE-785FD83E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20D05-00AB-C145-9734-92F5AF62A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043BF-9398-B340-9FCB-058D7D35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2733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DB170-5CCF-F04C-84FB-39D6144F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37251-AA9F-0F49-9478-46CEA7CA5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81A11-F1FE-EE4F-8E5B-77D79898C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BF313-F982-D849-B428-4A1F6227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E8AB7-893E-AA4E-B32B-F1942FEA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18B76-1F99-B54E-92CD-C8447DDA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6402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665BB-FDB6-0E4C-8210-1959723A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5BAE8-74AE-F442-938D-E82BFDD0F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48155-335A-0C42-A4B5-475FF2FC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AEA0B-14B1-3240-8116-62C3F670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4301C-334D-1946-89C8-7CDE6A48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61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157E98-F6E1-B74D-BC32-E671F421E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21FF0-A8A6-B643-A23B-D13477CDD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E00A8-AA34-8D4D-8034-336520BD3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7B116-DB3A-C447-9630-55065CDAD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9A4D-A4B7-0743-AECE-2A09372D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23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79B4-AB35-9A43-B0C6-962E1C488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9BB91-1D68-904B-A159-ED8D7E25D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5018D-A27E-0346-865B-D9E337A6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5C545-299C-3C47-BF14-5A0A9ADB5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3C7DF-72C1-EF4C-BB35-A66FCC2B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509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D049E-64A8-8C4D-94A7-10FDD261E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EFAC8-78DF-6B4D-A956-AE961F661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B88E1-167A-0248-9E69-5D41687E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DEDE7-A206-3A45-B724-A5DBD710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4173-1B4D-C04D-A866-9E06B1D7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147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39D4-62E5-9F47-9D67-330D24A7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65AC6-49DB-2140-9ECA-B49F70253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F8371-C6F3-4947-897E-872572F94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E7D9D-A73F-D24B-A844-497EF466D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CF859-5A61-D34F-96B5-E8F52F10A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0395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47C0F-5E56-D34D-9B35-46B42151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9FCED-5C17-074D-A549-AE7917CB1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85566-F6B1-4A43-AF18-DC0180132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A3690-AB91-0341-B3BC-D3E084055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87D71-D961-AB40-BA7F-7ED92D88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C76A7-A471-1E43-9714-388F3856F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075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09E24-C223-AA41-B6E4-BE255B972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B9272-EB03-4645-B88C-5C23F4CE4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1001A-FA64-0744-8190-D2FCA337D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918783-082D-684C-A03E-6651714BB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67816B-8B4A-B648-80A0-569A0F7D55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A2CC37-031E-4C46-9874-8C6418E1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6FEA5F-F01E-A047-BA99-05B44D60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CF5990-9212-6343-AEBD-D8D46862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5012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44BB-429B-E54C-B944-0DD715CB3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219389-6B4E-5244-9B29-AA2863EB1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4DBD9-C56A-4445-9986-914E7FD4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026F7-24C3-B44E-9D8F-D2C5B264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41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47C0F-5E56-D34D-9B35-46B42151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9FCED-5C17-074D-A549-AE7917CB1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85566-F6B1-4A43-AF18-DC0180132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A3690-AB91-0341-B3BC-D3E084055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87D71-D961-AB40-BA7F-7ED92D88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C76A7-A471-1E43-9714-388F3856F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660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6E43C-E4D7-6949-9988-640612EE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8CFBBD-1542-0749-B95B-E01B79865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3937E-FFCF-8545-8906-E2D903A9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141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D0E5C-BDF2-0243-B18C-731F49CF2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953A9-9609-4B46-8A23-B8D8CBC9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2ACA1-BAC4-E14C-B94B-E6F59EC36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6677D-53E7-CB4E-8BCE-785FD83E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20D05-00AB-C145-9734-92F5AF62A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043BF-9398-B340-9FCB-058D7D35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83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DB170-5CCF-F04C-84FB-39D6144F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37251-AA9F-0F49-9478-46CEA7CA5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81A11-F1FE-EE4F-8E5B-77D79898C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BF313-F982-D849-B428-4A1F6227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E8AB7-893E-AA4E-B32B-F1942FEA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18B76-1F99-B54E-92CD-C8447DDA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998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665BB-FDB6-0E4C-8210-1959723A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5BAE8-74AE-F442-938D-E82BFDD0F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48155-335A-0C42-A4B5-475FF2FC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AEA0B-14B1-3240-8116-62C3F670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4301C-334D-1946-89C8-7CDE6A48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7843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157E98-F6E1-B74D-BC32-E671F421E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21FF0-A8A6-B643-A23B-D13477CDD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E00A8-AA34-8D4D-8034-336520BD3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7B116-DB3A-C447-9630-55065CDAD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9A4D-A4B7-0743-AECE-2A09372D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292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79B4-AB35-9A43-B0C6-962E1C488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9BB91-1D68-904B-A159-ED8D7E25D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5018D-A27E-0346-865B-D9E337A6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5C545-299C-3C47-BF14-5A0A9ADB5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3C7DF-72C1-EF4C-BB35-A66FCC2B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4855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D049E-64A8-8C4D-94A7-10FDD261E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EFAC8-78DF-6B4D-A956-AE961F661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B88E1-167A-0248-9E69-5D41687E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DEDE7-A206-3A45-B724-A5DBD710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4173-1B4D-C04D-A866-9E06B1D7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74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39D4-62E5-9F47-9D67-330D24A7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65AC6-49DB-2140-9ECA-B49F70253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F8371-C6F3-4947-897E-872572F94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E7D9D-A73F-D24B-A844-497EF466D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CF859-5A61-D34F-96B5-E8F52F10A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250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47C0F-5E56-D34D-9B35-46B42151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9FCED-5C17-074D-A549-AE7917CB1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85566-F6B1-4A43-AF18-DC0180132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A3690-AB91-0341-B3BC-D3E084055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87D71-D961-AB40-BA7F-7ED92D88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C76A7-A471-1E43-9714-388F3856F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706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09E24-C223-AA41-B6E4-BE255B972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B9272-EB03-4645-B88C-5C23F4CE4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1001A-FA64-0744-8190-D2FCA337D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918783-082D-684C-A03E-6651714BB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67816B-8B4A-B648-80A0-569A0F7D55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A2CC37-031E-4C46-9874-8C6418E1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6FEA5F-F01E-A047-BA99-05B44D60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CF5990-9212-6343-AEBD-D8D46862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0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09E24-C223-AA41-B6E4-BE255B972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B9272-EB03-4645-B88C-5C23F4CE4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1001A-FA64-0744-8190-D2FCA337D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918783-082D-684C-A03E-6651714BB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67816B-8B4A-B648-80A0-569A0F7D55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A2CC37-031E-4C46-9874-8C6418E1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6FEA5F-F01E-A047-BA99-05B44D60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CF5990-9212-6343-AEBD-D8D46862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1722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44BB-429B-E54C-B944-0DD715CB3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219389-6B4E-5244-9B29-AA2863EB1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4DBD9-C56A-4445-9986-914E7FD4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026F7-24C3-B44E-9D8F-D2C5B264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531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6E43C-E4D7-6949-9988-640612EE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8CFBBD-1542-0749-B95B-E01B79865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3937E-FFCF-8545-8906-E2D903A9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374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D0E5C-BDF2-0243-B18C-731F49CF2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953A9-9609-4B46-8A23-B8D8CBC9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2ACA1-BAC4-E14C-B94B-E6F59EC36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6677D-53E7-CB4E-8BCE-785FD83E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20D05-00AB-C145-9734-92F5AF62A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043BF-9398-B340-9FCB-058D7D35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242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DB170-5CCF-F04C-84FB-39D6144F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37251-AA9F-0F49-9478-46CEA7CA5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81A11-F1FE-EE4F-8E5B-77D79898C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BF313-F982-D849-B428-4A1F6227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E8AB7-893E-AA4E-B32B-F1942FEA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18B76-1F99-B54E-92CD-C8447DDA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945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665BB-FDB6-0E4C-8210-1959723A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5BAE8-74AE-F442-938D-E82BFDD0F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48155-335A-0C42-A4B5-475FF2FC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AEA0B-14B1-3240-8116-62C3F670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4301C-334D-1946-89C8-7CDE6A48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617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157E98-F6E1-B74D-BC32-E671F421E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21FF0-A8A6-B643-A23B-D13477CDD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E00A8-AA34-8D4D-8034-336520BD3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7B116-DB3A-C447-9630-55065CDAD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9A4D-A4B7-0743-AECE-2A09372D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368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44BB-429B-E54C-B944-0DD715CB3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219389-6B4E-5244-9B29-AA2863EB1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4DBD9-C56A-4445-9986-914E7FD4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026F7-24C3-B44E-9D8F-D2C5B264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0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6E43C-E4D7-6949-9988-640612EE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8CFBBD-1542-0749-B95B-E01B79865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3937E-FFCF-8545-8906-E2D903A9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77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D0E5C-BDF2-0243-B18C-731F49CF2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953A9-9609-4B46-8A23-B8D8CBC9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2ACA1-BAC4-E14C-B94B-E6F59EC36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6677D-53E7-CB4E-8BCE-785FD83E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20D05-00AB-C145-9734-92F5AF62A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043BF-9398-B340-9FCB-058D7D35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3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DB170-5CCF-F04C-84FB-39D6144F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37251-AA9F-0F49-9478-46CEA7CA5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81A11-F1FE-EE4F-8E5B-77D79898C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BF313-F982-D849-B428-4A1F6227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E8AB7-893E-AA4E-B32B-F1942FEA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18B76-1F99-B54E-92CD-C8447DDA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8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436C32-836D-5B40-9295-1D3A5BFA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DD286-C55F-C74A-AC02-EC13054F9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06AB4-0695-374A-AABD-E8C281EF5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9C36E-A759-A646-A9FD-F40711F93037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8E447-2AA8-0D41-881E-17C59489AD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5FE50-4D4F-BC47-9F84-44E32F6EC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663D5-C234-BD4B-AB65-E048C2447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6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436C32-836D-5B40-9295-1D3A5BFA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DD286-C55F-C74A-AC02-EC13054F9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06AB4-0695-374A-AABD-E8C281EF5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8E447-2AA8-0D41-881E-17C59489AD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5FE50-4D4F-BC47-9F84-44E32F6EC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1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436C32-836D-5B40-9295-1D3A5BFA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DD286-C55F-C74A-AC02-EC13054F9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06AB4-0695-374A-AABD-E8C281EF5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8E447-2AA8-0D41-881E-17C59489AD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5FE50-4D4F-BC47-9F84-44E32F6EC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0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436C32-836D-5B40-9295-1D3A5BFA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DD286-C55F-C74A-AC02-EC13054F9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06AB4-0695-374A-AABD-E8C281EF5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8E447-2AA8-0D41-881E-17C59489AD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5FE50-4D4F-BC47-9F84-44E32F6EC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57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436C32-836D-5B40-9295-1D3A5BFA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DD286-C55F-C74A-AC02-EC13054F9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06AB4-0695-374A-AABD-E8C281EF5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8E447-2AA8-0D41-881E-17C59489AD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5FE50-4D4F-BC47-9F84-44E32F6EC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5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727" y="3130789"/>
            <a:ext cx="102540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E" sz="7200" b="1" dirty="0">
                <a:solidFill>
                  <a:prstClr val="black"/>
                </a:solidFill>
                <a:latin typeface="Calibri Light" panose="020F0302020204030204"/>
              </a:rPr>
              <a:t>Chapter 38 – </a:t>
            </a:r>
          </a:p>
          <a:p>
            <a:pPr lvl="0" algn="ctr"/>
            <a:r>
              <a:rPr lang="en-IE" sz="7200" b="1" dirty="0">
                <a:solidFill>
                  <a:prstClr val="black"/>
                </a:solidFill>
                <a:latin typeface="Calibri Light" panose="020F0302020204030204"/>
              </a:rPr>
              <a:t>The Earth, sun and moon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662137"/>
            <a:ext cx="9010185" cy="10772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3200" dirty="0"/>
              <a:t>Earth &amp; Space – Building Blocks; Systems and Interactions;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315951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5" y="0"/>
            <a:ext cx="11109137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Seasons 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162225" y="662781"/>
            <a:ext cx="7242186" cy="5320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165" y="1325563"/>
            <a:ext cx="2968252" cy="35394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3200" b="1" dirty="0"/>
              <a:t>Q</a:t>
            </a:r>
            <a:r>
              <a:rPr lang="en-IE" sz="3200" dirty="0"/>
              <a:t>: When it is winter in the Northern Hemisphere, </a:t>
            </a:r>
          </a:p>
          <a:p>
            <a:r>
              <a:rPr lang="en-IE" sz="3200" dirty="0"/>
              <a:t>what season is it in the Southern Hemisphere?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6D2AD077-D89E-404B-9445-36EFFFAB27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8" t="6003" r="11485" b="5970"/>
          <a:stretch/>
        </p:blipFill>
        <p:spPr>
          <a:xfrm>
            <a:off x="4327436" y="302022"/>
            <a:ext cx="7149830" cy="532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05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5579"/>
            <a:ext cx="1014402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38.4 Phases of </a:t>
            </a:r>
            <a:br>
              <a:rPr lang="en-US" sz="9600" dirty="0">
                <a:solidFill>
                  <a:schemeClr val="bg1"/>
                </a:solidFill>
              </a:rPr>
            </a:br>
            <a:r>
              <a:rPr lang="en-US" sz="9600" dirty="0">
                <a:solidFill>
                  <a:schemeClr val="bg1"/>
                </a:solidFill>
              </a:rPr>
              <a:t>the moon  </a:t>
            </a:r>
          </a:p>
        </p:txBody>
      </p:sp>
    </p:spTree>
    <p:extLst>
      <p:ext uri="{BB962C8B-B14F-4D97-AF65-F5344CB8AC3E}">
        <p14:creationId xmlns:p14="http://schemas.microsoft.com/office/powerpoint/2010/main" val="3297513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5" y="0"/>
            <a:ext cx="11109137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The phases of the moon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642992" y="952108"/>
            <a:ext cx="10018723" cy="3881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The moon orbits the Earth every 27.3 days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The moon also rotates on its own axis every 27.3 days.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For this reason, the same side of the moon is always facing the Earth.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The moon is visible on Earth when it reflects light from the sun.</a:t>
            </a:r>
          </a:p>
        </p:txBody>
      </p:sp>
    </p:spTree>
    <p:extLst>
      <p:ext uri="{BB962C8B-B14F-4D97-AF65-F5344CB8AC3E}">
        <p14:creationId xmlns:p14="http://schemas.microsoft.com/office/powerpoint/2010/main" val="2606053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5" y="0"/>
            <a:ext cx="11109137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The phases of the moon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631596" y="872681"/>
            <a:ext cx="4592158" cy="3574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The </a:t>
            </a:r>
            <a:r>
              <a:rPr lang="en-US" sz="3200" b="1" u="sng" dirty="0">
                <a:solidFill>
                  <a:srgbClr val="002060"/>
                </a:solidFill>
                <a:latin typeface="+mn-lt"/>
              </a:rPr>
              <a:t>phases of the moon 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are caused by the rotation of the moon around the Earth. This causes us to see different amounts of the lit half of the moon.</a:t>
            </a:r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7F10E204-8FCC-4207-A90F-5971B7C62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1152" y="1070158"/>
            <a:ext cx="6504260" cy="458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25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5" y="0"/>
            <a:ext cx="11109137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The phases of the moon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671273" y="987511"/>
            <a:ext cx="10263820" cy="4668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A ‘</a:t>
            </a:r>
            <a:r>
              <a:rPr lang="en-US" sz="3200" b="1" u="sng" dirty="0">
                <a:solidFill>
                  <a:srgbClr val="002060"/>
                </a:solidFill>
                <a:latin typeface="+mn-lt"/>
              </a:rPr>
              <a:t>new moon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’ is the beginning of the cycle, when the lit half of the moon is facing fully away from the Earth. 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A </a:t>
            </a:r>
            <a:r>
              <a:rPr lang="en-US" sz="3200" b="1" u="sng" dirty="0">
                <a:solidFill>
                  <a:srgbClr val="002060"/>
                </a:solidFill>
                <a:latin typeface="+mn-lt"/>
              </a:rPr>
              <a:t>crescent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is where less than half of the moon is visible.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A </a:t>
            </a:r>
            <a:r>
              <a:rPr lang="en-US" sz="3200" b="1" u="sng" dirty="0">
                <a:solidFill>
                  <a:srgbClr val="002060"/>
                </a:solidFill>
                <a:latin typeface="+mn-lt"/>
              </a:rPr>
              <a:t>gibbous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is where more than half of the moon is visible.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rgbClr val="002060"/>
                </a:solidFill>
                <a:latin typeface="+mn-lt"/>
              </a:rPr>
              <a:t>‘Waxing’ 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means ‘getting bigger’.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+mn-lt"/>
              </a:rPr>
              <a:t>‘</a:t>
            </a:r>
            <a:r>
              <a:rPr lang="en-US" sz="3200" b="1" u="sng" dirty="0">
                <a:solidFill>
                  <a:srgbClr val="002060"/>
                </a:solidFill>
                <a:latin typeface="+mn-lt"/>
              </a:rPr>
              <a:t>Waning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’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means ‘getting smaller’.</a:t>
            </a:r>
          </a:p>
          <a:p>
            <a:pPr>
              <a:lnSpc>
                <a:spcPct val="100000"/>
              </a:lnSpc>
              <a:spcAft>
                <a:spcPts val="1400"/>
              </a:spcAft>
            </a:pP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12227" y="4086787"/>
            <a:ext cx="4229645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3200" b="1" dirty="0"/>
              <a:t>Q</a:t>
            </a:r>
            <a:r>
              <a:rPr lang="en-IE" sz="3200" dirty="0"/>
              <a:t>: At what stage of the moon’s cycle do we see a full moon?</a:t>
            </a:r>
          </a:p>
        </p:txBody>
      </p:sp>
    </p:spTree>
    <p:extLst>
      <p:ext uri="{BB962C8B-B14F-4D97-AF65-F5344CB8AC3E}">
        <p14:creationId xmlns:p14="http://schemas.microsoft.com/office/powerpoint/2010/main" val="792113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557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38.5 Eclipses</a:t>
            </a:r>
          </a:p>
        </p:txBody>
      </p:sp>
    </p:spTree>
    <p:extLst>
      <p:ext uri="{BB962C8B-B14F-4D97-AF65-F5344CB8AC3E}">
        <p14:creationId xmlns:p14="http://schemas.microsoft.com/office/powerpoint/2010/main" val="1198826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5" y="0"/>
            <a:ext cx="11109137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Eclipses 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550128" y="1001253"/>
            <a:ext cx="4215852" cy="3702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The word ‘eclipse’ means ‘to obscure’.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A </a:t>
            </a:r>
            <a:r>
              <a:rPr lang="en-US" sz="3200" b="1" u="sng" dirty="0">
                <a:solidFill>
                  <a:srgbClr val="002060"/>
                </a:solidFill>
                <a:latin typeface="+mn-lt"/>
              </a:rPr>
              <a:t>lunar eclipse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happens when the moon passes into the Earth’s shadow.</a:t>
            </a:r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1B88FA58-9807-49C2-84A8-7DC2C11E67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3" t="15251" r="3068" b="15251"/>
          <a:stretch/>
        </p:blipFill>
        <p:spPr>
          <a:xfrm>
            <a:off x="4783373" y="1001253"/>
            <a:ext cx="7066120" cy="370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37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5" y="0"/>
            <a:ext cx="11109137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Eclipses 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636428" y="794755"/>
            <a:ext cx="9695349" cy="1904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400"/>
              </a:spcAft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A </a:t>
            </a:r>
            <a:r>
              <a:rPr lang="en-US" sz="3200" b="1" u="sng" dirty="0">
                <a:solidFill>
                  <a:srgbClr val="002060"/>
                </a:solidFill>
                <a:latin typeface="+mn-lt"/>
              </a:rPr>
              <a:t>solar eclipse 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occurs when the moon passes between the Earth and the sun.</a:t>
            </a:r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947DCB83-E6ED-492A-A2E9-9B6EA8F014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68" r="935" b="25773"/>
          <a:stretch/>
        </p:blipFill>
        <p:spPr>
          <a:xfrm>
            <a:off x="2507530" y="2243579"/>
            <a:ext cx="7993930" cy="314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81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557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38.6 Benefits of space exploration</a:t>
            </a:r>
          </a:p>
        </p:txBody>
      </p:sp>
    </p:spTree>
    <p:extLst>
      <p:ext uri="{BB962C8B-B14F-4D97-AF65-F5344CB8AC3E}">
        <p14:creationId xmlns:p14="http://schemas.microsoft.com/office/powerpoint/2010/main" val="2824404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5" y="0"/>
            <a:ext cx="11109137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Some benefits of space exploration include…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627003" y="999240"/>
            <a:ext cx="7242186" cy="4081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Satellites 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Efficient solar panels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Battery technology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New materials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Water purification systems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0589" y="2084793"/>
            <a:ext cx="2856091" cy="15822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3200" b="1" dirty="0"/>
              <a:t>Q</a:t>
            </a:r>
            <a:r>
              <a:rPr lang="en-IE" sz="3200" dirty="0"/>
              <a:t>: Can you research any more benefits?</a:t>
            </a:r>
          </a:p>
        </p:txBody>
      </p:sp>
    </p:spTree>
    <p:extLst>
      <p:ext uri="{BB962C8B-B14F-4D97-AF65-F5344CB8AC3E}">
        <p14:creationId xmlns:p14="http://schemas.microsoft.com/office/powerpoint/2010/main" val="1609467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771" y="488386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prstClr val="black"/>
                </a:solidFill>
              </a:rPr>
              <a:t>Objectives:</a:t>
            </a:r>
          </a:p>
          <a:p>
            <a:endParaRPr lang="en-IE" sz="3600" b="1" dirty="0">
              <a:solidFill>
                <a:prstClr val="black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85FDC24-D6A0-0C4B-AE98-49AA71EDF622}"/>
              </a:ext>
            </a:extLst>
          </p:cNvPr>
          <p:cNvSpPr txBox="1">
            <a:spLocks/>
          </p:cNvSpPr>
          <p:nvPr/>
        </p:nvSpPr>
        <p:spPr>
          <a:xfrm>
            <a:off x="468351" y="1446875"/>
            <a:ext cx="9919987" cy="340606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spc="0" baseline="0" dirty="0" smtClean="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Font typeface="Arial" panose="020B0604020202020204" pitchFamily="34" charset="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IE" sz="3200" dirty="0">
                <a:latin typeface="Calibri" panose="020F0502020204030204"/>
              </a:rPr>
              <a:t>To give students an understanding of how seasons, lunar phases and eclipses of the sun and moon occur</a:t>
            </a:r>
          </a:p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Font typeface="Arial" panose="020B0604020202020204" pitchFamily="34" charset="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IE" sz="3200" dirty="0">
                <a:latin typeface="Calibri" panose="020F0502020204030204"/>
              </a:rPr>
              <a:t>To make students aware of the current hazards and benefits of space exploration</a:t>
            </a:r>
          </a:p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Font typeface="Arial" panose="020B0604020202020204" pitchFamily="34" charset="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IE" sz="3200" dirty="0">
                <a:latin typeface="Calibri" panose="020F0502020204030204"/>
              </a:rPr>
              <a:t>To give students an appreciation of the future role and implications of space exploration in society </a:t>
            </a:r>
          </a:p>
        </p:txBody>
      </p:sp>
    </p:spTree>
    <p:extLst>
      <p:ext uri="{BB962C8B-B14F-4D97-AF65-F5344CB8AC3E}">
        <p14:creationId xmlns:p14="http://schemas.microsoft.com/office/powerpoint/2010/main" val="70125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557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38.7 Hazards of space exploration</a:t>
            </a:r>
          </a:p>
        </p:txBody>
      </p:sp>
    </p:spTree>
    <p:extLst>
      <p:ext uri="{BB962C8B-B14F-4D97-AF65-F5344CB8AC3E}">
        <p14:creationId xmlns:p14="http://schemas.microsoft.com/office/powerpoint/2010/main" val="621707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25" y="24664"/>
            <a:ext cx="11109137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Some hazards of space exploration include…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698225" y="1212442"/>
            <a:ext cx="9137892" cy="4019435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Explosions 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Burning up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Space debris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Cosmic radiation </a:t>
            </a:r>
          </a:p>
          <a:p>
            <a:endParaRPr lang="en-US" sz="3200" dirty="0">
              <a:solidFill>
                <a:srgbClr val="002060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+mn-lt"/>
            </a:endParaRP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Mechanical failure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Lack of gravity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Psychological effects 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Emergency </a:t>
            </a:r>
          </a:p>
        </p:txBody>
      </p:sp>
    </p:spTree>
    <p:extLst>
      <p:ext uri="{BB962C8B-B14F-4D97-AF65-F5344CB8AC3E}">
        <p14:creationId xmlns:p14="http://schemas.microsoft.com/office/powerpoint/2010/main" val="651287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557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38.8 Future of space exploration</a:t>
            </a:r>
          </a:p>
        </p:txBody>
      </p:sp>
    </p:spTree>
    <p:extLst>
      <p:ext uri="{BB962C8B-B14F-4D97-AF65-F5344CB8AC3E}">
        <p14:creationId xmlns:p14="http://schemas.microsoft.com/office/powerpoint/2010/main" val="1246553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431" y="263951"/>
            <a:ext cx="10666308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Some things to consider about the future of space exploration include…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541431" y="1561234"/>
            <a:ext cx="11109137" cy="4189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Is it 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unethical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to send astronauts on hazardous space exploration journeys?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The 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cost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of space exploration  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Finding a new 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habitable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planet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for humans to live on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Development of new 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technologies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+mn-lt"/>
              </a:rPr>
              <a:t>International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co-operation </a:t>
            </a:r>
          </a:p>
        </p:txBody>
      </p:sp>
    </p:spTree>
    <p:extLst>
      <p:ext uri="{BB962C8B-B14F-4D97-AF65-F5344CB8AC3E}">
        <p14:creationId xmlns:p14="http://schemas.microsoft.com/office/powerpoint/2010/main" val="3727489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771" y="488386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prstClr val="black"/>
                </a:solidFill>
              </a:rPr>
              <a:t>Learning outcomes: </a:t>
            </a:r>
            <a:r>
              <a:rPr lang="en-IE" sz="3600" i="1" dirty="0">
                <a:solidFill>
                  <a:prstClr val="black"/>
                </a:solidFill>
              </a:rPr>
              <a:t>‘Now I am able to…’</a:t>
            </a:r>
          </a:p>
          <a:p>
            <a:endParaRPr lang="en-IE" sz="3600" b="1" dirty="0">
              <a:solidFill>
                <a:prstClr val="black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85FDC24-D6A0-0C4B-AE98-49AA71EDF622}"/>
              </a:ext>
            </a:extLst>
          </p:cNvPr>
          <p:cNvSpPr txBox="1">
            <a:spLocks/>
          </p:cNvSpPr>
          <p:nvPr/>
        </p:nvSpPr>
        <p:spPr>
          <a:xfrm>
            <a:off x="646771" y="1446875"/>
            <a:ext cx="9468190" cy="30367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spc="0" baseline="0" dirty="0" smtClean="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IE" sz="2800" dirty="0">
                <a:latin typeface="Calibri" panose="020F0502020204030204"/>
              </a:rPr>
              <a:t>Use a model of the Earth-sun-moon system to describe the seasons, lunar phases and eclipses of the sun and moon.</a:t>
            </a:r>
          </a:p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IE" sz="2800" dirty="0">
                <a:latin typeface="Calibri" panose="020F0502020204030204"/>
              </a:rPr>
              <a:t>Examine some of the current hazards and benefits of space exploration.</a:t>
            </a:r>
          </a:p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IE" sz="2800" dirty="0">
                <a:latin typeface="Calibri" panose="020F0502020204030204"/>
              </a:rPr>
              <a:t>Discuss the future role and implications of space exploration on society.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73810" y="923655"/>
            <a:ext cx="1022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/>
              <a:t>Tick</a:t>
            </a:r>
          </a:p>
        </p:txBody>
      </p:sp>
      <p:sp>
        <p:nvSpPr>
          <p:cNvPr id="6" name="Rectangle 5"/>
          <p:cNvSpPr/>
          <p:nvPr/>
        </p:nvSpPr>
        <p:spPr>
          <a:xfrm>
            <a:off x="10573269" y="1584963"/>
            <a:ext cx="691375" cy="6134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10573269" y="2583713"/>
            <a:ext cx="691375" cy="6134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Rectangle 7"/>
          <p:cNvSpPr/>
          <p:nvPr/>
        </p:nvSpPr>
        <p:spPr>
          <a:xfrm>
            <a:off x="10566559" y="3582463"/>
            <a:ext cx="691375" cy="6134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0550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349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654" y="223024"/>
            <a:ext cx="8653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prstClr val="black"/>
                </a:solidFill>
              </a:rPr>
              <a:t>Keywords: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3141" y="1090957"/>
            <a:ext cx="1895455" cy="7694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4400" dirty="0">
                <a:solidFill>
                  <a:prstClr val="black"/>
                </a:solidFill>
              </a:rPr>
              <a:t>Gravity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3670" y="2698393"/>
            <a:ext cx="192479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4400" dirty="0">
                <a:solidFill>
                  <a:prstClr val="black"/>
                </a:solidFill>
              </a:rPr>
              <a:t>Waxing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0" y="706236"/>
            <a:ext cx="1774056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sz="4400" dirty="0">
                <a:solidFill>
                  <a:prstClr val="black"/>
                </a:solidFill>
              </a:rPr>
              <a:t>Lunar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77002" y="1909149"/>
            <a:ext cx="1921722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4400" dirty="0">
                <a:solidFill>
                  <a:prstClr val="black"/>
                </a:solidFill>
              </a:rPr>
              <a:t>Waning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23458" y="427009"/>
            <a:ext cx="2214405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sz="4400" dirty="0">
                <a:solidFill>
                  <a:prstClr val="black"/>
                </a:solidFill>
              </a:rPr>
              <a:t>Phases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6175" y="3560836"/>
            <a:ext cx="254875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4400" dirty="0">
                <a:solidFill>
                  <a:prstClr val="black"/>
                </a:solidFill>
              </a:rPr>
              <a:t>Gibbous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90581" y="2190442"/>
            <a:ext cx="268089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4400" dirty="0">
                <a:solidFill>
                  <a:prstClr val="black"/>
                </a:solidFill>
              </a:rPr>
              <a:t>Crescent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9235" y="4317624"/>
            <a:ext cx="1750941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sz="4400" dirty="0">
                <a:solidFill>
                  <a:prstClr val="black"/>
                </a:solidFill>
              </a:rPr>
              <a:t>Eclipse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88634" y="5206591"/>
            <a:ext cx="1945845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sz="4400" dirty="0">
                <a:solidFill>
                  <a:prstClr val="black"/>
                </a:solidFill>
              </a:rPr>
              <a:t>Shuttle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97419" y="3585234"/>
            <a:ext cx="1774056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4400" dirty="0">
                <a:solidFill>
                  <a:prstClr val="black"/>
                </a:solidFill>
              </a:rPr>
              <a:t>Debris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10783" y="4933621"/>
            <a:ext cx="2573272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sz="4400" dirty="0">
                <a:solidFill>
                  <a:prstClr val="black"/>
                </a:solidFill>
              </a:rPr>
              <a:t>Astronaut</a:t>
            </a:r>
          </a:p>
        </p:txBody>
      </p:sp>
    </p:spTree>
    <p:extLst>
      <p:ext uri="{BB962C8B-B14F-4D97-AF65-F5344CB8AC3E}">
        <p14:creationId xmlns:p14="http://schemas.microsoft.com/office/powerpoint/2010/main" val="2328244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557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38.1 The Earth, sun and moon </a:t>
            </a:r>
          </a:p>
        </p:txBody>
      </p:sp>
    </p:spTree>
    <p:extLst>
      <p:ext uri="{BB962C8B-B14F-4D97-AF65-F5344CB8AC3E}">
        <p14:creationId xmlns:p14="http://schemas.microsoft.com/office/powerpoint/2010/main" val="1553313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5" y="0"/>
            <a:ext cx="11109137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The Earth, sun and moon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636431" y="1105842"/>
            <a:ext cx="5547554" cy="4352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The Earth is said to be a </a:t>
            </a:r>
            <a:r>
              <a:rPr lang="en-US" sz="3200" b="1" u="sng" dirty="0">
                <a:solidFill>
                  <a:srgbClr val="002060"/>
                </a:solidFill>
                <a:latin typeface="+mn-lt"/>
              </a:rPr>
              <a:t>satellite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of the sun. It takes 365.25 days to make one full orbit around the sun.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In addition, the Earth revolves on its own axis every 24 hours.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The moon is a satellite of the Earth.</a:t>
            </a:r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B0D18E1-D1E5-4E6C-B1FA-3A5E9BB2A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681" y="1325563"/>
            <a:ext cx="5546258" cy="390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93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557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38.2 Days </a:t>
            </a:r>
          </a:p>
        </p:txBody>
      </p:sp>
    </p:spTree>
    <p:extLst>
      <p:ext uri="{BB962C8B-B14F-4D97-AF65-F5344CB8AC3E}">
        <p14:creationId xmlns:p14="http://schemas.microsoft.com/office/powerpoint/2010/main" val="375009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5" y="0"/>
            <a:ext cx="11109137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Days 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532735" y="1112364"/>
            <a:ext cx="5896345" cy="3846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At any one time, half of the Earth is facing the sun.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The side of the Earth facing the sun has day and the other side has night.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The Earth rotates on its own axis every 24 hours.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1E39217-F588-43F6-9710-11996E922A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19" t="8614" r="16371" b="12456"/>
          <a:stretch/>
        </p:blipFill>
        <p:spPr>
          <a:xfrm>
            <a:off x="6170680" y="518474"/>
            <a:ext cx="5729592" cy="466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02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557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38.3 Seasons  </a:t>
            </a:r>
          </a:p>
        </p:txBody>
      </p:sp>
    </p:spTree>
    <p:extLst>
      <p:ext uri="{BB962C8B-B14F-4D97-AF65-F5344CB8AC3E}">
        <p14:creationId xmlns:p14="http://schemas.microsoft.com/office/powerpoint/2010/main" val="141856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5" y="0"/>
            <a:ext cx="11109137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Seasons 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550128" y="812506"/>
            <a:ext cx="6230051" cy="4851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The more light energy is falling on a region, the warmer it will be.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The seasons are caused by the Earth tilting towards the sun in the summer and tilting away </a:t>
            </a:r>
            <a:br>
              <a:rPr lang="en-US" sz="3200" dirty="0">
                <a:solidFill>
                  <a:srgbClr val="002060"/>
                </a:solidFill>
                <a:latin typeface="+mn-lt"/>
              </a:rPr>
            </a:br>
            <a:r>
              <a:rPr lang="en-US" sz="3200" dirty="0">
                <a:solidFill>
                  <a:srgbClr val="002060"/>
                </a:solidFill>
                <a:latin typeface="+mn-lt"/>
              </a:rPr>
              <a:t>from the sun in the winter.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The Earth is always tilted at </a:t>
            </a:r>
            <a:br>
              <a:rPr lang="en-US" sz="3200" dirty="0">
                <a:solidFill>
                  <a:srgbClr val="002060"/>
                </a:solidFill>
                <a:latin typeface="+mn-lt"/>
              </a:rPr>
            </a:br>
            <a:r>
              <a:rPr lang="en-US" sz="3200" dirty="0">
                <a:solidFill>
                  <a:srgbClr val="002060"/>
                </a:solidFill>
                <a:latin typeface="+mn-lt"/>
              </a:rPr>
              <a:t>the same angle of 23.5°.</a:t>
            </a:r>
          </a:p>
        </p:txBody>
      </p:sp>
      <p:pic>
        <p:nvPicPr>
          <p:cNvPr id="6" name="Picture 5" descr="Diagram&#10;&#10;Description automatically generated with low confidence">
            <a:extLst>
              <a:ext uri="{FF2B5EF4-FFF2-40B4-BE49-F238E27FC236}">
                <a16:creationId xmlns:a16="http://schemas.microsoft.com/office/drawing/2014/main" id="{388EF44B-BA55-4EEC-AEB3-A6A2FC633D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1" t="17164" r="3804" b="11346"/>
          <a:stretch/>
        </p:blipFill>
        <p:spPr>
          <a:xfrm>
            <a:off x="6264613" y="1634247"/>
            <a:ext cx="5836596" cy="310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48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A5AE976C8F014DA815AE81A8F3D888" ma:contentTypeVersion="11" ma:contentTypeDescription="Create a new document." ma:contentTypeScope="" ma:versionID="22c3ed5c2fdff5825f2bfb0d60133277">
  <xsd:schema xmlns:xsd="http://www.w3.org/2001/XMLSchema" xmlns:xs="http://www.w3.org/2001/XMLSchema" xmlns:p="http://schemas.microsoft.com/office/2006/metadata/properties" xmlns:ns2="690f2443-90e6-4f6b-bb8e-aafab3136b79" xmlns:ns3="d472d28a-9162-47fe-8b36-8043f48ad347" targetNamespace="http://schemas.microsoft.com/office/2006/metadata/properties" ma:root="true" ma:fieldsID="4aaa4a1073022af64c3ff6c9b8d3c039" ns2:_="" ns3:_="">
    <xsd:import namespace="690f2443-90e6-4f6b-bb8e-aafab3136b79"/>
    <xsd:import namespace="d472d28a-9162-47fe-8b36-8043f48ad3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0f2443-90e6-4f6b-bb8e-aafab3136b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2d28a-9162-47fe-8b36-8043f48ad34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F2F04C-0C1D-4693-9445-583D851C9B37}"/>
</file>

<file path=customXml/itemProps2.xml><?xml version="1.0" encoding="utf-8"?>
<ds:datastoreItem xmlns:ds="http://schemas.openxmlformats.org/officeDocument/2006/customXml" ds:itemID="{D9290913-1A32-4ED7-99A6-C74F5AB4AB51}"/>
</file>

<file path=customXml/itemProps3.xml><?xml version="1.0" encoding="utf-8"?>
<ds:datastoreItem xmlns:ds="http://schemas.openxmlformats.org/officeDocument/2006/customXml" ds:itemID="{3D43BBA0-ED88-424D-9DC8-2D7853B71CFB}"/>
</file>

<file path=docProps/app.xml><?xml version="1.0" encoding="utf-8"?>
<Properties xmlns="http://schemas.openxmlformats.org/officeDocument/2006/extended-properties" xmlns:vt="http://schemas.openxmlformats.org/officeDocument/2006/docPropsVTypes">
  <TotalTime>6349</TotalTime>
  <Words>664</Words>
  <Application>Microsoft Office PowerPoint</Application>
  <PresentationFormat>Widescreen</PresentationFormat>
  <Paragraphs>90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1_Office Theme</vt:lpstr>
      <vt:lpstr>2_Office Theme</vt:lpstr>
      <vt:lpstr>3_Office Theme</vt:lpstr>
      <vt:lpstr>5_Office Theme</vt:lpstr>
      <vt:lpstr>PowerPoint Presentation</vt:lpstr>
      <vt:lpstr>PowerPoint Presentation</vt:lpstr>
      <vt:lpstr>PowerPoint Presentation</vt:lpstr>
      <vt:lpstr>38.1 The Earth, sun and moon </vt:lpstr>
      <vt:lpstr>The Earth, sun and moon </vt:lpstr>
      <vt:lpstr>38.2 Days </vt:lpstr>
      <vt:lpstr>Days  </vt:lpstr>
      <vt:lpstr>38.3 Seasons  </vt:lpstr>
      <vt:lpstr>Seasons  </vt:lpstr>
      <vt:lpstr>Seasons  </vt:lpstr>
      <vt:lpstr>38.4 Phases of  the moon  </vt:lpstr>
      <vt:lpstr>The phases of the moon </vt:lpstr>
      <vt:lpstr>The phases of the moon </vt:lpstr>
      <vt:lpstr>The phases of the moon </vt:lpstr>
      <vt:lpstr>38.5 Eclipses</vt:lpstr>
      <vt:lpstr>Eclipses  </vt:lpstr>
      <vt:lpstr>Eclipses  </vt:lpstr>
      <vt:lpstr>38.6 Benefits of space exploration</vt:lpstr>
      <vt:lpstr>Some benefits of space exploration include…</vt:lpstr>
      <vt:lpstr>38.7 Hazards of space exploration</vt:lpstr>
      <vt:lpstr>Some hazards of space exploration include…</vt:lpstr>
      <vt:lpstr>38.8 Future of space exploration</vt:lpstr>
      <vt:lpstr>Some things to consider about the future of space exploration include…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O'Keeffe</dc:creator>
  <cp:lastModifiedBy>Priscilla O'Connor</cp:lastModifiedBy>
  <cp:revision>61</cp:revision>
  <dcterms:created xsi:type="dcterms:W3CDTF">2019-02-07T17:12:40Z</dcterms:created>
  <dcterms:modified xsi:type="dcterms:W3CDTF">2021-01-26T14:29:04Z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0x010100B0A5AE976C8F014DA815AE81A8F3D888</vt:lpwstr>
  </property>
</Properties>
</file>