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sldIdLst>
    <p:sldId id="264" r:id="rId5"/>
    <p:sldId id="274" r:id="rId6"/>
    <p:sldId id="275" r:id="rId7"/>
    <p:sldId id="317" r:id="rId8"/>
    <p:sldId id="289" r:id="rId9"/>
    <p:sldId id="276" r:id="rId10"/>
    <p:sldId id="291" r:id="rId11"/>
    <p:sldId id="278" r:id="rId12"/>
    <p:sldId id="301" r:id="rId13"/>
    <p:sldId id="302" r:id="rId14"/>
    <p:sldId id="303" r:id="rId15"/>
    <p:sldId id="304" r:id="rId16"/>
    <p:sldId id="305" r:id="rId17"/>
    <p:sldId id="292" r:id="rId18"/>
    <p:sldId id="279" r:id="rId19"/>
    <p:sldId id="306" r:id="rId20"/>
    <p:sldId id="294" r:id="rId21"/>
    <p:sldId id="307" r:id="rId22"/>
    <p:sldId id="318" r:id="rId23"/>
    <p:sldId id="309" r:id="rId24"/>
    <p:sldId id="310" r:id="rId25"/>
    <p:sldId id="311" r:id="rId26"/>
    <p:sldId id="295" r:id="rId27"/>
    <p:sldId id="283" r:id="rId28"/>
    <p:sldId id="296" r:id="rId29"/>
    <p:sldId id="312" r:id="rId30"/>
    <p:sldId id="393" r:id="rId31"/>
    <p:sldId id="319" r:id="rId32"/>
    <p:sldId id="297" r:id="rId33"/>
    <p:sldId id="299" r:id="rId34"/>
    <p:sldId id="298" r:id="rId35"/>
    <p:sldId id="300" r:id="rId36"/>
    <p:sldId id="313" r:id="rId37"/>
    <p:sldId id="314" r:id="rId38"/>
    <p:sldId id="391" r:id="rId39"/>
    <p:sldId id="392" r:id="rId40"/>
    <p:sldId id="320" r:id="rId41"/>
    <p:sldId id="288" r:id="rId42"/>
    <p:sldId id="316" r:id="rId43"/>
    <p:sldId id="321" r:id="rId44"/>
    <p:sldId id="322" r:id="rId45"/>
    <p:sldId id="32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99"/>
    <a:srgbClr val="FF9966"/>
    <a:srgbClr val="D60093"/>
    <a:srgbClr val="CC99FF"/>
    <a:srgbClr val="CC66FF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9897F-DACD-4F72-8B50-8FB26C8276FA}" v="17" dt="2025-03-18T13:08:11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3" autoAdjust="0"/>
    <p:restoredTop sz="94558"/>
  </p:normalViewPr>
  <p:slideViewPr>
    <p:cSldViewPr snapToGrid="0" snapToObjects="1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a Walsh" userId="0274b6af91ea9cb3" providerId="LiveId" clId="{78E2701E-34F9-4825-8959-480DAB631983}"/>
    <pc:docChg chg="modSld">
      <pc:chgData name="Shauna Walsh" userId="0274b6af91ea9cb3" providerId="LiveId" clId="{78E2701E-34F9-4825-8959-480DAB631983}" dt="2025-03-05T19:44:46.970" v="2"/>
      <pc:docMkLst>
        <pc:docMk/>
      </pc:docMkLst>
      <pc:sldChg chg="modAnim">
        <pc:chgData name="Shauna Walsh" userId="0274b6af91ea9cb3" providerId="LiveId" clId="{78E2701E-34F9-4825-8959-480DAB631983}" dt="2025-03-05T19:44:46.970" v="2"/>
        <pc:sldMkLst>
          <pc:docMk/>
          <pc:sldMk cId="701251255" sldId="274"/>
        </pc:sldMkLst>
      </pc:sldChg>
    </pc:docChg>
  </pc:docChgLst>
  <pc:docChgLst>
    <pc:chgData name="Conor Walker" userId="9e745111-8e3a-4b36-beec-6898a7e39431" providerId="ADAL" clId="{3A79897F-DACD-4F72-8B50-8FB26C8276FA}"/>
    <pc:docChg chg="undo custSel modSld">
      <pc:chgData name="Conor Walker" userId="9e745111-8e3a-4b36-beec-6898a7e39431" providerId="ADAL" clId="{3A79897F-DACD-4F72-8B50-8FB26C8276FA}" dt="2025-03-18T13:08:11.381" v="24"/>
      <pc:docMkLst>
        <pc:docMk/>
      </pc:docMkLst>
      <pc:sldChg chg="modSp mod">
        <pc:chgData name="Conor Walker" userId="9e745111-8e3a-4b36-beec-6898a7e39431" providerId="ADAL" clId="{3A79897F-DACD-4F72-8B50-8FB26C8276FA}" dt="2025-03-14T17:31:07.265" v="8" actId="255"/>
        <pc:sldMkLst>
          <pc:docMk/>
          <pc:sldMk cId="3159516326" sldId="264"/>
        </pc:sldMkLst>
        <pc:spChg chg="mod">
          <ac:chgData name="Conor Walker" userId="9e745111-8e3a-4b36-beec-6898a7e39431" providerId="ADAL" clId="{3A79897F-DACD-4F72-8B50-8FB26C8276FA}" dt="2025-03-14T17:31:07.265" v="8" actId="255"/>
          <ac:spMkLst>
            <pc:docMk/>
            <pc:sldMk cId="3159516326" sldId="264"/>
            <ac:spMk id="2" creationId="{00000000-0000-0000-0000-000000000000}"/>
          </ac:spMkLst>
        </pc:spChg>
      </pc:sldChg>
      <pc:sldChg chg="modAnim">
        <pc:chgData name="Conor Walker" userId="9e745111-8e3a-4b36-beec-6898a7e39431" providerId="ADAL" clId="{3A79897F-DACD-4F72-8B50-8FB26C8276FA}" dt="2025-03-18T12:44:57.902" v="10"/>
        <pc:sldMkLst>
          <pc:docMk/>
          <pc:sldMk cId="2328244562" sldId="275"/>
        </pc:sldMkLst>
      </pc:sldChg>
      <pc:sldChg chg="modAnim">
        <pc:chgData name="Conor Walker" userId="9e745111-8e3a-4b36-beec-6898a7e39431" providerId="ADAL" clId="{3A79897F-DACD-4F72-8B50-8FB26C8276FA}" dt="2025-03-18T13:00:23.024" v="13"/>
        <pc:sldMkLst>
          <pc:docMk/>
          <pc:sldMk cId="110030900" sldId="278"/>
        </pc:sldMkLst>
      </pc:sldChg>
      <pc:sldChg chg="modAnim">
        <pc:chgData name="Conor Walker" userId="9e745111-8e3a-4b36-beec-6898a7e39431" providerId="ADAL" clId="{3A79897F-DACD-4F72-8B50-8FB26C8276FA}" dt="2025-03-18T13:02:20.301" v="16"/>
        <pc:sldMkLst>
          <pc:docMk/>
          <pc:sldMk cId="4270268816" sldId="279"/>
        </pc:sldMkLst>
      </pc:sldChg>
      <pc:sldChg chg="modAnim">
        <pc:chgData name="Conor Walker" userId="9e745111-8e3a-4b36-beec-6898a7e39431" providerId="ADAL" clId="{3A79897F-DACD-4F72-8B50-8FB26C8276FA}" dt="2025-03-18T13:06:38.029" v="22"/>
        <pc:sldMkLst>
          <pc:docMk/>
          <pc:sldMk cId="3714802061" sldId="300"/>
        </pc:sldMkLst>
      </pc:sldChg>
      <pc:sldChg chg="modAnim">
        <pc:chgData name="Conor Walker" userId="9e745111-8e3a-4b36-beec-6898a7e39431" providerId="ADAL" clId="{3A79897F-DACD-4F72-8B50-8FB26C8276FA}" dt="2025-03-18T12:59:45.883" v="11"/>
        <pc:sldMkLst>
          <pc:docMk/>
          <pc:sldMk cId="3495983742" sldId="303"/>
        </pc:sldMkLst>
      </pc:sldChg>
      <pc:sldChg chg="modAnim">
        <pc:chgData name="Conor Walker" userId="9e745111-8e3a-4b36-beec-6898a7e39431" providerId="ADAL" clId="{3A79897F-DACD-4F72-8B50-8FB26C8276FA}" dt="2025-03-18T13:01:38.046" v="14"/>
        <pc:sldMkLst>
          <pc:docMk/>
          <pc:sldMk cId="70633304" sldId="305"/>
        </pc:sldMkLst>
      </pc:sldChg>
      <pc:sldChg chg="modAnim">
        <pc:chgData name="Conor Walker" userId="9e745111-8e3a-4b36-beec-6898a7e39431" providerId="ADAL" clId="{3A79897F-DACD-4F72-8B50-8FB26C8276FA}" dt="2025-03-18T13:02:52.750" v="18"/>
        <pc:sldMkLst>
          <pc:docMk/>
          <pc:sldMk cId="2681920114" sldId="307"/>
        </pc:sldMkLst>
      </pc:sldChg>
      <pc:sldChg chg="modAnim">
        <pc:chgData name="Conor Walker" userId="9e745111-8e3a-4b36-beec-6898a7e39431" providerId="ADAL" clId="{3A79897F-DACD-4F72-8B50-8FB26C8276FA}" dt="2025-03-18T13:05:13.924" v="21"/>
        <pc:sldMkLst>
          <pc:docMk/>
          <pc:sldMk cId="1754896980" sldId="312"/>
        </pc:sldMkLst>
      </pc:sldChg>
      <pc:sldChg chg="modAnim">
        <pc:chgData name="Conor Walker" userId="9e745111-8e3a-4b36-beec-6898a7e39431" providerId="ADAL" clId="{3A79897F-DACD-4F72-8B50-8FB26C8276FA}" dt="2025-03-18T13:08:11.381" v="24"/>
        <pc:sldMkLst>
          <pc:docMk/>
          <pc:sldMk cId="3390534217" sldId="316"/>
        </pc:sldMkLst>
      </pc:sldChg>
      <pc:sldChg chg="modAnim">
        <pc:chgData name="Conor Walker" userId="9e745111-8e3a-4b36-beec-6898a7e39431" providerId="ADAL" clId="{3A79897F-DACD-4F72-8B50-8FB26C8276FA}" dt="2025-03-18T12:44:41.709" v="9"/>
        <pc:sldMkLst>
          <pc:docMk/>
          <pc:sldMk cId="1753274708" sldId="31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7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3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5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9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2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3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7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KEeSQvMCPL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2968803"/>
            <a:ext cx="9897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6000" b="1" dirty="0">
                <a:solidFill>
                  <a:prstClr val="black"/>
                </a:solidFill>
                <a:latin typeface="Calibri Light" panose="020F0302020204030204"/>
              </a:rPr>
              <a:t>Chapter 29: </a:t>
            </a:r>
          </a:p>
          <a:p>
            <a:pPr lvl="0" algn="ctr"/>
            <a:r>
              <a:rPr lang="en-IE" sz="6000" b="1" dirty="0">
                <a:solidFill>
                  <a:prstClr val="black"/>
                </a:solidFill>
                <a:latin typeface="Calibri Light" panose="020F0302020204030204"/>
              </a:rPr>
              <a:t>Measurement in Physics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560" y="6031043"/>
            <a:ext cx="8183997" cy="58477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cap="all" dirty="0"/>
              <a:t>The Physical World </a:t>
            </a:r>
            <a:r>
              <a:rPr lang="en-IE" sz="3200" dirty="0"/>
              <a:t>– Building Blocks </a:t>
            </a:r>
          </a:p>
        </p:txBody>
      </p:sp>
    </p:spTree>
    <p:extLst>
      <p:ext uri="{BB962C8B-B14F-4D97-AF65-F5344CB8AC3E}">
        <p14:creationId xmlns:p14="http://schemas.microsoft.com/office/powerpoint/2010/main" val="315951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length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65538" y="84377"/>
            <a:ext cx="11526461" cy="429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digital callipers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can be used to measure small distances. 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It is especially useful for measuring the diameter of circular objects.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7BFF3-06BD-6C45-90EF-DBC43CB807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39" y="2803421"/>
            <a:ext cx="4833498" cy="2794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DE7A0-E562-AF70-3B7E-8048BF75D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730" y="2279945"/>
            <a:ext cx="4410075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0B1861-B2A0-167E-A7B5-52D914678CB5}"/>
              </a:ext>
            </a:extLst>
          </p:cNvPr>
          <p:cNvSpPr txBox="1"/>
          <p:nvPr/>
        </p:nvSpPr>
        <p:spPr>
          <a:xfrm>
            <a:off x="11108936" y="54893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p.265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55922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65" y="3315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the length of a curved line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65538" y="994352"/>
            <a:ext cx="5210072" cy="429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An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opisometer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can be used to measure the length of a curved line for a short distance, for example a road on a map.</a:t>
            </a:r>
          </a:p>
        </p:txBody>
      </p:sp>
      <p:pic>
        <p:nvPicPr>
          <p:cNvPr id="5" name="Picture 4" descr="A hand holding a key&#10;&#10;Description automatically generated with low confidence">
            <a:extLst>
              <a:ext uri="{FF2B5EF4-FFF2-40B4-BE49-F238E27FC236}">
                <a16:creationId xmlns:a16="http://schemas.microsoft.com/office/drawing/2014/main" id="{42C3EE1F-E9B7-C74A-9AA9-04F201830E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523" y="1494059"/>
            <a:ext cx="4292269" cy="3566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E7336-C141-2FF0-AA05-899E47B241F5}"/>
              </a:ext>
            </a:extLst>
          </p:cNvPr>
          <p:cNvSpPr txBox="1"/>
          <p:nvPr/>
        </p:nvSpPr>
        <p:spPr>
          <a:xfrm>
            <a:off x="11108936" y="54893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p.266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95983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65538" y="-544516"/>
            <a:ext cx="11526461" cy="429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3A093-D983-827D-00C5-FED42B217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34" y="0"/>
            <a:ext cx="10406008" cy="5732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2A6B88-D5B1-E063-9CB4-D156833EC9CD}"/>
              </a:ext>
            </a:extLst>
          </p:cNvPr>
          <p:cNvSpPr txBox="1"/>
          <p:nvPr/>
        </p:nvSpPr>
        <p:spPr>
          <a:xfrm>
            <a:off x="11179842" y="54893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p.266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663017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65" y="331570"/>
            <a:ext cx="8261286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larger distances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81088" y="994352"/>
            <a:ext cx="5507117" cy="429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trundle wheel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can be used to measure the length of a long distance, for example the length of a running track.</a:t>
            </a:r>
          </a:p>
        </p:txBody>
      </p:sp>
      <p:pic>
        <p:nvPicPr>
          <p:cNvPr id="6" name="Picture 5" descr="A person with a wheelbarrow&#10;&#10;Description automatically generated with low confidence">
            <a:extLst>
              <a:ext uri="{FF2B5EF4-FFF2-40B4-BE49-F238E27FC236}">
                <a16:creationId xmlns:a16="http://schemas.microsoft.com/office/drawing/2014/main" id="{1B435428-0EBF-B748-A57F-8CED7FA316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6713" y="1198605"/>
            <a:ext cx="3413693" cy="4431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DDD73B-75AD-85C0-4A28-932D22C82AB5}"/>
              </a:ext>
            </a:extLst>
          </p:cNvPr>
          <p:cNvSpPr txBox="1"/>
          <p:nvPr/>
        </p:nvSpPr>
        <p:spPr>
          <a:xfrm>
            <a:off x="11179842" y="54893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p.266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0633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29.3 Measuring area</a:t>
            </a:r>
          </a:p>
        </p:txBody>
      </p:sp>
    </p:spTree>
    <p:extLst>
      <p:ext uri="{BB962C8B-B14F-4D97-AF65-F5344CB8AC3E}">
        <p14:creationId xmlns:p14="http://schemas.microsoft.com/office/powerpoint/2010/main" val="55939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area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980" y="1351764"/>
            <a:ext cx="6851069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The </a:t>
            </a:r>
            <a:r>
              <a:rPr lang="en-IE" sz="3200" b="1" u="sng" dirty="0">
                <a:solidFill>
                  <a:srgbClr val="002060"/>
                </a:solidFill>
                <a:ea typeface="+mj-ea"/>
                <a:cs typeface="+mj-cs"/>
              </a:rPr>
              <a:t>area</a:t>
            </a: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 of an object is the amount of surface enclosed within its lines.</a:t>
            </a: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To calculate the area of a regular shape (a</a:t>
            </a: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 square or a rectangle</a:t>
            </a: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) we use the formula:</a:t>
            </a: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area = length x width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38366-DA41-A728-3EE8-B7ABF2EA11C5}"/>
              </a:ext>
            </a:extLst>
          </p:cNvPr>
          <p:cNvSpPr txBox="1"/>
          <p:nvPr/>
        </p:nvSpPr>
        <p:spPr>
          <a:xfrm>
            <a:off x="11179842" y="54893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p.267</a:t>
            </a:r>
            <a:endParaRPr lang="en-IE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5F719-2165-E0FE-9D7A-5D78140AF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100" y="1351763"/>
            <a:ext cx="4439362" cy="35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8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98C43-9B79-D324-105E-57572538A643}"/>
              </a:ext>
            </a:extLst>
          </p:cNvPr>
          <p:cNvSpPr txBox="1"/>
          <p:nvPr/>
        </p:nvSpPr>
        <p:spPr>
          <a:xfrm>
            <a:off x="11179842" y="54893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p.268</a:t>
            </a:r>
            <a:endParaRPr lang="en-IE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15274-47AF-EB96-EF1A-15F9410FD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98" y="36082"/>
            <a:ext cx="10659836" cy="56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51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2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29.4 Measuring volume</a:t>
            </a:r>
          </a:p>
        </p:txBody>
      </p:sp>
    </p:spTree>
    <p:extLst>
      <p:ext uri="{BB962C8B-B14F-4D97-AF65-F5344CB8AC3E}">
        <p14:creationId xmlns:p14="http://schemas.microsoft.com/office/powerpoint/2010/main" val="33450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volume - liquids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599" y="1325563"/>
            <a:ext cx="7365520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The </a:t>
            </a:r>
            <a:r>
              <a:rPr lang="en-IE" sz="3200" b="1" u="sng" dirty="0">
                <a:solidFill>
                  <a:srgbClr val="002060"/>
                </a:solidFill>
                <a:ea typeface="+mj-ea"/>
                <a:cs typeface="+mj-cs"/>
              </a:rPr>
              <a:t>volume</a:t>
            </a: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 of an object is the amount of space that an object takes up.</a:t>
            </a:r>
            <a:endParaRPr lang="en-IE" sz="3200" b="1" dirty="0">
              <a:solidFill>
                <a:srgbClr val="002060"/>
              </a:solidFill>
              <a:ea typeface="+mj-ea"/>
              <a:cs typeface="+mj-cs"/>
            </a:endParaRPr>
          </a:p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Volume of a </a:t>
            </a: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liquid</a:t>
            </a: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 is measured using a </a:t>
            </a: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graduated cylinder</a:t>
            </a: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.</a:t>
            </a:r>
          </a:p>
          <a:p>
            <a:pPr marL="457200" indent="-4572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We must take the reading from </a:t>
            </a: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eye level </a:t>
            </a: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and read from the bottom of the </a:t>
            </a: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meniscus.</a:t>
            </a:r>
            <a:endParaRPr lang="en-IE" sz="3200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DE42F-3413-C934-C6C0-BE7028D4CB6D}"/>
              </a:ext>
            </a:extLst>
          </p:cNvPr>
          <p:cNvSpPr txBox="1"/>
          <p:nvPr/>
        </p:nvSpPr>
        <p:spPr>
          <a:xfrm>
            <a:off x="11179842" y="54893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p.269</a:t>
            </a:r>
            <a:endParaRPr lang="en-I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FB2CE-A640-0947-BD4C-1D3E545B97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0" y="1522741"/>
            <a:ext cx="4012721" cy="35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0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220F80-7F0B-8DC0-169F-D3558D44D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E01D-BE51-88B8-7218-0317D291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Measuring volume – cubes &amp; cuboids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EB71D1-3060-EF25-0765-3370219DB81B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4784D-3DD0-C0E4-F32D-2EEC98C57DAA}"/>
              </a:ext>
            </a:extLst>
          </p:cNvPr>
          <p:cNvSpPr txBox="1"/>
          <p:nvPr/>
        </p:nvSpPr>
        <p:spPr>
          <a:xfrm>
            <a:off x="258599" y="1325563"/>
            <a:ext cx="736552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The volume of a cube or a rectangular-shaped object can be found by using the following measurements:</a:t>
            </a: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IE" sz="3200" dirty="0">
              <a:solidFill>
                <a:srgbClr val="002060"/>
              </a:solidFill>
              <a:ea typeface="+mj-ea"/>
              <a:cs typeface="+mj-cs"/>
            </a:endParaRP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Volume = length x width x height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194A3-7F11-400C-F513-05BEE2C05792}"/>
              </a:ext>
            </a:extLst>
          </p:cNvPr>
          <p:cNvSpPr txBox="1"/>
          <p:nvPr/>
        </p:nvSpPr>
        <p:spPr>
          <a:xfrm>
            <a:off x="10169611" y="5489358"/>
            <a:ext cx="230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p.269 &amp; p.270</a:t>
            </a:r>
            <a:endParaRPr lang="en-IE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90F58-28AB-8538-371F-5C69FDEEA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797" y="-1"/>
            <a:ext cx="2911604" cy="2844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609C8-F764-1191-F1BF-B388F7105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057" y="2942312"/>
            <a:ext cx="3282542" cy="24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9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Objectives:</a:t>
            </a: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468351" y="1446875"/>
            <a:ext cx="10928196" cy="22416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give students an understanding of how to measure length, area, volume, time, temperature and mass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help students choose suitable instruments to measure length, area, volume, time, temperature and mass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E8970-47FF-557A-743F-78F812B086F0}"/>
              </a:ext>
            </a:extLst>
          </p:cNvPr>
          <p:cNvSpPr txBox="1"/>
          <p:nvPr/>
        </p:nvSpPr>
        <p:spPr>
          <a:xfrm>
            <a:off x="11158252" y="5244887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p.264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0125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volume – irregular shapes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735" y="1570889"/>
            <a:ext cx="10975323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To find the volume of an irregular-shaped object, the method of </a:t>
            </a: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water displacement</a:t>
            </a: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 is used.</a:t>
            </a: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The object is placed into an </a:t>
            </a: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overflow can</a:t>
            </a: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 filled with water and a </a:t>
            </a:r>
            <a:r>
              <a:rPr lang="en-IE" sz="3200" b="1" dirty="0">
                <a:solidFill>
                  <a:srgbClr val="002060"/>
                </a:solidFill>
                <a:ea typeface="+mj-ea"/>
                <a:cs typeface="+mj-cs"/>
              </a:rPr>
              <a:t>graduated cylinder</a:t>
            </a:r>
            <a:r>
              <a:rPr lang="en-IE" sz="3200" dirty="0">
                <a:solidFill>
                  <a:srgbClr val="002060"/>
                </a:solidFill>
                <a:ea typeface="+mj-ea"/>
                <a:cs typeface="+mj-cs"/>
              </a:rPr>
              <a:t> placed below the spout fills with a volume of water that is equal to the volume of the stone.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4EE23-BD53-A923-3F72-14D4C8B229EA}"/>
              </a:ext>
            </a:extLst>
          </p:cNvPr>
          <p:cNvSpPr txBox="1"/>
          <p:nvPr/>
        </p:nvSpPr>
        <p:spPr>
          <a:xfrm>
            <a:off x="10923373" y="5489358"/>
            <a:ext cx="230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p.270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62341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486A3-62B6-66FC-BFEE-E6C0C1B48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242" y="0"/>
            <a:ext cx="9605516" cy="5618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3566F-ACF8-EC53-C330-4A3244913BB7}"/>
              </a:ext>
            </a:extLst>
          </p:cNvPr>
          <p:cNvSpPr txBox="1"/>
          <p:nvPr/>
        </p:nvSpPr>
        <p:spPr>
          <a:xfrm>
            <a:off x="10923373" y="5534097"/>
            <a:ext cx="230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p.270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149726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volume – objects that float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735" y="1140996"/>
            <a:ext cx="10748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2060"/>
                </a:solidFill>
                <a:ea typeface="+mj-ea"/>
                <a:cs typeface="+mj-cs"/>
              </a:rPr>
              <a:t>To find the volume of an object that floats on water, a needle can be used to push the object under the water without adding to the reading.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AA3C8-22F1-C620-468F-833BF5570F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69" y="2314006"/>
            <a:ext cx="7794140" cy="3432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913904-AFFE-6C4B-DE18-A0EF67766164}"/>
              </a:ext>
            </a:extLst>
          </p:cNvPr>
          <p:cNvSpPr txBox="1"/>
          <p:nvPr/>
        </p:nvSpPr>
        <p:spPr>
          <a:xfrm>
            <a:off x="10923373" y="5534097"/>
            <a:ext cx="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p.271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53427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5579"/>
            <a:ext cx="109151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29.5 Measuring time</a:t>
            </a:r>
          </a:p>
        </p:txBody>
      </p:sp>
    </p:spTree>
    <p:extLst>
      <p:ext uri="{BB962C8B-B14F-4D97-AF65-F5344CB8AC3E}">
        <p14:creationId xmlns:p14="http://schemas.microsoft.com/office/powerpoint/2010/main" val="3482162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-78632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time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32735" y="885805"/>
            <a:ext cx="8031402" cy="2303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Time can be measured using a watch, clock or an electronic time.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unit of time is the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second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pic>
        <p:nvPicPr>
          <p:cNvPr id="7" name="Picture 6" descr="A silver pocket watch&#10;&#10;Description automatically generated with medium confidence">
            <a:extLst>
              <a:ext uri="{FF2B5EF4-FFF2-40B4-BE49-F238E27FC236}">
                <a16:creationId xmlns:a16="http://schemas.microsoft.com/office/drawing/2014/main" id="{6F225553-D1DE-5B43-9868-BBD07312ED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636" y="19158"/>
            <a:ext cx="2966131" cy="3695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4BFC2-345D-787A-F17F-1A3C9B3256ED}"/>
              </a:ext>
            </a:extLst>
          </p:cNvPr>
          <p:cNvSpPr txBox="1"/>
          <p:nvPr/>
        </p:nvSpPr>
        <p:spPr>
          <a:xfrm>
            <a:off x="370703" y="3903179"/>
            <a:ext cx="1110913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1"/>
                </a:solidFill>
              </a:rPr>
              <a:t>Q: </a:t>
            </a:r>
            <a:r>
              <a:rPr lang="en-IE" sz="3200" dirty="0"/>
              <a:t>What measurement is used when time is </a:t>
            </a:r>
            <a:r>
              <a:rPr lang="en-IE" sz="3200" b="1" dirty="0"/>
              <a:t>less</a:t>
            </a:r>
            <a:r>
              <a:rPr lang="en-IE" sz="3200" dirty="0"/>
              <a:t> than a second?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1D27E-8B8C-6449-4CFA-F9CEA17161A5}"/>
              </a:ext>
            </a:extLst>
          </p:cNvPr>
          <p:cNvSpPr txBox="1"/>
          <p:nvPr/>
        </p:nvSpPr>
        <p:spPr>
          <a:xfrm>
            <a:off x="370703" y="4864942"/>
            <a:ext cx="111091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1"/>
                </a:solidFill>
              </a:rPr>
              <a:t>Q: </a:t>
            </a:r>
            <a:r>
              <a:rPr lang="en-IE" sz="3200" dirty="0"/>
              <a:t>What measurement is used when time is </a:t>
            </a:r>
            <a:r>
              <a:rPr lang="en-IE" sz="3200" b="1" dirty="0"/>
              <a:t>more</a:t>
            </a:r>
            <a:r>
              <a:rPr lang="en-IE" sz="3200" dirty="0"/>
              <a:t> than a second?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DB6D6-4D44-5ABA-C14E-6632C62B26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7" y="3583111"/>
            <a:ext cx="652329" cy="640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8C3877-1CA1-AAE8-1B9B-A720E0ED7F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7" y="4517194"/>
            <a:ext cx="652329" cy="640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E8BACD-B3CB-B771-2E61-6DA859D15298}"/>
              </a:ext>
            </a:extLst>
          </p:cNvPr>
          <p:cNvSpPr txBox="1"/>
          <p:nvPr/>
        </p:nvSpPr>
        <p:spPr>
          <a:xfrm>
            <a:off x="10923373" y="5534097"/>
            <a:ext cx="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p.271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5072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6233"/>
            <a:ext cx="10915185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29.6 Reliability, accuracy and precision </a:t>
            </a:r>
          </a:p>
        </p:txBody>
      </p:sp>
    </p:spTree>
    <p:extLst>
      <p:ext uri="{BB962C8B-B14F-4D97-AF65-F5344CB8AC3E}">
        <p14:creationId xmlns:p14="http://schemas.microsoft.com/office/powerpoint/2010/main" val="480749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-78632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Reliability, accuracy and precision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402237" y="997935"/>
            <a:ext cx="5959150" cy="4689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b="1" u="sng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  <a:latin typeface="+mn-lt"/>
              </a:rPr>
              <a:t>A measurement is </a:t>
            </a:r>
            <a:r>
              <a:rPr lang="en-GB" sz="3200" b="1" u="sng" dirty="0">
                <a:solidFill>
                  <a:srgbClr val="002060"/>
                </a:solidFill>
                <a:latin typeface="+mn-lt"/>
              </a:rPr>
              <a:t>reliable</a:t>
            </a:r>
            <a:r>
              <a:rPr lang="en-GB" sz="3200" dirty="0">
                <a:solidFill>
                  <a:srgbClr val="002060"/>
                </a:solidFill>
                <a:latin typeface="+mn-lt"/>
              </a:rPr>
              <a:t> if the same experiment is repeated and you get the same or similar results over and over again.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Accuracy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means how close a measured value is to its actual value.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Precision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means how close a set of measurements are to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each other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CC46219D-4E48-4744-9772-617A6926D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152" y="1393352"/>
            <a:ext cx="5189611" cy="2919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E3690-5A02-21C4-166E-E6361CE5BCB3}"/>
              </a:ext>
            </a:extLst>
          </p:cNvPr>
          <p:cNvSpPr txBox="1"/>
          <p:nvPr/>
        </p:nvSpPr>
        <p:spPr>
          <a:xfrm>
            <a:off x="10923373" y="5534097"/>
            <a:ext cx="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p.272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5489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6ECE15-6FC4-CB08-C6B1-6E7F9F1EC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A987E845-F51A-93C6-E1F3-4F66B72DD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059" y="790832"/>
            <a:ext cx="7543123" cy="4931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4E73421-61DA-83D9-29A8-A34D3B4E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536" y="188638"/>
            <a:ext cx="8985422" cy="759339"/>
          </a:xfrm>
        </p:spPr>
        <p:txBody>
          <a:bodyPr/>
          <a:lstStyle/>
          <a:p>
            <a:r>
              <a:rPr lang="en-GB" b="1" dirty="0"/>
              <a:t>Video Link – Click to Play </a:t>
            </a:r>
            <a:endParaRPr lang="en-IE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C43F29-72C1-E59C-541C-F48AE2E95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006" y="568308"/>
            <a:ext cx="475529" cy="445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FC4A6-5A07-4F71-63C6-2566283AE2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005" y="55001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6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881F3E-2984-CE41-0E3E-C6A0CEE7E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35B582-589A-119C-531F-52DA0DCE9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801" y="1580552"/>
            <a:ext cx="3231389" cy="2934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54426-4FA9-A5E9-49CD-ACB38AAF13E2}"/>
              </a:ext>
            </a:extLst>
          </p:cNvPr>
          <p:cNvSpPr txBox="1"/>
          <p:nvPr/>
        </p:nvSpPr>
        <p:spPr>
          <a:xfrm>
            <a:off x="518984" y="5277448"/>
            <a:ext cx="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p.273</a:t>
            </a:r>
          </a:p>
          <a:p>
            <a:endParaRPr lang="en-I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EC3B7-F9BC-EC79-85E4-53F22ADFB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140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85B3DE-A2EE-688D-009E-5AE452A00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2" y="1580552"/>
            <a:ext cx="3335203" cy="2934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22501B-AC4E-FDA9-7930-E05FB3CD4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852" y="3829482"/>
            <a:ext cx="3275868" cy="293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657D53-867E-BA4C-2FA3-2162360EF5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647" y="3858638"/>
            <a:ext cx="3102353" cy="29050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E62320-2358-57DF-E38F-1D3C52E13EA4}"/>
              </a:ext>
            </a:extLst>
          </p:cNvPr>
          <p:cNvSpPr txBox="1"/>
          <p:nvPr/>
        </p:nvSpPr>
        <p:spPr>
          <a:xfrm>
            <a:off x="806069" y="4503404"/>
            <a:ext cx="17759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High Accuracy </a:t>
            </a:r>
          </a:p>
          <a:p>
            <a:pPr algn="ctr"/>
            <a:r>
              <a:rPr lang="en-GB" dirty="0"/>
              <a:t>High Precision </a:t>
            </a:r>
            <a:endParaRPr lang="en-I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0E65AE-C6B4-3FC5-511D-2AD93D197EDA}"/>
              </a:ext>
            </a:extLst>
          </p:cNvPr>
          <p:cNvSpPr txBox="1"/>
          <p:nvPr/>
        </p:nvSpPr>
        <p:spPr>
          <a:xfrm>
            <a:off x="3606405" y="3182701"/>
            <a:ext cx="224676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Reasonable Accuracy </a:t>
            </a:r>
          </a:p>
          <a:p>
            <a:pPr algn="ctr"/>
            <a:r>
              <a:rPr lang="en-GB" dirty="0"/>
              <a:t>Lower Precision </a:t>
            </a:r>
            <a:endParaRPr lang="en-I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BECF4E-4212-2197-CD70-FB70D79ED899}"/>
              </a:ext>
            </a:extLst>
          </p:cNvPr>
          <p:cNvSpPr txBox="1"/>
          <p:nvPr/>
        </p:nvSpPr>
        <p:spPr>
          <a:xfrm>
            <a:off x="6635092" y="4514802"/>
            <a:ext cx="224676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Accuracy </a:t>
            </a:r>
          </a:p>
          <a:p>
            <a:pPr algn="ctr"/>
            <a:r>
              <a:rPr lang="en-GB" dirty="0"/>
              <a:t>Reasonable Precision </a:t>
            </a:r>
            <a:endParaRPr lang="en-I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940767-1CB7-4FF1-0632-DCCC460A1349}"/>
              </a:ext>
            </a:extLst>
          </p:cNvPr>
          <p:cNvSpPr txBox="1"/>
          <p:nvPr/>
        </p:nvSpPr>
        <p:spPr>
          <a:xfrm>
            <a:off x="9884773" y="3212307"/>
            <a:ext cx="17759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 Accuracy </a:t>
            </a:r>
          </a:p>
          <a:p>
            <a:pPr algn="ctr"/>
            <a:r>
              <a:rPr lang="en-GB" dirty="0"/>
              <a:t>Low Precision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1532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6233"/>
            <a:ext cx="10915185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29.7 Measuring temperature </a:t>
            </a:r>
          </a:p>
        </p:txBody>
      </p:sp>
    </p:spTree>
    <p:extLst>
      <p:ext uri="{BB962C8B-B14F-4D97-AF65-F5344CB8AC3E}">
        <p14:creationId xmlns:p14="http://schemas.microsoft.com/office/powerpoint/2010/main" val="218833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40" y="114560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Keywords: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655" y="933617"/>
            <a:ext cx="2116066" cy="769441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Callipers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7287" y="2941063"/>
            <a:ext cx="344622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Trundle wheel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3756" y="3932428"/>
            <a:ext cx="452969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Graduated cylinder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6811" y="1937340"/>
            <a:ext cx="2908119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Opisometer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4195" y="4841250"/>
            <a:ext cx="24917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4400" dirty="0">
                <a:solidFill>
                  <a:prstClr val="black"/>
                </a:solidFill>
              </a:rPr>
              <a:t>Meniscus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62053-D3F3-87DC-1D34-43462952AC24}"/>
              </a:ext>
            </a:extLst>
          </p:cNvPr>
          <p:cNvSpPr txBox="1"/>
          <p:nvPr/>
        </p:nvSpPr>
        <p:spPr>
          <a:xfrm>
            <a:off x="11306533" y="53798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p.264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328244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temperature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162224" y="0"/>
            <a:ext cx="8704184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Temperature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is a measure of how hot or cold something is.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unit of temperature is the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degree Celsius.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instrument used to measure temperature is called a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thermometer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7870" y="3935570"/>
            <a:ext cx="5591906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/>
              <a:t>Q:</a:t>
            </a:r>
            <a:r>
              <a:rPr lang="en-IE" sz="2800" dirty="0"/>
              <a:t> There are two other scales that temperature can be measured on. Can you name these scales?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9D178-6578-56D8-0FAB-39B57E89E96B}"/>
              </a:ext>
            </a:extLst>
          </p:cNvPr>
          <p:cNvSpPr txBox="1"/>
          <p:nvPr/>
        </p:nvSpPr>
        <p:spPr>
          <a:xfrm>
            <a:off x="11104049" y="5571924"/>
            <a:ext cx="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p.274</a:t>
            </a:r>
          </a:p>
          <a:p>
            <a:endParaRPr lang="en-I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D2290-B0C9-B2D6-CCED-27D565954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303" y="3615502"/>
            <a:ext cx="65232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4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6233"/>
            <a:ext cx="109151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29.8 Measuring mass</a:t>
            </a:r>
          </a:p>
        </p:txBody>
      </p:sp>
    </p:spTree>
    <p:extLst>
      <p:ext uri="{BB962C8B-B14F-4D97-AF65-F5344CB8AC3E}">
        <p14:creationId xmlns:p14="http://schemas.microsoft.com/office/powerpoint/2010/main" val="115380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mass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229134" y="662781"/>
            <a:ext cx="7242186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Mass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is a measure of the amount of matter in a body.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unit of mass is the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kilogram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(kg). However, in the lab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grams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(g) are used more often.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Mass is measured using an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electronic balance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FFDCD-1EAA-A04D-B199-0352D4559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029" y="954861"/>
            <a:ext cx="3831134" cy="3913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EF9AD-D8DC-AB30-0FEE-B1063EC22932}"/>
              </a:ext>
            </a:extLst>
          </p:cNvPr>
          <p:cNvSpPr txBox="1"/>
          <p:nvPr/>
        </p:nvSpPr>
        <p:spPr>
          <a:xfrm>
            <a:off x="11104049" y="5571924"/>
            <a:ext cx="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p.274</a:t>
            </a:r>
          </a:p>
          <a:p>
            <a:endParaRPr lang="en-I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D193A-BC0E-3A8B-692E-5B7E92CAD65B}"/>
              </a:ext>
            </a:extLst>
          </p:cNvPr>
          <p:cNvSpPr txBox="1"/>
          <p:nvPr/>
        </p:nvSpPr>
        <p:spPr>
          <a:xfrm>
            <a:off x="11256449" y="5724324"/>
            <a:ext cx="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p.274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71480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6233"/>
            <a:ext cx="109151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29.9 Units</a:t>
            </a:r>
          </a:p>
        </p:txBody>
      </p:sp>
    </p:spTree>
    <p:extLst>
      <p:ext uri="{BB962C8B-B14F-4D97-AF65-F5344CB8AC3E}">
        <p14:creationId xmlns:p14="http://schemas.microsoft.com/office/powerpoint/2010/main" val="48704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-200722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Units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8DEC4-3B73-2C44-87D3-9B5AA4F729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303" y="696313"/>
            <a:ext cx="9720000" cy="48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7B251-1ADE-811B-BD85-AD0E0C8CC880}"/>
              </a:ext>
            </a:extLst>
          </p:cNvPr>
          <p:cNvSpPr txBox="1"/>
          <p:nvPr/>
        </p:nvSpPr>
        <p:spPr>
          <a:xfrm>
            <a:off x="11104049" y="5571924"/>
            <a:ext cx="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p.275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22582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85E88-1E56-3ECB-7476-10862281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D60BD-B14F-BA31-6F67-E2F9A0D5BE44}"/>
              </a:ext>
            </a:extLst>
          </p:cNvPr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Keyword Recap – Click to Reveal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D88F69B-694B-BB57-42E8-9A20FAE885FE}"/>
              </a:ext>
            </a:extLst>
          </p:cNvPr>
          <p:cNvSpPr/>
          <p:nvPr/>
        </p:nvSpPr>
        <p:spPr>
          <a:xfrm>
            <a:off x="4646139" y="1408669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70DB291-620E-713A-F686-8D130A9FE917}"/>
              </a:ext>
            </a:extLst>
          </p:cNvPr>
          <p:cNvSpPr/>
          <p:nvPr/>
        </p:nvSpPr>
        <p:spPr>
          <a:xfrm>
            <a:off x="4646136" y="2306330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1AD9D9B-89DC-8942-E941-24D17CD2F15D}"/>
              </a:ext>
            </a:extLst>
          </p:cNvPr>
          <p:cNvSpPr/>
          <p:nvPr/>
        </p:nvSpPr>
        <p:spPr>
          <a:xfrm>
            <a:off x="4646139" y="3286136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83536DB-DAB4-99FE-FE47-188CFBB8C87D}"/>
              </a:ext>
            </a:extLst>
          </p:cNvPr>
          <p:cNvSpPr/>
          <p:nvPr/>
        </p:nvSpPr>
        <p:spPr>
          <a:xfrm>
            <a:off x="4647937" y="4327051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8E845EB-7F8A-2398-C27A-AF8D614F7D2F}"/>
              </a:ext>
            </a:extLst>
          </p:cNvPr>
          <p:cNvSpPr/>
          <p:nvPr/>
        </p:nvSpPr>
        <p:spPr>
          <a:xfrm>
            <a:off x="4623221" y="5168626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79F13A-FF0F-A261-508D-4AD348804494}"/>
              </a:ext>
            </a:extLst>
          </p:cNvPr>
          <p:cNvSpPr txBox="1"/>
          <p:nvPr/>
        </p:nvSpPr>
        <p:spPr>
          <a:xfrm>
            <a:off x="6042366" y="120326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measure small distances and diameters  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848F78-B922-7A55-348B-282583C3AC47}"/>
              </a:ext>
            </a:extLst>
          </p:cNvPr>
          <p:cNvSpPr txBox="1"/>
          <p:nvPr/>
        </p:nvSpPr>
        <p:spPr>
          <a:xfrm>
            <a:off x="6044135" y="2194996"/>
            <a:ext cx="604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Used to measure the length of curved lines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B8B05E-D274-2E73-61BF-F5EDACD9EDA5}"/>
              </a:ext>
            </a:extLst>
          </p:cNvPr>
          <p:cNvSpPr txBox="1"/>
          <p:nvPr/>
        </p:nvSpPr>
        <p:spPr>
          <a:xfrm>
            <a:off x="6044135" y="3186731"/>
            <a:ext cx="604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Used to measure the length of larger distances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F3361F-3EE3-3E1E-1B05-935403276ADA}"/>
              </a:ext>
            </a:extLst>
          </p:cNvPr>
          <p:cNvSpPr txBox="1"/>
          <p:nvPr/>
        </p:nvSpPr>
        <p:spPr>
          <a:xfrm>
            <a:off x="6096570" y="4193175"/>
            <a:ext cx="604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measure the volume of liquids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8F76E-40DE-8EDC-B3D9-2263159F22C2}"/>
              </a:ext>
            </a:extLst>
          </p:cNvPr>
          <p:cNvSpPr txBox="1"/>
          <p:nvPr/>
        </p:nvSpPr>
        <p:spPr>
          <a:xfrm>
            <a:off x="2582445" y="1246231"/>
            <a:ext cx="1776233" cy="646331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prstClr val="black"/>
                </a:solidFill>
              </a:rPr>
              <a:t>Callipers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04FA2-F864-FF02-1DA2-A1432DF1E4CB}"/>
              </a:ext>
            </a:extLst>
          </p:cNvPr>
          <p:cNvSpPr txBox="1"/>
          <p:nvPr/>
        </p:nvSpPr>
        <p:spPr>
          <a:xfrm>
            <a:off x="1917593" y="2194996"/>
            <a:ext cx="2441085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prstClr val="black"/>
                </a:solidFill>
              </a:rPr>
              <a:t>Opisometer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F3F17-4357-07CD-557C-67DC749E1A65}"/>
              </a:ext>
            </a:extLst>
          </p:cNvPr>
          <p:cNvSpPr txBox="1"/>
          <p:nvPr/>
        </p:nvSpPr>
        <p:spPr>
          <a:xfrm>
            <a:off x="1465908" y="3155492"/>
            <a:ext cx="289277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prstClr val="black"/>
                </a:solidFill>
              </a:rPr>
              <a:t>Trundle wheel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8966C-5863-F319-0FC1-6E35709440B8}"/>
              </a:ext>
            </a:extLst>
          </p:cNvPr>
          <p:cNvSpPr txBox="1"/>
          <p:nvPr/>
        </p:nvSpPr>
        <p:spPr>
          <a:xfrm>
            <a:off x="556434" y="4043641"/>
            <a:ext cx="38022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prstClr val="black"/>
                </a:solidFill>
              </a:rPr>
              <a:t>Graduated cylinder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2E3DF-CCE2-C43C-E041-D0E8158BCB07}"/>
              </a:ext>
            </a:extLst>
          </p:cNvPr>
          <p:cNvSpPr txBox="1"/>
          <p:nvPr/>
        </p:nvSpPr>
        <p:spPr>
          <a:xfrm>
            <a:off x="2267137" y="4981617"/>
            <a:ext cx="209154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prstClr val="black"/>
                </a:solidFill>
              </a:rPr>
              <a:t>Meniscus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A4498-8330-65D7-B002-B892A1A7879F}"/>
              </a:ext>
            </a:extLst>
          </p:cNvPr>
          <p:cNvSpPr txBox="1"/>
          <p:nvPr/>
        </p:nvSpPr>
        <p:spPr>
          <a:xfrm>
            <a:off x="6043346" y="5069078"/>
            <a:ext cx="604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 curved surface of the liquid in a narrow container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0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EF9C2F-675F-84EB-0F62-F6197FDB1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3CB60-FA3C-F603-6BE9-E7F10C6F73D3}"/>
              </a:ext>
            </a:extLst>
          </p:cNvPr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Keyword Recap – Click to Reveal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4F1E3F6-6F1E-BAF3-408E-8EEAF0B88B65}"/>
              </a:ext>
            </a:extLst>
          </p:cNvPr>
          <p:cNvSpPr/>
          <p:nvPr/>
        </p:nvSpPr>
        <p:spPr>
          <a:xfrm>
            <a:off x="4188933" y="1272742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D2FE8BF-85E2-F41C-D952-92B9B68AC2B0}"/>
              </a:ext>
            </a:extLst>
          </p:cNvPr>
          <p:cNvSpPr/>
          <p:nvPr/>
        </p:nvSpPr>
        <p:spPr>
          <a:xfrm>
            <a:off x="4188930" y="2170403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E346B06-75B1-B5E4-F0A8-603C533CD7B0}"/>
              </a:ext>
            </a:extLst>
          </p:cNvPr>
          <p:cNvSpPr/>
          <p:nvPr/>
        </p:nvSpPr>
        <p:spPr>
          <a:xfrm>
            <a:off x="4188933" y="3150209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4CE740D-8D3D-B07C-DE4D-E9B829B0FD7E}"/>
              </a:ext>
            </a:extLst>
          </p:cNvPr>
          <p:cNvSpPr/>
          <p:nvPr/>
        </p:nvSpPr>
        <p:spPr>
          <a:xfrm>
            <a:off x="4190731" y="4191124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4583231-2BE2-DE22-0C00-32F41180597D}"/>
              </a:ext>
            </a:extLst>
          </p:cNvPr>
          <p:cNvSpPr/>
          <p:nvPr/>
        </p:nvSpPr>
        <p:spPr>
          <a:xfrm>
            <a:off x="4166015" y="5032699"/>
            <a:ext cx="1288701" cy="271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A424E5-7CDA-5C78-C790-10DEEDD70281}"/>
              </a:ext>
            </a:extLst>
          </p:cNvPr>
          <p:cNvSpPr txBox="1"/>
          <p:nvPr/>
        </p:nvSpPr>
        <p:spPr>
          <a:xfrm>
            <a:off x="5782868" y="1141477"/>
            <a:ext cx="633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measure the volume of irregular shapes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1DBE2C-AFA2-23EF-61AB-049715D8664C}"/>
              </a:ext>
            </a:extLst>
          </p:cNvPr>
          <p:cNvSpPr txBox="1"/>
          <p:nvPr/>
        </p:nvSpPr>
        <p:spPr>
          <a:xfrm>
            <a:off x="5784638" y="2075494"/>
            <a:ext cx="62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 amount of matter in a body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731CED-0D63-107A-DFA5-52DEEF7576F9}"/>
              </a:ext>
            </a:extLst>
          </p:cNvPr>
          <p:cNvSpPr txBox="1"/>
          <p:nvPr/>
        </p:nvSpPr>
        <p:spPr>
          <a:xfrm>
            <a:off x="5784638" y="3055300"/>
            <a:ext cx="62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How close a set measurements are to each other   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28C95A-1326-3AC6-1E7C-28634FC3313A}"/>
              </a:ext>
            </a:extLst>
          </p:cNvPr>
          <p:cNvSpPr txBox="1"/>
          <p:nvPr/>
        </p:nvSpPr>
        <p:spPr>
          <a:xfrm>
            <a:off x="5837073" y="3846630"/>
            <a:ext cx="627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When the same results can be achieved in an experiment repeatedly 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F3909-EFF4-0FD2-96DF-F9772F57070E}"/>
              </a:ext>
            </a:extLst>
          </p:cNvPr>
          <p:cNvSpPr txBox="1"/>
          <p:nvPr/>
        </p:nvSpPr>
        <p:spPr>
          <a:xfrm>
            <a:off x="5783849" y="5007293"/>
            <a:ext cx="62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</a:rPr>
              <a:t>How close a measured value is to its actual value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C7CD1-2BDA-DD29-BCF2-13B190920FF5}"/>
              </a:ext>
            </a:extLst>
          </p:cNvPr>
          <p:cNvSpPr txBox="1"/>
          <p:nvPr/>
        </p:nvSpPr>
        <p:spPr>
          <a:xfrm>
            <a:off x="2020214" y="4836238"/>
            <a:ext cx="19612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prstClr val="black"/>
                </a:solidFill>
              </a:rPr>
              <a:t>Accuracy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6478-F712-321C-DC8F-187A27F6EECD}"/>
              </a:ext>
            </a:extLst>
          </p:cNvPr>
          <p:cNvSpPr txBox="1"/>
          <p:nvPr/>
        </p:nvSpPr>
        <p:spPr>
          <a:xfrm>
            <a:off x="1809577" y="3866820"/>
            <a:ext cx="217188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R</a:t>
            </a:r>
            <a:r>
              <a:rPr lang="en-IE" sz="3600" dirty="0" err="1">
                <a:solidFill>
                  <a:prstClr val="black"/>
                </a:solidFill>
              </a:rPr>
              <a:t>eliability</a:t>
            </a:r>
            <a:endParaRPr lang="en-IE" sz="36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9B456-D4A9-A69C-685B-6C607EE7DA66}"/>
              </a:ext>
            </a:extLst>
          </p:cNvPr>
          <p:cNvSpPr txBox="1"/>
          <p:nvPr/>
        </p:nvSpPr>
        <p:spPr>
          <a:xfrm>
            <a:off x="1215664" y="1037550"/>
            <a:ext cx="27657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prstClr val="black"/>
                </a:solidFill>
              </a:rPr>
              <a:t>Overflow can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4CB58-B13F-D2EF-70DD-91E6783D112E}"/>
              </a:ext>
            </a:extLst>
          </p:cNvPr>
          <p:cNvSpPr txBox="1"/>
          <p:nvPr/>
        </p:nvSpPr>
        <p:spPr>
          <a:xfrm>
            <a:off x="2740734" y="1995838"/>
            <a:ext cx="12407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prstClr val="black"/>
                </a:solidFill>
              </a:rPr>
              <a:t>Mass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2BBBC-49BC-2323-E015-B390F37872CA}"/>
              </a:ext>
            </a:extLst>
          </p:cNvPr>
          <p:cNvSpPr txBox="1"/>
          <p:nvPr/>
        </p:nvSpPr>
        <p:spPr>
          <a:xfrm>
            <a:off x="1957664" y="2967342"/>
            <a:ext cx="2023796" cy="646331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P</a:t>
            </a:r>
            <a:r>
              <a:rPr lang="en-IE" sz="3600" dirty="0" err="1">
                <a:solidFill>
                  <a:prstClr val="black"/>
                </a:solidFill>
              </a:rPr>
              <a:t>recision</a:t>
            </a:r>
            <a:endParaRPr lang="en-IE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91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2E873-D7C4-3B70-E4AC-C86703CCA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FD28A4-DCFE-C4FB-EEB5-140C10ADE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40" y="0"/>
            <a:ext cx="115571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1916C1-8592-2A3B-AC5B-AD82857B3870}"/>
              </a:ext>
            </a:extLst>
          </p:cNvPr>
          <p:cNvSpPr txBox="1"/>
          <p:nvPr/>
        </p:nvSpPr>
        <p:spPr>
          <a:xfrm>
            <a:off x="9326261" y="6254639"/>
            <a:ext cx="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p.276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8460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Learning outcomes: </a:t>
            </a:r>
            <a:r>
              <a:rPr lang="en-IE" sz="3600" i="1" dirty="0">
                <a:solidFill>
                  <a:prstClr val="black"/>
                </a:solidFill>
              </a:rPr>
              <a:t>Now I am able to…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468351" y="1446875"/>
            <a:ext cx="10526751" cy="24211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Accurately measure the length of a variety of objects.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Calculate the area of square and rectangular objects and estimate the area of an irregular shape.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Calculate the volume of a cube or a rectangle.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9805" y="488386"/>
            <a:ext cx="102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93963" y="1381970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1193961" y="2287436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11193962" y="3271289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5504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Learning outcomes: </a:t>
            </a:r>
            <a:r>
              <a:rPr lang="en-IE" sz="3600" i="1" dirty="0">
                <a:solidFill>
                  <a:prstClr val="black"/>
                </a:solidFill>
              </a:rPr>
              <a:t>Now I am able to…</a:t>
            </a: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468351" y="1307668"/>
            <a:ext cx="10526751" cy="29136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Measure the volume and temperature of a liquid or solid.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Choose, name and use appropriate instruments to measure length, area, volume, mass, temperature and time.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Choose appropriate units for length, area, volume, mass, temperature and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9805" y="488386"/>
            <a:ext cx="102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93961" y="1296541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1193960" y="2194965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11193960" y="3125440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053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7B465-1E58-3663-FBD8-F96EAD7E3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CFA66-8E0C-3E93-5726-5E50BE99F038}"/>
              </a:ext>
            </a:extLst>
          </p:cNvPr>
          <p:cNvSpPr txBox="1"/>
          <p:nvPr/>
        </p:nvSpPr>
        <p:spPr>
          <a:xfrm>
            <a:off x="422348" y="177429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Keywords: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9C5FF-E4AF-9365-388B-FA4EE0F04B68}"/>
              </a:ext>
            </a:extLst>
          </p:cNvPr>
          <p:cNvSpPr txBox="1"/>
          <p:nvPr/>
        </p:nvSpPr>
        <p:spPr>
          <a:xfrm>
            <a:off x="8766775" y="4749739"/>
            <a:ext cx="229827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Accuracy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0BA93-7F37-AE48-880A-C61B2BD30DED}"/>
              </a:ext>
            </a:extLst>
          </p:cNvPr>
          <p:cNvSpPr txBox="1"/>
          <p:nvPr/>
        </p:nvSpPr>
        <p:spPr>
          <a:xfrm>
            <a:off x="6513952" y="3780321"/>
            <a:ext cx="254511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R</a:t>
            </a:r>
            <a:r>
              <a:rPr lang="en-IE" sz="4400" dirty="0" err="1">
                <a:solidFill>
                  <a:prstClr val="black"/>
                </a:solidFill>
              </a:rPr>
              <a:t>eliability</a:t>
            </a:r>
            <a:endParaRPr lang="en-IE" sz="44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31CE5-7A71-CC75-5A1F-79E7E5C6C0AF}"/>
              </a:ext>
            </a:extLst>
          </p:cNvPr>
          <p:cNvSpPr txBox="1"/>
          <p:nvPr/>
        </p:nvSpPr>
        <p:spPr>
          <a:xfrm>
            <a:off x="490654" y="951051"/>
            <a:ext cx="3241087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prstClr val="black"/>
                </a:solidFill>
              </a:rPr>
              <a:t>Overflow can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B5A86-52A8-5D39-4AB4-9FE6B1137650}"/>
              </a:ext>
            </a:extLst>
          </p:cNvPr>
          <p:cNvSpPr txBox="1"/>
          <p:nvPr/>
        </p:nvSpPr>
        <p:spPr>
          <a:xfrm>
            <a:off x="3411131" y="1909339"/>
            <a:ext cx="145394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4400" dirty="0">
                <a:solidFill>
                  <a:prstClr val="black"/>
                </a:solidFill>
              </a:rPr>
              <a:t>Mass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F713D-4910-13EC-85C6-019C3EBDAD07}"/>
              </a:ext>
            </a:extLst>
          </p:cNvPr>
          <p:cNvSpPr txBox="1"/>
          <p:nvPr/>
        </p:nvSpPr>
        <p:spPr>
          <a:xfrm>
            <a:off x="4642649" y="2880843"/>
            <a:ext cx="2371577" cy="769441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P</a:t>
            </a:r>
            <a:r>
              <a:rPr lang="en-IE" sz="4400" dirty="0" err="1">
                <a:solidFill>
                  <a:prstClr val="black"/>
                </a:solidFill>
              </a:rPr>
              <a:t>recision</a:t>
            </a:r>
            <a:endParaRPr lang="en-IE" sz="44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23DF-37D0-DFAF-48A5-A12D2A1891D4}"/>
              </a:ext>
            </a:extLst>
          </p:cNvPr>
          <p:cNvSpPr txBox="1"/>
          <p:nvPr/>
        </p:nvSpPr>
        <p:spPr>
          <a:xfrm>
            <a:off x="11287475" y="5420326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p.264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5327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668389-5671-692C-92C1-5C46CD299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15CA-507E-0640-B835-DD462E1F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6233"/>
            <a:ext cx="109151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Exam Focus </a:t>
            </a:r>
          </a:p>
        </p:txBody>
      </p:sp>
    </p:spTree>
    <p:extLst>
      <p:ext uri="{BB962C8B-B14F-4D97-AF65-F5344CB8AC3E}">
        <p14:creationId xmlns:p14="http://schemas.microsoft.com/office/powerpoint/2010/main" val="266975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96DAE-2725-15FE-2A08-1B1370C1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6C68A-1E4A-D4E4-27D6-D55FBB8E5191}"/>
              </a:ext>
            </a:extLst>
          </p:cNvPr>
          <p:cNvSpPr txBox="1"/>
          <p:nvPr/>
        </p:nvSpPr>
        <p:spPr>
          <a:xfrm>
            <a:off x="177214" y="48582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+mj-lt"/>
              </a:rPr>
              <a:t>Exam Focus – 2019 State Exam – Q2   </a:t>
            </a:r>
            <a:endParaRPr lang="en-IE" sz="40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E8D6B-5F65-5E9E-9D59-45708049B8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25" y="963826"/>
            <a:ext cx="11859616" cy="39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6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8D8524-80EA-AC82-48B7-8944E6BD2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F447118-7DFD-DCF0-89B8-0DD6639946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159" y="4016276"/>
            <a:ext cx="1342595" cy="2841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ACD39F-C26C-2885-F356-C05AA30405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4754" y="4016276"/>
            <a:ext cx="2281874" cy="2841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814134-D1EC-065C-ED8E-0322BE7B5DA5}"/>
              </a:ext>
            </a:extLst>
          </p:cNvPr>
          <p:cNvSpPr txBox="1"/>
          <p:nvPr/>
        </p:nvSpPr>
        <p:spPr>
          <a:xfrm>
            <a:off x="177214" y="48582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+mj-lt"/>
              </a:rPr>
              <a:t>Exam Focus – 2019 Sample paper – Q2   </a:t>
            </a:r>
            <a:endParaRPr lang="en-IE" sz="40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6786D-55C3-0A8A-4CAB-9AB4D441A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89" y="877330"/>
            <a:ext cx="8296708" cy="1641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C35CA-6BEE-F51E-C458-6D699BCC9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214" y="2518720"/>
            <a:ext cx="8427308" cy="318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22929-CFF8-5F66-0625-28AA260879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997" y="48582"/>
            <a:ext cx="2092025" cy="2124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22191-3D03-DEC1-2156-EFDCD441EF1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6339" y="663567"/>
            <a:ext cx="1607097" cy="2043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3B2CAF-FC59-E74B-76E4-624E9F4775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9742" y="2587340"/>
            <a:ext cx="1607097" cy="22329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593F4A-07C1-C085-D573-D58C2AA44C64}"/>
              </a:ext>
            </a:extLst>
          </p:cNvPr>
          <p:cNvSpPr txBox="1"/>
          <p:nvPr/>
        </p:nvSpPr>
        <p:spPr>
          <a:xfrm>
            <a:off x="2224216" y="4820245"/>
            <a:ext cx="2817341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Covered in Chapter 32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56898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29.1 Measurements</a:t>
            </a:r>
          </a:p>
        </p:txBody>
      </p:sp>
    </p:spTree>
    <p:extLst>
      <p:ext uri="{BB962C8B-B14F-4D97-AF65-F5344CB8AC3E}">
        <p14:creationId xmlns:p14="http://schemas.microsoft.com/office/powerpoint/2010/main" val="2503201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Measurements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1" y="887756"/>
            <a:ext cx="7837118" cy="4137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In physics it is important to learn how to take measurements accurately.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To do this, a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suitable instrument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must be used.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In addition, suitable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units of measurement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need to be used.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4457" y="1758685"/>
            <a:ext cx="3019202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1"/>
                </a:solidFill>
              </a:rPr>
              <a:t>Q: </a:t>
            </a:r>
            <a:r>
              <a:rPr lang="en-IE" sz="3200" dirty="0">
                <a:solidFill>
                  <a:schemeClr val="tx1"/>
                </a:solidFill>
              </a:rPr>
              <a:t>How many different things can you name that we measure on a daily basis?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546F2-F344-A396-DE68-944DA9E513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292" y="1325563"/>
            <a:ext cx="652329" cy="640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ACC2E-9A06-65B1-52A4-075669ACAD8E}"/>
              </a:ext>
            </a:extLst>
          </p:cNvPr>
          <p:cNvSpPr txBox="1"/>
          <p:nvPr/>
        </p:nvSpPr>
        <p:spPr>
          <a:xfrm>
            <a:off x="11108936" y="54893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p.264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09847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29.2 Measuring length</a:t>
            </a:r>
          </a:p>
        </p:txBody>
      </p:sp>
    </p:spTree>
    <p:extLst>
      <p:ext uri="{BB962C8B-B14F-4D97-AF65-F5344CB8AC3E}">
        <p14:creationId xmlns:p14="http://schemas.microsoft.com/office/powerpoint/2010/main" val="3672994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length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1" y="1325563"/>
            <a:ext cx="6060157" cy="429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unit of length is the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metre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Lengths that are smaller than a metre can be measured in centimetres or millimetres.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Lengths that are much larger than a metre can be measured in kilometres.</a:t>
            </a:r>
          </a:p>
          <a:p>
            <a:pPr marL="457200" indent="-4572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2A7C0-A0F4-0F4D-AC9F-EF3B4D4F1B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498" y="1395843"/>
            <a:ext cx="5747939" cy="2951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985C3-CACE-3C99-94E5-C5A4E9A7EEFD}"/>
              </a:ext>
            </a:extLst>
          </p:cNvPr>
          <p:cNvSpPr txBox="1"/>
          <p:nvPr/>
        </p:nvSpPr>
        <p:spPr>
          <a:xfrm>
            <a:off x="11108936" y="5489358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p.264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1003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-731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Measuring length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1" y="347844"/>
            <a:ext cx="11526461" cy="429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most basic instrument to measure length is the ruler or metre stick.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Two things to watch out for when you are using this instrument to ensure accuracy are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zero error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parallax error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C7483-FAAB-E343-949A-0632D7025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79" y="3268620"/>
            <a:ext cx="5819775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BFCD8-C9D8-CDC7-574C-F8D1C93CC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747" y="3268620"/>
            <a:ext cx="5886450" cy="3409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61B2B8-9471-9D08-2E00-641CDD12289A}"/>
              </a:ext>
            </a:extLst>
          </p:cNvPr>
          <p:cNvSpPr txBox="1"/>
          <p:nvPr/>
        </p:nvSpPr>
        <p:spPr>
          <a:xfrm>
            <a:off x="11048336" y="179430"/>
            <a:ext cx="129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p.265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6049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d7da72-8783-4f62-959a-9ba9d9f5bccb">
      <Terms xmlns="http://schemas.microsoft.com/office/infopath/2007/PartnerControls"/>
    </lcf76f155ced4ddcb4097134ff3c332f>
    <TaxCatchAll xmlns="9c11c933-b9df-45b1-b4d6-c3b5b6223c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BCCFBB03B4C41939C17568F2B504C" ma:contentTypeVersion="12" ma:contentTypeDescription="Create a new document." ma:contentTypeScope="" ma:versionID="506514e8a43493b7a8832ce51a156ce5">
  <xsd:schema xmlns:xsd="http://www.w3.org/2001/XMLSchema" xmlns:xs="http://www.w3.org/2001/XMLSchema" xmlns:p="http://schemas.microsoft.com/office/2006/metadata/properties" xmlns:ns2="b1d7da72-8783-4f62-959a-9ba9d9f5bccb" xmlns:ns3="9c11c933-b9df-45b1-b4d6-c3b5b6223c45" targetNamespace="http://schemas.microsoft.com/office/2006/metadata/properties" ma:root="true" ma:fieldsID="ce58794338f47fe112ffcdefc6c2e99c" ns2:_="" ns3:_="">
    <xsd:import namespace="b1d7da72-8783-4f62-959a-9ba9d9f5bccb"/>
    <xsd:import namespace="9c11c933-b9df-45b1-b4d6-c3b5b6223c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7da72-8783-4f62-959a-9ba9d9f5b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1c933-b9df-45b1-b4d6-c3b5b6223c4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50cda5-1c8f-4104-8edc-611fb8d0468e}" ma:internalName="TaxCatchAll" ma:showField="CatchAllData" ma:web="9c11c933-b9df-45b1-b4d6-c3b5b6223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D3459D-ACBE-4A48-936D-1749D25AE13D}">
  <ds:schemaRefs>
    <ds:schemaRef ds:uri="http://schemas.microsoft.com/office/2006/metadata/properties"/>
    <ds:schemaRef ds:uri="http://schemas.microsoft.com/office/infopath/2007/PartnerControls"/>
    <ds:schemaRef ds:uri="b1d7da72-8783-4f62-959a-9ba9d9f5bccb"/>
    <ds:schemaRef ds:uri="9c11c933-b9df-45b1-b4d6-c3b5b6223c45"/>
  </ds:schemaRefs>
</ds:datastoreItem>
</file>

<file path=customXml/itemProps2.xml><?xml version="1.0" encoding="utf-8"?>
<ds:datastoreItem xmlns:ds="http://schemas.openxmlformats.org/officeDocument/2006/customXml" ds:itemID="{F1C27B0B-87D0-4007-B55F-E7C773D51B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0E5934-FA87-46A4-888E-8CF2E6366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7da72-8783-4f62-959a-9ba9d9f5bccb"/>
    <ds:schemaRef ds:uri="9c11c933-b9df-45b1-b4d6-c3b5b6223c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1078</Words>
  <Application>Microsoft Office PowerPoint</Application>
  <PresentationFormat>Widescreen</PresentationFormat>
  <Paragraphs>153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29.1 Measurements</vt:lpstr>
      <vt:lpstr>Measurements </vt:lpstr>
      <vt:lpstr>29.2 Measuring length</vt:lpstr>
      <vt:lpstr>Measuring length</vt:lpstr>
      <vt:lpstr>Measuring length</vt:lpstr>
      <vt:lpstr>Measuring length</vt:lpstr>
      <vt:lpstr>Measuring the length of a curved line</vt:lpstr>
      <vt:lpstr>PowerPoint Presentation</vt:lpstr>
      <vt:lpstr>Measuring larger distances </vt:lpstr>
      <vt:lpstr>29.3 Measuring area</vt:lpstr>
      <vt:lpstr>Measuring area </vt:lpstr>
      <vt:lpstr>PowerPoint Presentation</vt:lpstr>
      <vt:lpstr>29.4 Measuring volume</vt:lpstr>
      <vt:lpstr>Measuring volume - liquids</vt:lpstr>
      <vt:lpstr>Measuring volume – cubes &amp; cuboids </vt:lpstr>
      <vt:lpstr>Measuring volume – irregular shapes </vt:lpstr>
      <vt:lpstr>PowerPoint Presentation</vt:lpstr>
      <vt:lpstr>Measuring volume – objects that float </vt:lpstr>
      <vt:lpstr>29.5 Measuring time</vt:lpstr>
      <vt:lpstr>Measuring time</vt:lpstr>
      <vt:lpstr>29.6 Reliability, accuracy and precision </vt:lpstr>
      <vt:lpstr>Reliability, accuracy and precision</vt:lpstr>
      <vt:lpstr>Video Link – Click to Play </vt:lpstr>
      <vt:lpstr>PowerPoint Presentation</vt:lpstr>
      <vt:lpstr>29.7 Measuring temperature </vt:lpstr>
      <vt:lpstr>Measuring temperature </vt:lpstr>
      <vt:lpstr>29.8 Measuring mass</vt:lpstr>
      <vt:lpstr>Measuring mass</vt:lpstr>
      <vt:lpstr>29.9 Units</vt:lpstr>
      <vt:lpstr>Units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 Focus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Conor Walker</cp:lastModifiedBy>
  <cp:revision>68</cp:revision>
  <dcterms:created xsi:type="dcterms:W3CDTF">2019-02-07T17:12:40Z</dcterms:created>
  <dcterms:modified xsi:type="dcterms:W3CDTF">2025-03-18T13:08:20Z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0x0101002DFBCCFBB03B4C41939C17568F2B504C</vt:lpwstr>
  </property>
  <property fmtid="{D5CDD505-2E9C-101B-9397-08002B2CF9AE}" pid="3" name="Order">
    <vt:r8>358400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