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Masters/slideMaster1.xml" ContentType="application/vnd.openxmlformats-officedocument.presentationml.slideMaster+xml"/>
  <Override PartName="/ppt/notesSlides/notesSlide3.xml" ContentType="application/vnd.openxmlformats-officedocument.presentationml.notesSlide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Masters/notesMaster1.xml" ContentType="application/vnd.openxmlformats-officedocument.presentationml.notesMaster+xml"/>
  <Override PartName="/ppt/theme/themeOverride17.xml" ContentType="application/vnd.openxmlformats-officedocument.themeOverride+xml"/>
  <Override PartName="/ppt/theme/themeOverride18.xml" ContentType="application/vnd.openxmlformats-officedocument.themeOverride+xml"/>
  <Override PartName="/ppt/theme/theme1.xml" ContentType="application/vnd.openxmlformats-officedocument.theme+xml"/>
  <Override PartName="/ppt/theme/themeOverride19.xml" ContentType="application/vnd.openxmlformats-officedocument.themeOverride+xml"/>
  <Override PartName="/ppt/theme/theme2.xml" ContentType="application/vnd.openxmlformats-officedocument.theme+xml"/>
  <Override PartName="/ppt/theme/themeOverride1.xml" ContentType="application/vnd.openxmlformats-officedocument.themeOverride+xml"/>
  <Override PartName="/ppt/theme/themeOverride2.xml" ContentType="application/vnd.openxmlformats-officedocument.themeOverride+xml"/>
  <Override PartName="/ppt/theme/themeOverride3.xml" ContentType="application/vnd.openxmlformats-officedocument.themeOverride+xml"/>
  <Override PartName="/ppt/theme/themeOverride4.xml" ContentType="application/vnd.openxmlformats-officedocument.themeOverride+xml"/>
  <Override PartName="/ppt/theme/themeOverride5.xml" ContentType="application/vnd.openxmlformats-officedocument.themeOverride+xml"/>
  <Override PartName="/ppt/theme/themeOverride6.xml" ContentType="application/vnd.openxmlformats-officedocument.themeOverride+xml"/>
  <Override PartName="/ppt/theme/themeOverride7.xml" ContentType="application/vnd.openxmlformats-officedocument.themeOverride+xml"/>
  <Override PartName="/ppt/theme/themeOverride8.xml" ContentType="application/vnd.openxmlformats-officedocument.themeOverride+xml"/>
  <Override PartName="/ppt/theme/themeOverride9.xml" ContentType="application/vnd.openxmlformats-officedocument.themeOverride+xml"/>
  <Override PartName="/ppt/theme/themeOverride20.xml" ContentType="application/vnd.openxmlformats-officedocument.themeOverride+xml"/>
  <Override PartName="/ppt/theme/themeOverride23.xml" ContentType="application/vnd.openxmlformats-officedocument.themeOverride+xml"/>
  <Override PartName="/ppt/theme/themeOverride12.xml" ContentType="application/vnd.openxmlformats-officedocument.themeOverride+xml"/>
  <Override PartName="/ppt/theme/themeOverride10.xml" ContentType="application/vnd.openxmlformats-officedocument.themeOverride+xml"/>
  <Override PartName="/ppt/theme/themeOverride11.xml" ContentType="application/vnd.openxmlformats-officedocument.themeOverride+xml"/>
  <Override PartName="/ppt/theme/themeOverride21.xml" ContentType="application/vnd.openxmlformats-officedocument.themeOverride+xml"/>
  <Override PartName="/ppt/theme/themeOverride13.xml" ContentType="application/vnd.openxmlformats-officedocument.themeOverride+xml"/>
  <Override PartName="/ppt/theme/themeOverride22.xml" ContentType="application/vnd.openxmlformats-officedocument.themeOverride+xml"/>
  <Override PartName="/ppt/theme/themeOverride14.xml" ContentType="application/vnd.openxmlformats-officedocument.themeOverride+xml"/>
  <Override PartName="/ppt/theme/themeOverride15.xml" ContentType="application/vnd.openxmlformats-officedocument.themeOverride+xml"/>
  <Override PartName="/ppt/theme/themeOverride16.xml" ContentType="application/vnd.openxmlformats-officedocument.themeOverr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ableStyles.xml" ContentType="application/vnd.openxmlformats-officedocument.presentationml.tableStyles+xml"/>
  <Override PartName="/docProps/core.xml" ContentType="application/vnd.openxmlformats-package.core-properties+xml"/>
  <Override PartName="/docProps/app.xml" ContentType="application/vnd.openxmlformats-officedocument.extended-properti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26"/>
  </p:notesMasterIdLst>
  <p:sldIdLst>
    <p:sldId id="290" r:id="rId2"/>
    <p:sldId id="267" r:id="rId3"/>
    <p:sldId id="280" r:id="rId4"/>
    <p:sldId id="266" r:id="rId5"/>
    <p:sldId id="257" r:id="rId6"/>
    <p:sldId id="258" r:id="rId7"/>
    <p:sldId id="259" r:id="rId8"/>
    <p:sldId id="281" r:id="rId9"/>
    <p:sldId id="282" r:id="rId10"/>
    <p:sldId id="283" r:id="rId11"/>
    <p:sldId id="263" r:id="rId12"/>
    <p:sldId id="264" r:id="rId13"/>
    <p:sldId id="265" r:id="rId14"/>
    <p:sldId id="284" r:id="rId15"/>
    <p:sldId id="285" r:id="rId16"/>
    <p:sldId id="286" r:id="rId17"/>
    <p:sldId id="277" r:id="rId18"/>
    <p:sldId id="271" r:id="rId19"/>
    <p:sldId id="279" r:id="rId20"/>
    <p:sldId id="274" r:id="rId21"/>
    <p:sldId id="275" r:id="rId22"/>
    <p:sldId id="276" r:id="rId23"/>
    <p:sldId id="287" r:id="rId24"/>
    <p:sldId id="288" r:id="rId2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7680"/>
    <p:restoredTop sz="94694"/>
  </p:normalViewPr>
  <p:slideViewPr>
    <p:cSldViewPr snapToGrid="0" snapToObjects="1">
      <p:cViewPr varScale="1">
        <p:scale>
          <a:sx n="77" d="100"/>
          <a:sy n="77" d="100"/>
        </p:scale>
        <p:origin x="715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customXml" Target="../customXml/item3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customXml" Target="../customXml/item2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customXml" Target="../customXml/item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presProps" Target="presProps.xml"/><Relationship Id="rId30" Type="http://schemas.openxmlformats.org/officeDocument/2006/relationships/tableStyles" Target="tableStyles.xml"/><Relationship Id="rId8" Type="http://schemas.openxmlformats.org/officeDocument/2006/relationships/slide" Target="slides/slide7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70925AE-ED8B-4B2E-9592-C5C656D3EBB5}" type="datetimeFigureOut">
              <a:rPr lang="en-IE" smtClean="0"/>
              <a:pPr/>
              <a:t>14/01/2020</a:t>
            </a:fld>
            <a:endParaRPr lang="en-I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7079768-C99B-4B81-8A92-B93CB9DD093A}" type="slidenum">
              <a:rPr lang="en-IE" smtClean="0"/>
              <a:pPr/>
              <a:t>‹#›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68253336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67079768-C99B-4B81-8A92-B93CB9DD093A}" type="slidenum">
              <a:rPr lang="en-IE" smtClean="0"/>
              <a:pPr/>
              <a:t>3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2647056638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5F0CF17-4423-4B9B-8B3C-FCC1B26462F8}" type="slidenum">
              <a:rPr lang="en-IE" smtClean="0"/>
              <a:pPr/>
              <a:t>5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23873584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E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5F0CF17-4423-4B9B-8B3C-FCC1B26462F8}" type="slidenum">
              <a:rPr lang="en-IE" smtClean="0"/>
              <a:pPr/>
              <a:t>23</a:t>
            </a:fld>
            <a:endParaRPr lang="en-IE"/>
          </a:p>
        </p:txBody>
      </p:sp>
    </p:spTree>
    <p:extLst>
      <p:ext uri="{BB962C8B-B14F-4D97-AF65-F5344CB8AC3E}">
        <p14:creationId xmlns:p14="http://schemas.microsoft.com/office/powerpoint/2010/main" val="122244467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B6E6661-2036-B64C-8033-FA09F6CF777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B9A7DF92-F35B-8F42-979D-B2D08FEA8B2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7096EB4-E06A-F04C-B6BD-72EF283608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E6A137-9F4D-9D48-97BC-1BCB6AAE036C}" type="datetimeFigureOut">
              <a:rPr lang="en-US" smtClean="0"/>
              <a:pPr/>
              <a:t>1/14/2020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1AC494C-BF3E-494B-89E1-9365C975C6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7848D01-08B1-194F-834B-7EF5935C9F2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1CEB96-B089-1742-AAC0-C14A929BAD1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6411690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3CC0816-CE81-8948-AE16-0F1F1DCEF16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A52F554-A55C-8742-AD93-2BF90BFA45B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C40848B-8FC4-0A4F-9DCF-0389444E5E2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E6A137-9F4D-9D48-97BC-1BCB6AAE036C}" type="datetimeFigureOut">
              <a:rPr lang="en-US" smtClean="0"/>
              <a:pPr/>
              <a:t>1/14/2020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84E42DD-392F-9C41-936F-BD73923C804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22040A0-5B8E-134A-9CAE-C362945943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1CEB96-B089-1742-AAC0-C14A929BAD1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3720383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B383285-696F-3643-A3FD-A234C5084C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10D0D07-E443-2B4D-B3F9-F8827FF80BE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C1F7E45-FF21-6146-97A0-EC681F03A8B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E6A137-9F4D-9D48-97BC-1BCB6AAE036C}" type="datetimeFigureOut">
              <a:rPr lang="en-US" smtClean="0"/>
              <a:pPr/>
              <a:t>1/14/2020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A3BFA47-351E-BD41-B572-E0DFD22F1CA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EDA887E-CCF5-3742-BF4E-7C4E204731C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1CEB96-B089-1742-AAC0-C14A929BAD1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1450027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E1CD372-D3B6-CF45-9512-F92AB71D01B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0D308D6-0598-7043-825C-9F4FB5F0B0E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7881CA3-6A5D-0546-B85F-EB6466BB11D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3223868-7883-DA43-852E-0E5372F901B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E6A137-9F4D-9D48-97BC-1BCB6AAE036C}" type="datetimeFigureOut">
              <a:rPr lang="en-US" smtClean="0"/>
              <a:pPr/>
              <a:t>1/14/2020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201C548-304A-4C49-B077-1809C299085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C89F5D7-927A-ED4B-88ED-49081E1461B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1CEB96-B089-1742-AAC0-C14A929BAD1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7603522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5A8118D-1615-A045-BBEC-BF6816596B6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B4B0697-507A-8A48-A736-B5267A9EF0C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D41F879-280E-4B4C-987B-AA1DB918DE9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40CB19F-ABEA-C948-87A0-2E87C2FD1CB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FE91D6B9-59C2-F649-8DE1-CAC378F331DF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A64A073D-555E-4540-B317-930AC694B92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E6A137-9F4D-9D48-97BC-1BCB6AAE036C}" type="datetimeFigureOut">
              <a:rPr lang="en-US" smtClean="0"/>
              <a:pPr/>
              <a:t>1/14/2020</a:t>
            </a:fld>
            <a:endParaRPr lang="en-US" dirty="0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C6D82850-064C-A141-8015-22296AC17CF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BB53835E-3B85-5F4E-9AAE-6F3CFAD4C8D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1CEB96-B089-1742-AAC0-C14A929BAD1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237220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72AF0F3-54E5-6547-829C-EB5D8C6CC46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B1EAF9FF-E7EF-BE4F-BDA1-ADDB8EB40DD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E6A137-9F4D-9D48-97BC-1BCB6AAE036C}" type="datetimeFigureOut">
              <a:rPr lang="en-US" smtClean="0"/>
              <a:pPr/>
              <a:t>1/14/2020</a:t>
            </a:fld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17B419F-0D26-2F47-88DA-A6AF20F1297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6269807-1FAC-8F44-953B-38EEEA58F1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1CEB96-B089-1742-AAC0-C14A929BAD1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6392203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9D096A8C-CB81-9A4A-92DB-4C9D986F02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E6A137-9F4D-9D48-97BC-1BCB6AAE036C}" type="datetimeFigureOut">
              <a:rPr lang="en-US" smtClean="0"/>
              <a:pPr/>
              <a:t>1/14/2020</a:t>
            </a:fld>
            <a:endParaRPr lang="en-US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317C022B-FA45-8E43-98E4-23F996F2BCF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0B5B945-6F6D-1549-BDEA-F6A1449A77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1CEB96-B089-1742-AAC0-C14A929BAD1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07821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2524A9A-EBEC-6541-A521-DF6828CB452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90BBC0B-7277-B744-97ED-41DAD92970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B322D35-214A-644C-9F59-3206ED1D967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C8AF80A-E993-3C40-B036-C8553017A7D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E6A137-9F4D-9D48-97BC-1BCB6AAE036C}" type="datetimeFigureOut">
              <a:rPr lang="en-US" smtClean="0"/>
              <a:pPr/>
              <a:t>1/14/2020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3014882-657D-984B-9B96-28275661B6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E413E0C-9152-BF41-B1CC-99829AECA4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1CEB96-B089-1742-AAC0-C14A929BAD1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0063301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66DF7B1-A5AA-4344-93DA-9121A3064E7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0B13B64D-1A06-7F46-B986-BD7E714BBFB1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45B9DDF-1964-C74F-9985-01D6806E678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F846832-B63F-4745-9316-B9F34D923AA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E6A137-9F4D-9D48-97BC-1BCB6AAE036C}" type="datetimeFigureOut">
              <a:rPr lang="en-US" smtClean="0"/>
              <a:pPr/>
              <a:t>1/14/2020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D0B0BB8-D158-A948-A667-5F8797D39F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FCC77112-3913-4646-A3DD-661ACE2352C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1CEB96-B089-1742-AAC0-C14A929BAD1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0889838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3D192E0-2613-FF4C-ACE4-F99FD033A6C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1093A8E-6814-6943-B9A0-75B937D976C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86F4CB9-79CD-FD49-8F72-C51F7961225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E6A137-9F4D-9D48-97BC-1BCB6AAE036C}" type="datetimeFigureOut">
              <a:rPr lang="en-US" smtClean="0"/>
              <a:pPr/>
              <a:t>1/14/2020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635BABE-AF2C-1D4A-BB11-00C7152749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5FE65EB-98B4-9D46-8352-2A528117A94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1CEB96-B089-1742-AAC0-C14A929BAD1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3720854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2062DDC4-8F87-9749-A46F-8144E4538F96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57340B9F-DC82-434A-8E1D-928CA8CE840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36C46FE-E99E-E040-A233-76DC5D214BE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4E6A137-9F4D-9D48-97BC-1BCB6AAE036C}" type="datetimeFigureOut">
              <a:rPr lang="en-US" smtClean="0"/>
              <a:pPr/>
              <a:t>1/14/2020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F1EAF94-E3D1-7C45-843A-00EE8E77A3F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1440B84-39F6-F145-A175-B146BBE711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C1CEB96-B089-1742-AAC0-C14A929BAD1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8280034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B504710-8C17-7241-B11E-C37AE0D9BEA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F0A75E9-DD7D-6947-B6AA-2C5F388FD85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291FED5-1EEB-D84F-AF37-020C7D172DF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4E6A137-9F4D-9D48-97BC-1BCB6AAE036C}" type="datetimeFigureOut">
              <a:rPr lang="en-US" smtClean="0"/>
              <a:pPr/>
              <a:t>1/14/2020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DE3D1DE-A18A-A240-A9D8-81908744EA5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FCEE138-116C-BC4A-B22F-EDD2077C235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C1CEB96-B089-1742-AAC0-C14A929BAD1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2428996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1.xml"/><Relationship Id="rId1" Type="http://schemas.openxmlformats.org/officeDocument/2006/relationships/themeOverride" Target="../theme/themeOverride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1.xml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2.xml"/><Relationship Id="rId4" Type="http://schemas.openxmlformats.org/officeDocument/2006/relationships/image" Target="../media/image2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2.xml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4.xml"/><Relationship Id="rId4" Type="http://schemas.openxmlformats.org/officeDocument/2006/relationships/image" Target="../media/image2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5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8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9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10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1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1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13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14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15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5.xml"/><Relationship Id="rId1" Type="http://schemas.openxmlformats.org/officeDocument/2006/relationships/themeOverride" Target="../theme/themeOverride16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1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4.xml"/><Relationship Id="rId1" Type="http://schemas.openxmlformats.org/officeDocument/2006/relationships/themeOverride" Target="../theme/themeOverride18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19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20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5.xml"/><Relationship Id="rId1" Type="http://schemas.openxmlformats.org/officeDocument/2006/relationships/themeOverride" Target="../theme/themeOverride21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3.xml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22.xml"/><Relationship Id="rId4" Type="http://schemas.openxmlformats.org/officeDocument/2006/relationships/image" Target="../media/image2.jpe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slideLayout" Target="../slideLayouts/slideLayout2.xml"/><Relationship Id="rId1" Type="http://schemas.openxmlformats.org/officeDocument/2006/relationships/themeOverride" Target="../theme/themeOverride2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00299625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C5F9BE56-BF4E-45D2-BCB5-D42004FB6A9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490869"/>
            <a:ext cx="9144000" cy="999779"/>
          </a:xfrm>
        </p:spPr>
        <p:txBody>
          <a:bodyPr/>
          <a:lstStyle/>
          <a:p>
            <a:r>
              <a:rPr lang="en-IE" b="1" dirty="0"/>
              <a:t>Food Science and Nutrition</a:t>
            </a:r>
          </a:p>
        </p:txBody>
      </p:sp>
      <p:sp>
        <p:nvSpPr>
          <p:cNvPr id="5" name="Subtitle 4">
            <a:extLst>
              <a:ext uri="{FF2B5EF4-FFF2-40B4-BE49-F238E27FC236}">
                <a16:creationId xmlns:a16="http://schemas.microsoft.com/office/drawing/2014/main" id="{1760F9AD-EF01-4BB8-90DF-1D47BB319D3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2883488"/>
            <a:ext cx="9144000" cy="1655762"/>
          </a:xfrm>
        </p:spPr>
        <p:txBody>
          <a:bodyPr>
            <a:normAutofit/>
          </a:bodyPr>
          <a:lstStyle/>
          <a:p>
            <a:r>
              <a:rPr lang="en-IE" sz="6000" dirty="0"/>
              <a:t>(Food choices 1.1.1)</a:t>
            </a:r>
          </a:p>
        </p:txBody>
      </p:sp>
    </p:spTree>
    <p:extLst>
      <p:ext uri="{BB962C8B-B14F-4D97-AF65-F5344CB8AC3E}">
        <p14:creationId xmlns:p14="http://schemas.microsoft.com/office/powerpoint/2010/main" val="2497112806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4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113DE76-4139-4F19-A4B0-F134CF06DD7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769241"/>
            <a:ext cx="10515600" cy="3839679"/>
          </a:xfrm>
        </p:spPr>
        <p:txBody>
          <a:bodyPr/>
          <a:lstStyle/>
          <a:p>
            <a:pPr marL="357188" indent="-357188"/>
            <a:r>
              <a:rPr lang="en-IE" dirty="0"/>
              <a:t>Factors that affect food choices</a:t>
            </a: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AE4F0BF9-433F-408F-8C72-971512F272E8}"/>
              </a:ext>
            </a:extLst>
          </p:cNvPr>
          <p:cNvSpPr txBox="1">
            <a:spLocks/>
          </p:cNvSpPr>
          <p:nvPr/>
        </p:nvSpPr>
        <p:spPr>
          <a:xfrm>
            <a:off x="2642958" y="149086"/>
            <a:ext cx="9549041" cy="63610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2500"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IE" b="1" dirty="0">
                <a:solidFill>
                  <a:schemeClr val="bg1"/>
                </a:solidFill>
              </a:rPr>
              <a:t>What you will learn</a:t>
            </a:r>
          </a:p>
        </p:txBody>
      </p:sp>
    </p:spTree>
    <p:extLst>
      <p:ext uri="{BB962C8B-B14F-4D97-AF65-F5344CB8AC3E}">
        <p14:creationId xmlns:p14="http://schemas.microsoft.com/office/powerpoint/2010/main" val="221538742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0346CF7-AF25-4439-B2FC-1ED1ACC0AFD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53025" y="-215900"/>
            <a:ext cx="10515600" cy="1325563"/>
          </a:xfrm>
        </p:spPr>
        <p:txBody>
          <a:bodyPr/>
          <a:lstStyle/>
          <a:p>
            <a:r>
              <a:rPr lang="en-IE" b="1" dirty="0">
                <a:solidFill>
                  <a:schemeClr val="bg1"/>
                </a:solidFill>
              </a:rPr>
              <a:t>Food choices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DA25C1-8D62-43D1-B3B1-E9EDB08DB2B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14375" y="1125538"/>
            <a:ext cx="9110345" cy="1851342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IE" dirty="0"/>
              <a:t>Making healthy food choices has a positive impact on health and wellbeing.</a:t>
            </a:r>
          </a:p>
          <a:p>
            <a:pPr marL="0" indent="0">
              <a:buNone/>
            </a:pPr>
            <a:endParaRPr lang="en-IE" dirty="0"/>
          </a:p>
          <a:p>
            <a:pPr marL="0" indent="0">
              <a:buNone/>
            </a:pPr>
            <a:r>
              <a:rPr lang="en-IE" b="1" dirty="0"/>
              <a:t>Food choices are affected by a number of factors, including:</a:t>
            </a:r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C095034D-2FC3-4824-85C8-D95FCB9C5DBC}"/>
              </a:ext>
            </a:extLst>
          </p:cNvPr>
          <p:cNvSpPr txBox="1">
            <a:spLocks/>
          </p:cNvSpPr>
          <p:nvPr/>
        </p:nvSpPr>
        <p:spPr>
          <a:xfrm>
            <a:off x="5273040" y="3002915"/>
            <a:ext cx="5107305" cy="254000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538163" indent="-411163"/>
            <a:r>
              <a:rPr lang="en-IE" dirty="0"/>
              <a:t>Food sustainability and ethics</a:t>
            </a:r>
          </a:p>
          <a:p>
            <a:pPr marL="538163" indent="-411163"/>
            <a:r>
              <a:rPr lang="en-IE" dirty="0"/>
              <a:t>Eating patterns</a:t>
            </a:r>
          </a:p>
          <a:p>
            <a:pPr marL="538163" indent="-411163"/>
            <a:r>
              <a:rPr lang="en-IE" dirty="0"/>
              <a:t>Availability </a:t>
            </a:r>
          </a:p>
          <a:p>
            <a:pPr marL="538163" indent="-411163"/>
            <a:r>
              <a:rPr lang="en-IE" dirty="0"/>
              <a:t>Marketing and advertising</a:t>
            </a:r>
          </a:p>
          <a:p>
            <a:endParaRPr lang="en-IE" dirty="0"/>
          </a:p>
        </p:txBody>
      </p:sp>
      <p:sp>
        <p:nvSpPr>
          <p:cNvPr id="5" name="Content Placeholder 2">
            <a:extLst>
              <a:ext uri="{FF2B5EF4-FFF2-40B4-BE49-F238E27FC236}">
                <a16:creationId xmlns:a16="http://schemas.microsoft.com/office/drawing/2014/main" id="{48B468E5-675B-4136-B428-035B33AB28EA}"/>
              </a:ext>
            </a:extLst>
          </p:cNvPr>
          <p:cNvSpPr txBox="1">
            <a:spLocks/>
          </p:cNvSpPr>
          <p:nvPr/>
        </p:nvSpPr>
        <p:spPr>
          <a:xfrm>
            <a:off x="710882" y="3007360"/>
            <a:ext cx="4558665" cy="267430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538163" indent="-411163"/>
            <a:r>
              <a:rPr lang="en-IE" dirty="0"/>
              <a:t>Culture	</a:t>
            </a:r>
          </a:p>
          <a:p>
            <a:pPr marL="538163" indent="-411163"/>
            <a:r>
              <a:rPr lang="en-IE" dirty="0"/>
              <a:t>Finance</a:t>
            </a:r>
          </a:p>
          <a:p>
            <a:pPr marL="538163" indent="-411163"/>
            <a:r>
              <a:rPr lang="en-IE" dirty="0"/>
              <a:t>Sensory aspects</a:t>
            </a:r>
          </a:p>
          <a:p>
            <a:pPr marL="538163" indent="-411163"/>
            <a:r>
              <a:rPr lang="en-IE" dirty="0"/>
              <a:t>Nutritional awareness</a:t>
            </a:r>
          </a:p>
          <a:p>
            <a:pPr marL="538163" indent="-411163"/>
            <a:r>
              <a:rPr lang="en-IE" dirty="0"/>
              <a:t>Health status</a:t>
            </a:r>
          </a:p>
        </p:txBody>
      </p:sp>
    </p:spTree>
    <p:extLst>
      <p:ext uri="{BB962C8B-B14F-4D97-AF65-F5344CB8AC3E}">
        <p14:creationId xmlns:p14="http://schemas.microsoft.com/office/powerpoint/2010/main" val="428531084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4" grpId="0" build="p"/>
      <p:bldP spid="5" grpId="0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4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FE2E393-22BF-42C8-A85E-B646CC32679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253330"/>
            <a:ext cx="10515600" cy="4598829"/>
          </a:xfrm>
        </p:spPr>
        <p:txBody>
          <a:bodyPr>
            <a:normAutofit/>
          </a:bodyPr>
          <a:lstStyle/>
          <a:p>
            <a:pPr marL="447675" indent="-447675">
              <a:tabLst>
                <a:tab pos="447675" algn="l"/>
              </a:tabLst>
            </a:pPr>
            <a:r>
              <a:rPr lang="en-IE" dirty="0"/>
              <a:t>Certain foods are associated with particular cultures. </a:t>
            </a:r>
          </a:p>
          <a:p>
            <a:pPr marL="447675" indent="-447675">
              <a:buNone/>
              <a:tabLst>
                <a:tab pos="447675" algn="l"/>
              </a:tabLst>
            </a:pPr>
            <a:r>
              <a:rPr lang="en-IE" dirty="0"/>
              <a:t>	E.g. ____________________________________________________</a:t>
            </a:r>
          </a:p>
          <a:p>
            <a:pPr marL="447675" indent="-447675">
              <a:buNone/>
              <a:tabLst>
                <a:tab pos="447675" algn="l"/>
              </a:tabLst>
            </a:pPr>
            <a:endParaRPr lang="en-IE" dirty="0"/>
          </a:p>
          <a:p>
            <a:pPr marL="447675" indent="-447675">
              <a:tabLst>
                <a:tab pos="447675" algn="l"/>
              </a:tabLst>
            </a:pPr>
            <a:r>
              <a:rPr lang="en-IE" dirty="0"/>
              <a:t>Religious beliefs and values affect food choices. </a:t>
            </a:r>
          </a:p>
          <a:p>
            <a:pPr marL="447675" indent="-447675">
              <a:buNone/>
              <a:tabLst>
                <a:tab pos="447675" algn="l"/>
              </a:tabLst>
            </a:pPr>
            <a:r>
              <a:rPr lang="en-IE" dirty="0"/>
              <a:t>	E.g. ____________________________________________________</a:t>
            </a:r>
          </a:p>
          <a:p>
            <a:pPr marL="447675" indent="-447675">
              <a:buNone/>
              <a:tabLst>
                <a:tab pos="447675" algn="l"/>
              </a:tabLst>
            </a:pPr>
            <a:endParaRPr lang="en-IE" dirty="0"/>
          </a:p>
          <a:p>
            <a:pPr marL="447675" indent="-447675">
              <a:tabLst>
                <a:tab pos="447675" algn="l"/>
              </a:tabLst>
            </a:pPr>
            <a:r>
              <a:rPr lang="en-IE" dirty="0"/>
              <a:t>Influences such as travel, immigration, media and advances in food processing impact greatly on food choices in the Irish diet.</a:t>
            </a:r>
          </a:p>
          <a:p>
            <a:pPr marL="447675" indent="-447675">
              <a:buNone/>
              <a:tabLst>
                <a:tab pos="447675" algn="l"/>
              </a:tabLst>
            </a:pPr>
            <a:r>
              <a:rPr lang="en-IE" dirty="0"/>
              <a:t>	E.g. ____________________________________________________</a:t>
            </a: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A5427B97-04CA-4B29-94CC-24B6C1FC3D87}"/>
              </a:ext>
            </a:extLst>
          </p:cNvPr>
          <p:cNvSpPr txBox="1">
            <a:spLocks/>
          </p:cNvSpPr>
          <p:nvPr/>
        </p:nvSpPr>
        <p:spPr>
          <a:xfrm>
            <a:off x="5153025" y="-215900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IE" b="1" dirty="0">
                <a:solidFill>
                  <a:schemeClr val="bg1"/>
                </a:solidFill>
              </a:rPr>
              <a:t>Culture</a:t>
            </a:r>
          </a:p>
        </p:txBody>
      </p:sp>
    </p:spTree>
    <p:extLst>
      <p:ext uri="{BB962C8B-B14F-4D97-AF65-F5344CB8AC3E}">
        <p14:creationId xmlns:p14="http://schemas.microsoft.com/office/powerpoint/2010/main" val="2094048451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30F6A74-35FF-4E1A-A2F8-1D4A4147957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09320" y="1449705"/>
            <a:ext cx="10215880" cy="4351338"/>
          </a:xfrm>
        </p:spPr>
        <p:txBody>
          <a:bodyPr>
            <a:normAutofit/>
          </a:bodyPr>
          <a:lstStyle/>
          <a:p>
            <a:pPr marL="447675" indent="-447675"/>
            <a:r>
              <a:rPr lang="en-IE" dirty="0"/>
              <a:t>Low-income families must choose cheaper nutritious foods to ensure they have a healthy diet, e.g. ________________________________.</a:t>
            </a:r>
          </a:p>
          <a:p>
            <a:pPr marL="447675" indent="-447675"/>
            <a:r>
              <a:rPr lang="en-IE" dirty="0"/>
              <a:t>People with higher incomes may eat out and visit other countries more often, introducing them to a greater variety of foods.</a:t>
            </a:r>
          </a:p>
          <a:p>
            <a:pPr marL="447675" indent="-447675"/>
            <a:r>
              <a:rPr lang="en-IE" dirty="0"/>
              <a:t>Planning meals before shopping for food helps to reduce the risk of  food waste.</a:t>
            </a:r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CA48D114-C775-4909-AC93-89FF8522C1D5}"/>
              </a:ext>
            </a:extLst>
          </p:cNvPr>
          <p:cNvSpPr txBox="1">
            <a:spLocks/>
          </p:cNvSpPr>
          <p:nvPr/>
        </p:nvSpPr>
        <p:spPr>
          <a:xfrm>
            <a:off x="5153025" y="-215900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b="1" dirty="0">
                <a:solidFill>
                  <a:schemeClr val="bg1"/>
                </a:solidFill>
              </a:rPr>
              <a:t>F</a:t>
            </a:r>
            <a:r>
              <a:rPr lang="en-IE" b="1" dirty="0" err="1">
                <a:solidFill>
                  <a:schemeClr val="bg1"/>
                </a:solidFill>
              </a:rPr>
              <a:t>inance</a:t>
            </a:r>
            <a:endParaRPr lang="en-IE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11203591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0F82D8B-D1A3-4B84-B099-1B4D0F35722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09320" y="1253331"/>
            <a:ext cx="10226040" cy="4351338"/>
          </a:xfrm>
        </p:spPr>
        <p:txBody>
          <a:bodyPr>
            <a:normAutofit/>
          </a:bodyPr>
          <a:lstStyle/>
          <a:p>
            <a:pPr marL="447675" indent="-447675"/>
            <a:r>
              <a:rPr lang="en-IE" dirty="0"/>
              <a:t>Our senses of sight, smell and touch influence our choices when we shop for food, allowing us to select wholesome food, e.g. _____________________________________________________. </a:t>
            </a:r>
          </a:p>
          <a:p>
            <a:pPr marL="447675" indent="-447675"/>
            <a:r>
              <a:rPr lang="en-IE" dirty="0"/>
              <a:t>Food samples cooked at promotion stands in supermarkets attract shoppers and may influence their food choices.</a:t>
            </a:r>
          </a:p>
          <a:p>
            <a:pPr marL="447675" indent="-447675"/>
            <a:r>
              <a:rPr lang="en-IE" dirty="0"/>
              <a:t>The presentation, flavour and temperature of food must appeal to our senses.</a:t>
            </a: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8D45AF47-D635-4DFC-9FDC-5721E3D88E1A}"/>
              </a:ext>
            </a:extLst>
          </p:cNvPr>
          <p:cNvSpPr txBox="1">
            <a:spLocks/>
          </p:cNvSpPr>
          <p:nvPr/>
        </p:nvSpPr>
        <p:spPr>
          <a:xfrm>
            <a:off x="4848225" y="-26987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IE" b="1" dirty="0">
                <a:solidFill>
                  <a:schemeClr val="bg1"/>
                </a:solidFill>
              </a:rPr>
              <a:t>Sensory aspects</a:t>
            </a:r>
          </a:p>
        </p:txBody>
      </p:sp>
    </p:spTree>
    <p:extLst>
      <p:ext uri="{BB962C8B-B14F-4D97-AF65-F5344CB8AC3E}">
        <p14:creationId xmlns:p14="http://schemas.microsoft.com/office/powerpoint/2010/main" val="365227269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298AFBA-DF8B-43DA-8BF9-BD8E7C6F424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253331"/>
            <a:ext cx="10515600" cy="4351338"/>
          </a:xfrm>
        </p:spPr>
        <p:txBody>
          <a:bodyPr>
            <a:normAutofit/>
          </a:bodyPr>
          <a:lstStyle/>
          <a:p>
            <a:pPr marL="355600" indent="-355600"/>
            <a:r>
              <a:rPr lang="en-IE" dirty="0"/>
              <a:t>Home Economics, government initiatives, e.g. __________________, and TV programmes, e.g. ___________________________, raise awareness of the contribution that good food choices make to a healthy lifestyle.</a:t>
            </a:r>
          </a:p>
          <a:p>
            <a:pPr marL="355600" indent="-355600"/>
            <a:r>
              <a:rPr lang="en-IE" dirty="0"/>
              <a:t>Organisations such as ___________________________ ensure that many Irish people know that a healthy, balanced diet consists of a variety of fresh, nutritious foods.</a:t>
            </a:r>
          </a:p>
          <a:p>
            <a:pPr marL="355600" indent="-355600"/>
            <a:r>
              <a:rPr lang="en-IE" dirty="0"/>
              <a:t>Information on food labels helps people to make better food choices, e.g. ____________________________________________________.</a:t>
            </a: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CF3E5E35-CBED-4600-B6B3-085914DCB20B}"/>
              </a:ext>
            </a:extLst>
          </p:cNvPr>
          <p:cNvSpPr txBox="1">
            <a:spLocks/>
          </p:cNvSpPr>
          <p:nvPr/>
        </p:nvSpPr>
        <p:spPr>
          <a:xfrm>
            <a:off x="4410075" y="-215900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IE" b="1" dirty="0">
                <a:solidFill>
                  <a:schemeClr val="bg1"/>
                </a:solidFill>
              </a:rPr>
              <a:t>Nutritional awareness</a:t>
            </a:r>
          </a:p>
        </p:txBody>
      </p:sp>
    </p:spTree>
    <p:extLst>
      <p:ext uri="{BB962C8B-B14F-4D97-AF65-F5344CB8AC3E}">
        <p14:creationId xmlns:p14="http://schemas.microsoft.com/office/powerpoint/2010/main" val="303589822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E6C644D-B0E7-437F-B926-BB62FE9A0FD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253331"/>
            <a:ext cx="10515600" cy="4351338"/>
          </a:xfrm>
        </p:spPr>
        <p:txBody>
          <a:bodyPr>
            <a:normAutofit/>
          </a:bodyPr>
          <a:lstStyle/>
          <a:p>
            <a:pPr marL="355600" indent="-355600">
              <a:tabLst>
                <a:tab pos="355600" algn="l"/>
              </a:tabLst>
            </a:pPr>
            <a:r>
              <a:rPr lang="en-IE" dirty="0"/>
              <a:t>Better food choices help to tackle the problems of obesity and coronary heart disease.</a:t>
            </a:r>
          </a:p>
          <a:p>
            <a:pPr marL="355600" indent="-355600">
              <a:tabLst>
                <a:tab pos="355600" algn="l"/>
              </a:tabLst>
            </a:pPr>
            <a:r>
              <a:rPr lang="en-IE" dirty="0"/>
              <a:t>Adequate fibre in the diet is vital to maintain a healthy digestive system and to reduce the incidence of bowel disorders such as _______________________________.</a:t>
            </a:r>
          </a:p>
          <a:p>
            <a:pPr marL="355600" indent="-355600">
              <a:tabLst>
                <a:tab pos="355600" algn="l"/>
              </a:tabLst>
            </a:pPr>
            <a:r>
              <a:rPr lang="en-IE" dirty="0"/>
              <a:t>Food intolerances, e.g. ________________, and food allergies, e.g.______________, make careful foods choices a necessity.</a:t>
            </a:r>
          </a:p>
          <a:p>
            <a:pPr marL="0" indent="0">
              <a:buNone/>
            </a:pPr>
            <a:endParaRPr lang="en-IE" dirty="0"/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67062DAA-E013-4939-9D05-00DE21C0320E}"/>
              </a:ext>
            </a:extLst>
          </p:cNvPr>
          <p:cNvSpPr txBox="1">
            <a:spLocks/>
          </p:cNvSpPr>
          <p:nvPr/>
        </p:nvSpPr>
        <p:spPr>
          <a:xfrm>
            <a:off x="4410075" y="-215900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IE" b="1" dirty="0">
                <a:solidFill>
                  <a:schemeClr val="bg1"/>
                </a:solidFill>
              </a:rPr>
              <a:t>Health status</a:t>
            </a:r>
          </a:p>
        </p:txBody>
      </p:sp>
    </p:spTree>
    <p:extLst>
      <p:ext uri="{BB962C8B-B14F-4D97-AF65-F5344CB8AC3E}">
        <p14:creationId xmlns:p14="http://schemas.microsoft.com/office/powerpoint/2010/main" val="491574064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0330387-AAA6-4610-AA21-559A936192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199" y="1253331"/>
            <a:ext cx="10780644" cy="4351338"/>
          </a:xfrm>
        </p:spPr>
        <p:txBody>
          <a:bodyPr>
            <a:normAutofit/>
          </a:bodyPr>
          <a:lstStyle/>
          <a:p>
            <a:pPr marL="357188" indent="-357188"/>
            <a:r>
              <a:rPr lang="en-IE" dirty="0"/>
              <a:t>Many people make environmentally aware food choices,                      e.g. _____________________________________________________.</a:t>
            </a:r>
          </a:p>
          <a:p>
            <a:pPr marL="357188" indent="-357188"/>
            <a:r>
              <a:rPr lang="en-IE" dirty="0"/>
              <a:t>Many people are influenced by ethics in their food choices, e.g.  ________________________________________________________.</a:t>
            </a:r>
          </a:p>
          <a:p>
            <a:pPr marL="357188" indent="-357188"/>
            <a:r>
              <a:rPr lang="en-IE" dirty="0"/>
              <a:t>Choosing organic food reduces the contamination of soil and water.</a:t>
            </a:r>
          </a:p>
          <a:p>
            <a:pPr marL="357188" indent="-357188"/>
            <a:r>
              <a:rPr lang="en-IE" dirty="0"/>
              <a:t>Some consumers are switching to a more plant-based diet, which results in lower carbon emissions into the atmosphere.</a:t>
            </a: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16BCF7B6-7B2B-4894-8723-D01FE841C5BC}"/>
              </a:ext>
            </a:extLst>
          </p:cNvPr>
          <p:cNvSpPr txBox="1">
            <a:spLocks/>
          </p:cNvSpPr>
          <p:nvPr/>
        </p:nvSpPr>
        <p:spPr>
          <a:xfrm>
            <a:off x="2861867" y="-215900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b="1" dirty="0">
                <a:solidFill>
                  <a:schemeClr val="bg1"/>
                </a:solidFill>
              </a:rPr>
              <a:t>F</a:t>
            </a:r>
            <a:r>
              <a:rPr lang="en-IE" b="1" dirty="0" err="1">
                <a:solidFill>
                  <a:schemeClr val="bg1"/>
                </a:solidFill>
              </a:rPr>
              <a:t>ood</a:t>
            </a:r>
            <a:r>
              <a:rPr lang="en-IE" b="1" dirty="0">
                <a:solidFill>
                  <a:schemeClr val="bg1"/>
                </a:solidFill>
              </a:rPr>
              <a:t> sustainability and ethics</a:t>
            </a:r>
          </a:p>
        </p:txBody>
      </p:sp>
    </p:spTree>
    <p:extLst>
      <p:ext uri="{BB962C8B-B14F-4D97-AF65-F5344CB8AC3E}">
        <p14:creationId xmlns:p14="http://schemas.microsoft.com/office/powerpoint/2010/main" val="1439573050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6862A1C-C2CF-4AAE-9CC4-C19B1C350EF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253331"/>
            <a:ext cx="10711070" cy="4351338"/>
          </a:xfrm>
        </p:spPr>
        <p:txBody>
          <a:bodyPr>
            <a:normAutofit/>
          </a:bodyPr>
          <a:lstStyle/>
          <a:p>
            <a:pPr marL="447675" indent="-447675"/>
            <a:r>
              <a:rPr lang="en-IE" dirty="0"/>
              <a:t>Busy lifestyles require careful planning and preparation so that nourishing meals are not replaced by unhealthier convenience foods.</a:t>
            </a:r>
          </a:p>
          <a:p>
            <a:pPr marL="447675" indent="-447675"/>
            <a:r>
              <a:rPr lang="en-IE" dirty="0"/>
              <a:t>Healthy eating patterns introduced during childhood help to maintain a healthy weight and reduce the risk of disorders such as ____________________________.</a:t>
            </a:r>
          </a:p>
          <a:p>
            <a:pPr marL="447675" indent="-447675"/>
            <a:r>
              <a:rPr lang="en-IE" dirty="0"/>
              <a:t>In households where individual meals are eaten irregularly and at different times, it can be difficult  to establish healthy eating patterns.</a:t>
            </a:r>
          </a:p>
        </p:txBody>
      </p:sp>
      <p:sp>
        <p:nvSpPr>
          <p:cNvPr id="5" name="Rectangle 4"/>
          <p:cNvSpPr/>
          <p:nvPr/>
        </p:nvSpPr>
        <p:spPr>
          <a:xfrm>
            <a:off x="4393922" y="0"/>
            <a:ext cx="4291785" cy="76944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ga-IE" sz="4400" b="1" dirty="0">
                <a:solidFill>
                  <a:schemeClr val="bg1"/>
                </a:solidFill>
                <a:latin typeface="+mj-lt"/>
              </a:rPr>
              <a:t>Eating patterns</a:t>
            </a:r>
            <a:endParaRPr lang="en-IE" sz="4400" b="1" dirty="0">
              <a:solidFill>
                <a:schemeClr val="bg1"/>
              </a:solidFill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289528634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E1594E4-95AA-468F-A8E0-12374C10B5F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253331"/>
            <a:ext cx="9389165" cy="4351338"/>
          </a:xfrm>
        </p:spPr>
        <p:txBody>
          <a:bodyPr>
            <a:normAutofit/>
          </a:bodyPr>
          <a:lstStyle/>
          <a:p>
            <a:pPr marL="357188" indent="-357188"/>
            <a:r>
              <a:rPr lang="en-IE" dirty="0"/>
              <a:t>When food produced locally is </a:t>
            </a:r>
            <a:r>
              <a:rPr lang="en-IE" b="1" dirty="0"/>
              <a:t>in season</a:t>
            </a:r>
            <a:r>
              <a:rPr lang="en-IE" dirty="0"/>
              <a:t>, it is flavoursome and nutritious, e.g. ________________________________________________.</a:t>
            </a:r>
          </a:p>
          <a:p>
            <a:pPr marL="357188" indent="-357188"/>
            <a:r>
              <a:rPr lang="en-IE" dirty="0"/>
              <a:t>Location influences the availability of some foods. In some areas, choice may be limited because there are fewer shops and restaurants.</a:t>
            </a:r>
          </a:p>
          <a:p>
            <a:pPr marL="357188" indent="-357188"/>
            <a:r>
              <a:rPr lang="en-IE" dirty="0"/>
              <a:t>Our multicultural population means that many foreign and </a:t>
            </a:r>
            <a:r>
              <a:rPr lang="en-IE" b="1" dirty="0"/>
              <a:t>ethnic foods </a:t>
            </a:r>
            <a:r>
              <a:rPr lang="en-IE" dirty="0"/>
              <a:t>are now available in Ireland, e.g. ________________________________________________.</a:t>
            </a: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CF3E5E35-CBED-4600-B6B3-085914DCB20B}"/>
              </a:ext>
            </a:extLst>
          </p:cNvPr>
          <p:cNvSpPr txBox="1">
            <a:spLocks/>
          </p:cNvSpPr>
          <p:nvPr/>
        </p:nvSpPr>
        <p:spPr>
          <a:xfrm>
            <a:off x="4410075" y="-215900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IE" b="1" dirty="0">
                <a:solidFill>
                  <a:schemeClr val="bg1"/>
                </a:solidFill>
              </a:rPr>
              <a:t>Availability</a:t>
            </a:r>
          </a:p>
        </p:txBody>
      </p:sp>
    </p:spTree>
    <p:extLst>
      <p:ext uri="{BB962C8B-B14F-4D97-AF65-F5344CB8AC3E}">
        <p14:creationId xmlns:p14="http://schemas.microsoft.com/office/powerpoint/2010/main" val="1287408825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4C183B9-F1C2-42A2-8B47-FC1BA79E81E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46760" y="1109663"/>
            <a:ext cx="10515600" cy="4351338"/>
          </a:xfrm>
        </p:spPr>
        <p:txBody>
          <a:bodyPr>
            <a:normAutofit/>
          </a:bodyPr>
          <a:lstStyle/>
          <a:p>
            <a:pPr marL="447675" indent="-447675"/>
            <a:r>
              <a:rPr lang="en-IE" dirty="0"/>
              <a:t>The marketing industry specialises in persuading consumers to choose particular food products by using appealing packaging and attractive displays.</a:t>
            </a:r>
          </a:p>
          <a:p>
            <a:pPr marL="447675" indent="-447675"/>
            <a:r>
              <a:rPr lang="en-IE" dirty="0"/>
              <a:t>Advertising constantly encourages consumers to purchase new and improved food products, e.g. ______________________________.</a:t>
            </a:r>
          </a:p>
          <a:p>
            <a:pPr marL="447675" indent="-447675"/>
            <a:r>
              <a:rPr lang="en-IE" dirty="0"/>
              <a:t>Social media, cookery programmes and apps influence food choices e.g. __________________________________________________.</a:t>
            </a:r>
          </a:p>
          <a:p>
            <a:endParaRPr lang="en-IE" dirty="0"/>
          </a:p>
          <a:p>
            <a:endParaRPr lang="en-IE" dirty="0"/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CF3E5E35-CBED-4600-B6B3-085914DCB20B}"/>
              </a:ext>
            </a:extLst>
          </p:cNvPr>
          <p:cNvSpPr txBox="1">
            <a:spLocks/>
          </p:cNvSpPr>
          <p:nvPr/>
        </p:nvSpPr>
        <p:spPr>
          <a:xfrm>
            <a:off x="2969187" y="-215900"/>
            <a:ext cx="12305278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IE" b="1" dirty="0">
                <a:solidFill>
                  <a:schemeClr val="bg1"/>
                </a:solidFill>
              </a:rPr>
              <a:t>Marketing and advertising</a:t>
            </a:r>
          </a:p>
        </p:txBody>
      </p:sp>
    </p:spTree>
    <p:extLst>
      <p:ext uri="{BB962C8B-B14F-4D97-AF65-F5344CB8AC3E}">
        <p14:creationId xmlns:p14="http://schemas.microsoft.com/office/powerpoint/2010/main" val="3949616969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7D0EA54-E56D-4183-9F77-DC03EB93D14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253331"/>
            <a:ext cx="10515600" cy="4351338"/>
          </a:xfrm>
        </p:spPr>
        <p:txBody>
          <a:bodyPr/>
          <a:lstStyle/>
          <a:p>
            <a:pPr marL="355600" indent="-355600"/>
            <a:r>
              <a:rPr lang="en-IE" dirty="0"/>
              <a:t>Outline the factors that influence our food choices.</a:t>
            </a:r>
          </a:p>
          <a:p>
            <a:pPr marL="355600" indent="-355600"/>
            <a:r>
              <a:rPr lang="en-IE" dirty="0"/>
              <a:t>Give an example of how culture or religion might affect food choices.</a:t>
            </a:r>
          </a:p>
          <a:p>
            <a:pPr marL="355600" indent="-355600"/>
            <a:r>
              <a:rPr lang="en-IE" dirty="0"/>
              <a:t>Explain how our senses might affect our food choices.</a:t>
            </a:r>
          </a:p>
          <a:p>
            <a:pPr marL="355600" indent="-355600"/>
            <a:r>
              <a:rPr lang="en-IE" dirty="0"/>
              <a:t>Which health problems are associated with poor food choices?</a:t>
            </a:r>
          </a:p>
          <a:p>
            <a:pPr marL="355600" indent="-355600"/>
            <a:r>
              <a:rPr lang="en-IE" dirty="0"/>
              <a:t>Describe a current food advertisement/marketing campaign that appeals to you.</a:t>
            </a:r>
          </a:p>
          <a:p>
            <a:pPr marL="355600" indent="-355600"/>
            <a:r>
              <a:rPr lang="en-IE" dirty="0"/>
              <a:t>How would you encourage people to make better food choices?</a:t>
            </a:r>
          </a:p>
          <a:p>
            <a:endParaRPr lang="en-IE" dirty="0"/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CF3E5E35-CBED-4600-B6B3-085914DCB20B}"/>
              </a:ext>
            </a:extLst>
          </p:cNvPr>
          <p:cNvSpPr txBox="1">
            <a:spLocks/>
          </p:cNvSpPr>
          <p:nvPr/>
        </p:nvSpPr>
        <p:spPr>
          <a:xfrm>
            <a:off x="5106644" y="-215900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IE" b="1" dirty="0">
                <a:solidFill>
                  <a:schemeClr val="bg1"/>
                </a:solidFill>
              </a:rPr>
              <a:t>Recap</a:t>
            </a:r>
          </a:p>
        </p:txBody>
      </p:sp>
    </p:spTree>
    <p:extLst>
      <p:ext uri="{BB962C8B-B14F-4D97-AF65-F5344CB8AC3E}">
        <p14:creationId xmlns:p14="http://schemas.microsoft.com/office/powerpoint/2010/main" val="1778111469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D85A80B-0134-4070-A060-D72106B88C4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289844"/>
            <a:ext cx="10515600" cy="4351338"/>
          </a:xfrm>
        </p:spPr>
        <p:txBody>
          <a:bodyPr/>
          <a:lstStyle/>
          <a:p>
            <a:pPr marL="357188" indent="-357188"/>
            <a:r>
              <a:rPr lang="en-IE" dirty="0"/>
              <a:t>See the questions on page 5 of the textbook.</a:t>
            </a:r>
          </a:p>
          <a:p>
            <a:pPr marL="357188" indent="-357188"/>
            <a:r>
              <a:rPr lang="en-IE" dirty="0"/>
              <a:t>See the Exam and Assignment Journal, pages 41–42.</a:t>
            </a:r>
          </a:p>
          <a:p>
            <a:endParaRPr lang="en-IE" dirty="0"/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CF3E5E35-CBED-4600-B6B3-085914DCB20B}"/>
              </a:ext>
            </a:extLst>
          </p:cNvPr>
          <p:cNvSpPr txBox="1">
            <a:spLocks/>
          </p:cNvSpPr>
          <p:nvPr/>
        </p:nvSpPr>
        <p:spPr>
          <a:xfrm>
            <a:off x="2640553" y="-215900"/>
            <a:ext cx="8889239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IE" b="1" dirty="0">
                <a:solidFill>
                  <a:schemeClr val="bg1"/>
                </a:solidFill>
              </a:rPr>
              <a:t>Exam focus</a:t>
            </a:r>
          </a:p>
        </p:txBody>
      </p:sp>
    </p:spTree>
    <p:extLst>
      <p:ext uri="{BB962C8B-B14F-4D97-AF65-F5344CB8AC3E}">
        <p14:creationId xmlns:p14="http://schemas.microsoft.com/office/powerpoint/2010/main" val="36134131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113DE76-4139-4F19-A4B0-F134CF06DD7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46313" y="1527451"/>
            <a:ext cx="10515600" cy="4351338"/>
          </a:xfrm>
        </p:spPr>
        <p:txBody>
          <a:bodyPr/>
          <a:lstStyle/>
          <a:p>
            <a:pPr marL="357188" indent="-357188"/>
            <a:r>
              <a:rPr lang="en-IE" dirty="0"/>
              <a:t>Terms used in the study of nutrition</a:t>
            </a: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AE4F0BF9-433F-408F-8C72-971512F272E8}"/>
              </a:ext>
            </a:extLst>
          </p:cNvPr>
          <p:cNvSpPr txBox="1">
            <a:spLocks/>
          </p:cNvSpPr>
          <p:nvPr/>
        </p:nvSpPr>
        <p:spPr>
          <a:xfrm>
            <a:off x="2642958" y="149086"/>
            <a:ext cx="9549041" cy="63610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2500"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IE" b="1" dirty="0">
                <a:solidFill>
                  <a:schemeClr val="bg1"/>
                </a:solidFill>
              </a:rPr>
              <a:t>What you will learn</a:t>
            </a:r>
          </a:p>
        </p:txBody>
      </p:sp>
    </p:spTree>
    <p:extLst>
      <p:ext uri="{BB962C8B-B14F-4D97-AF65-F5344CB8AC3E}">
        <p14:creationId xmlns:p14="http://schemas.microsoft.com/office/powerpoint/2010/main" val="1323907456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ACED32F-FAE2-49DA-9E61-6296145CB37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6612" y="882306"/>
            <a:ext cx="5157787" cy="823912"/>
          </a:xfrm>
        </p:spPr>
        <p:txBody>
          <a:bodyPr/>
          <a:lstStyle/>
          <a:p>
            <a:r>
              <a:rPr lang="en-IE" sz="2800" dirty="0"/>
              <a:t>Nutrition</a:t>
            </a:r>
            <a:r>
              <a:rPr lang="en-IE" dirty="0"/>
              <a:t> 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70E7E228-84B8-418B-86D1-D5A11FA9EEB8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6611" y="1843504"/>
            <a:ext cx="4699485" cy="3684588"/>
          </a:xfrm>
        </p:spPr>
        <p:txBody>
          <a:bodyPr/>
          <a:lstStyle/>
          <a:p>
            <a:pPr marL="0" indent="0">
              <a:buNone/>
            </a:pPr>
            <a:r>
              <a:rPr lang="en-IE" dirty="0"/>
              <a:t>The study of food – its composition, structure, properties, amounts required </a:t>
            </a:r>
            <a:br>
              <a:rPr lang="en-IE" dirty="0"/>
            </a:br>
            <a:r>
              <a:rPr lang="en-IE" dirty="0"/>
              <a:t>and its effects on the body.</a:t>
            </a:r>
          </a:p>
          <a:p>
            <a:endParaRPr lang="en-IE" dirty="0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27021837-5179-4C35-88DD-1E589D20E1F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096000" y="888933"/>
            <a:ext cx="5183188" cy="823912"/>
          </a:xfrm>
        </p:spPr>
        <p:txBody>
          <a:bodyPr>
            <a:normAutofit/>
          </a:bodyPr>
          <a:lstStyle/>
          <a:p>
            <a:r>
              <a:rPr lang="en-IE" sz="2800" dirty="0"/>
              <a:t>Nutrients </a:t>
            </a:r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37157FBB-9CD2-4853-A358-FEB74B567637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096000" y="1816587"/>
            <a:ext cx="5183188" cy="3684588"/>
          </a:xfrm>
        </p:spPr>
        <p:txBody>
          <a:bodyPr/>
          <a:lstStyle/>
          <a:p>
            <a:pPr marL="0" indent="0">
              <a:buNone/>
            </a:pPr>
            <a:r>
              <a:rPr lang="en-IE" dirty="0"/>
              <a:t>Substances used by the body to produce heat and energy, to promote growth and repair and </a:t>
            </a:r>
            <a:br>
              <a:rPr lang="en-IE" dirty="0"/>
            </a:br>
            <a:r>
              <a:rPr lang="en-IE" dirty="0"/>
              <a:t>to regulate metabolism.</a:t>
            </a:r>
          </a:p>
          <a:p>
            <a:endParaRPr lang="en-IE" dirty="0"/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AE4F0BF9-433F-408F-8C72-971512F272E8}"/>
              </a:ext>
            </a:extLst>
          </p:cNvPr>
          <p:cNvSpPr txBox="1">
            <a:spLocks/>
          </p:cNvSpPr>
          <p:nvPr/>
        </p:nvSpPr>
        <p:spPr>
          <a:xfrm>
            <a:off x="2642958" y="149086"/>
            <a:ext cx="9549041" cy="63610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2500"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IE" b="1" dirty="0">
                <a:solidFill>
                  <a:schemeClr val="bg1"/>
                </a:solidFill>
              </a:rPr>
              <a:t>Nutrition</a:t>
            </a:r>
          </a:p>
        </p:txBody>
      </p:sp>
    </p:spTree>
    <p:extLst>
      <p:ext uri="{BB962C8B-B14F-4D97-AF65-F5344CB8AC3E}">
        <p14:creationId xmlns:p14="http://schemas.microsoft.com/office/powerpoint/2010/main" val="196467184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uild="p"/>
      <p:bldP spid="6" grpId="0" build="p"/>
      <p:bldP spid="7" grpId="0" build="p"/>
      <p:bldP spid="8" grpId="0" build="p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BC4DF16-A3F3-4CD3-9B47-45A948E39D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68626" y="1289844"/>
            <a:ext cx="10515600" cy="4351338"/>
          </a:xfrm>
        </p:spPr>
        <p:txBody>
          <a:bodyPr>
            <a:normAutofit/>
          </a:bodyPr>
          <a:lstStyle/>
          <a:p>
            <a:pPr marL="357188" indent="-357188"/>
            <a:r>
              <a:rPr lang="en-IE" b="1" dirty="0"/>
              <a:t>Macronutrients: </a:t>
            </a:r>
            <a:r>
              <a:rPr lang="en-IE" dirty="0"/>
              <a:t>Nutrients required in large amounts, i.e. proteins, lipids and carbohydrates. </a:t>
            </a:r>
          </a:p>
          <a:p>
            <a:pPr marL="357188" indent="-357188"/>
            <a:r>
              <a:rPr lang="en-IE" b="1" dirty="0"/>
              <a:t>Micronutrients:</a:t>
            </a:r>
            <a:r>
              <a:rPr lang="en-IE" dirty="0"/>
              <a:t> Nutrients needed in very small amounts, i.e. minerals and vitamins.</a:t>
            </a:r>
          </a:p>
          <a:p>
            <a:pPr marL="357188" indent="-357188"/>
            <a:r>
              <a:rPr lang="en-IE" b="1" dirty="0"/>
              <a:t>Element: </a:t>
            </a:r>
            <a:r>
              <a:rPr lang="en-IE" dirty="0"/>
              <a:t>The simplest form of a substance. Each nutrient is made up of elements, e.g. proteins are made up of the elements carbon, hydrogen, oxygen and nitrogen.</a:t>
            </a: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AE4F0BF9-433F-408F-8C72-971512F272E8}"/>
              </a:ext>
            </a:extLst>
          </p:cNvPr>
          <p:cNvSpPr txBox="1">
            <a:spLocks/>
          </p:cNvSpPr>
          <p:nvPr/>
        </p:nvSpPr>
        <p:spPr>
          <a:xfrm>
            <a:off x="2642958" y="149086"/>
            <a:ext cx="9417663" cy="63610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2500"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IE" b="1" dirty="0">
                <a:solidFill>
                  <a:schemeClr val="bg1"/>
                </a:solidFill>
              </a:rPr>
              <a:t>Nutrition</a:t>
            </a:r>
          </a:p>
        </p:txBody>
      </p:sp>
    </p:spTree>
    <p:extLst>
      <p:ext uri="{BB962C8B-B14F-4D97-AF65-F5344CB8AC3E}">
        <p14:creationId xmlns:p14="http://schemas.microsoft.com/office/powerpoint/2010/main" val="1403578843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9C2D2EAD-F1C3-4AF5-AC79-5464CB6AEA2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944218" y="1597957"/>
            <a:ext cx="8726556" cy="1578320"/>
          </a:xfrm>
        </p:spPr>
        <p:txBody>
          <a:bodyPr/>
          <a:lstStyle/>
          <a:p>
            <a:pPr marL="357188" indent="-357188"/>
            <a:r>
              <a:rPr lang="en-IE" b="1" dirty="0"/>
              <a:t>Organic nutrients </a:t>
            </a:r>
            <a:r>
              <a:rPr lang="en-IE" dirty="0"/>
              <a:t>contain the element carbon, </a:t>
            </a:r>
            <a:br>
              <a:rPr lang="en-IE" dirty="0"/>
            </a:br>
            <a:r>
              <a:rPr lang="en-IE" dirty="0"/>
              <a:t>e.g. proteins, lipids, carbohydrates and vitamins.</a:t>
            </a:r>
          </a:p>
          <a:p>
            <a:endParaRPr lang="en-IE" dirty="0"/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3D598AE7-2096-452D-8297-C0A4A4306FA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944218" y="2892564"/>
            <a:ext cx="8726556" cy="1578320"/>
          </a:xfrm>
        </p:spPr>
        <p:txBody>
          <a:bodyPr/>
          <a:lstStyle/>
          <a:p>
            <a:pPr marL="357188" indent="-357188"/>
            <a:r>
              <a:rPr lang="en-IE" b="1" dirty="0"/>
              <a:t>Inorganic nutrients </a:t>
            </a:r>
            <a:r>
              <a:rPr lang="en-IE" dirty="0"/>
              <a:t>do </a:t>
            </a:r>
            <a:r>
              <a:rPr lang="en-IE" i="1" dirty="0"/>
              <a:t>not </a:t>
            </a:r>
            <a:r>
              <a:rPr lang="en-IE" dirty="0"/>
              <a:t>contain carbon, </a:t>
            </a:r>
            <a:br>
              <a:rPr lang="en-IE" dirty="0"/>
            </a:br>
            <a:r>
              <a:rPr lang="en-IE" dirty="0"/>
              <a:t>e.g. mineral elements such as iron and calcium.</a:t>
            </a:r>
            <a:r>
              <a:rPr lang="en-IE" b="1" dirty="0"/>
              <a:t> </a:t>
            </a:r>
          </a:p>
          <a:p>
            <a:endParaRPr lang="en-IE" dirty="0"/>
          </a:p>
        </p:txBody>
      </p:sp>
      <p:sp>
        <p:nvSpPr>
          <p:cNvPr id="5" name="Title 1">
            <a:extLst>
              <a:ext uri="{FF2B5EF4-FFF2-40B4-BE49-F238E27FC236}">
                <a16:creationId xmlns:a16="http://schemas.microsoft.com/office/drawing/2014/main" id="{AE4F0BF9-433F-408F-8C72-971512F272E8}"/>
              </a:ext>
            </a:extLst>
          </p:cNvPr>
          <p:cNvSpPr txBox="1">
            <a:spLocks/>
          </p:cNvSpPr>
          <p:nvPr/>
        </p:nvSpPr>
        <p:spPr>
          <a:xfrm>
            <a:off x="2642958" y="149086"/>
            <a:ext cx="9549041" cy="63610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2500"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IE" b="1" dirty="0">
                <a:solidFill>
                  <a:schemeClr val="bg1"/>
                </a:solidFill>
              </a:rPr>
              <a:t>Nutrition</a:t>
            </a:r>
          </a:p>
        </p:txBody>
      </p:sp>
    </p:spTree>
    <p:extLst>
      <p:ext uri="{BB962C8B-B14F-4D97-AF65-F5344CB8AC3E}">
        <p14:creationId xmlns:p14="http://schemas.microsoft.com/office/powerpoint/2010/main" val="2708882648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build="p"/>
      <p:bldP spid="8" grpId="0" build="p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>
            <a:extLst>
              <a:ext uri="{FF2B5EF4-FFF2-40B4-BE49-F238E27FC236}">
                <a16:creationId xmlns:a16="http://schemas.microsoft.com/office/drawing/2014/main" id="{86ABAF57-AC47-4353-B2BA-2D27F26DF7F9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293195264"/>
              </p:ext>
            </p:extLst>
          </p:nvPr>
        </p:nvGraphicFramePr>
        <p:xfrm>
          <a:off x="969567" y="3648985"/>
          <a:ext cx="10453577" cy="155448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505200">
                  <a:extLst>
                    <a:ext uri="{9D8B030D-6E8A-4147-A177-3AD203B41FA5}">
                      <a16:colId xmlns:a16="http://schemas.microsoft.com/office/drawing/2014/main" val="1096384469"/>
                    </a:ext>
                  </a:extLst>
                </a:gridCol>
                <a:gridCol w="3505200">
                  <a:extLst>
                    <a:ext uri="{9D8B030D-6E8A-4147-A177-3AD203B41FA5}">
                      <a16:colId xmlns:a16="http://schemas.microsoft.com/office/drawing/2014/main" val="75912613"/>
                    </a:ext>
                  </a:extLst>
                </a:gridCol>
                <a:gridCol w="3443177">
                  <a:extLst>
                    <a:ext uri="{9D8B030D-6E8A-4147-A177-3AD203B41FA5}">
                      <a16:colId xmlns:a16="http://schemas.microsoft.com/office/drawing/2014/main" val="3160900084"/>
                    </a:ext>
                  </a:extLst>
                </a:gridCol>
              </a:tblGrid>
              <a:tr h="311897">
                <a:tc>
                  <a:txBody>
                    <a:bodyPr/>
                    <a:lstStyle/>
                    <a:p>
                      <a:r>
                        <a:rPr lang="en-IE" dirty="0"/>
                        <a:t>Enzyme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dirty="0"/>
                        <a:t>Substrate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dirty="0"/>
                        <a:t>Product 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8288694"/>
                  </a:ext>
                </a:extLst>
              </a:tr>
              <a:tr h="1013666">
                <a:tc>
                  <a:txBody>
                    <a:bodyPr/>
                    <a:lstStyle/>
                    <a:p>
                      <a:r>
                        <a:rPr lang="en-IE" dirty="0"/>
                        <a:t>Organic catalysts that control the</a:t>
                      </a:r>
                    </a:p>
                    <a:p>
                      <a:r>
                        <a:rPr lang="en-IE" dirty="0"/>
                        <a:t>rate of chemical reactions</a:t>
                      </a:r>
                    </a:p>
                    <a:p>
                      <a:endParaRPr lang="en-IE" dirty="0"/>
                    </a:p>
                    <a:p>
                      <a:endParaRPr lang="en-IE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dirty="0"/>
                        <a:t>Substance on which an enzyme works</a:t>
                      </a:r>
                    </a:p>
                    <a:p>
                      <a:endParaRPr lang="en-IE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IE" dirty="0"/>
                        <a:t>The end result</a:t>
                      </a:r>
                      <a:r>
                        <a:rPr lang="en-IE" baseline="0" dirty="0"/>
                        <a:t> of an enzymic action</a:t>
                      </a:r>
                      <a:endParaRPr lang="en-IE" dirty="0"/>
                    </a:p>
                    <a:p>
                      <a:endParaRPr lang="en-IE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72407559"/>
                  </a:ext>
                </a:extLst>
              </a:tr>
            </a:tbl>
          </a:graphicData>
        </a:graphic>
      </p:graphicFrame>
      <p:sp>
        <p:nvSpPr>
          <p:cNvPr id="5" name="Rectangle 4">
            <a:extLst>
              <a:ext uri="{FF2B5EF4-FFF2-40B4-BE49-F238E27FC236}">
                <a16:creationId xmlns:a16="http://schemas.microsoft.com/office/drawing/2014/main" id="{5C5899FF-DBF7-4500-B99E-DE524946A801}"/>
              </a:ext>
            </a:extLst>
          </p:cNvPr>
          <p:cNvSpPr/>
          <p:nvPr/>
        </p:nvSpPr>
        <p:spPr>
          <a:xfrm>
            <a:off x="867477" y="1233147"/>
            <a:ext cx="10185991" cy="39703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>
              <a:buFont typeface="Arial" panose="020B0604020202020204" pitchFamily="34" charset="0"/>
              <a:buChar char="•"/>
            </a:pPr>
            <a:r>
              <a:rPr lang="en-IE" sz="2800" b="1" dirty="0"/>
              <a:t>Metabolism </a:t>
            </a:r>
            <a:r>
              <a:rPr lang="en-IE" sz="2800" dirty="0"/>
              <a:t>is the total of all chemical reactions that occur in the body, e.g. growth, digestion.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IE" sz="2800" dirty="0"/>
              <a:t>Metabolic reactions are controlled by </a:t>
            </a:r>
            <a:r>
              <a:rPr lang="en-IE" sz="2800" b="1" dirty="0"/>
              <a:t>enzymes</a:t>
            </a:r>
            <a:r>
              <a:rPr lang="en-IE" sz="2800" dirty="0"/>
              <a:t>.</a:t>
            </a:r>
            <a:r>
              <a:rPr lang="en-IE" sz="2800" i="1" dirty="0"/>
              <a:t> 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IE" sz="2800" i="1" dirty="0"/>
              <a:t>Example: </a:t>
            </a:r>
            <a:r>
              <a:rPr lang="en-IE" sz="2800" dirty="0"/>
              <a:t>Amylase (enzyme) breaks down starch (substrate) into maltose (product).</a:t>
            </a:r>
          </a:p>
          <a:p>
            <a:endParaRPr lang="en-IE" sz="2800" dirty="0"/>
          </a:p>
          <a:p>
            <a:endParaRPr lang="en-IE" sz="2800" dirty="0"/>
          </a:p>
          <a:p>
            <a:endParaRPr lang="en-IE" sz="2800" dirty="0"/>
          </a:p>
          <a:p>
            <a:endParaRPr lang="en-IE" sz="2800" dirty="0"/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AE4F0BF9-433F-408F-8C72-971512F272E8}"/>
              </a:ext>
            </a:extLst>
          </p:cNvPr>
          <p:cNvSpPr txBox="1">
            <a:spLocks/>
          </p:cNvSpPr>
          <p:nvPr/>
        </p:nvSpPr>
        <p:spPr>
          <a:xfrm>
            <a:off x="2642958" y="149086"/>
            <a:ext cx="9549041" cy="63610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2500"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IE" b="1" dirty="0">
                <a:solidFill>
                  <a:schemeClr val="bg1"/>
                </a:solidFill>
              </a:rPr>
              <a:t>Nutrition</a:t>
            </a:r>
          </a:p>
        </p:txBody>
      </p:sp>
    </p:spTree>
    <p:extLst>
      <p:ext uri="{BB962C8B-B14F-4D97-AF65-F5344CB8AC3E}">
        <p14:creationId xmlns:p14="http://schemas.microsoft.com/office/powerpoint/2010/main" val="3071697088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F03AF52-D28A-4658-8436-60CD8247FA5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289844"/>
            <a:ext cx="10515600" cy="4351338"/>
          </a:xfrm>
        </p:spPr>
        <p:txBody>
          <a:bodyPr/>
          <a:lstStyle/>
          <a:p>
            <a:pPr marL="357188" indent="-357188"/>
            <a:r>
              <a:rPr lang="en-IE" b="1" dirty="0"/>
              <a:t>Antioxidants </a:t>
            </a:r>
            <a:r>
              <a:rPr lang="en-IE" dirty="0"/>
              <a:t>are substances that protect the body from damage caused by free radicals, which are by-products of metabolism.</a:t>
            </a:r>
          </a:p>
          <a:p>
            <a:pPr marL="357188" indent="-357188"/>
            <a:r>
              <a:rPr lang="en-IE" dirty="0"/>
              <a:t>Antioxidants help to prevent conditions such as coronary heart disease and certain types of cancer.</a:t>
            </a: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AE4F0BF9-433F-408F-8C72-971512F272E8}"/>
              </a:ext>
            </a:extLst>
          </p:cNvPr>
          <p:cNvSpPr txBox="1">
            <a:spLocks/>
          </p:cNvSpPr>
          <p:nvPr/>
        </p:nvSpPr>
        <p:spPr>
          <a:xfrm>
            <a:off x="2642958" y="149086"/>
            <a:ext cx="9549041" cy="63610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2500"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IE" b="1" dirty="0">
                <a:solidFill>
                  <a:schemeClr val="bg1"/>
                </a:solidFill>
              </a:rPr>
              <a:t>Nutrition</a:t>
            </a:r>
          </a:p>
        </p:txBody>
      </p:sp>
    </p:spTree>
    <p:extLst>
      <p:ext uri="{BB962C8B-B14F-4D97-AF65-F5344CB8AC3E}">
        <p14:creationId xmlns:p14="http://schemas.microsoft.com/office/powerpoint/2010/main" val="3856789435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F02B38B-AB8A-4F9D-842D-CC768F0EB1F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720517" y="967204"/>
            <a:ext cx="5157787" cy="823912"/>
          </a:xfrm>
        </p:spPr>
        <p:txBody>
          <a:bodyPr/>
          <a:lstStyle/>
          <a:p>
            <a:r>
              <a:rPr lang="en-IE" sz="2800" dirty="0"/>
              <a:t>Malnutrition</a:t>
            </a:r>
            <a:r>
              <a:rPr lang="en-IE" dirty="0"/>
              <a:t> 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07ACC34-7244-4926-9827-4A43BC20AF1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720518" y="1910593"/>
            <a:ext cx="5157787" cy="3684588"/>
          </a:xfrm>
        </p:spPr>
        <p:txBody>
          <a:bodyPr>
            <a:normAutofit/>
          </a:bodyPr>
          <a:lstStyle/>
          <a:p>
            <a:pPr marL="357188" indent="-357188"/>
            <a:r>
              <a:rPr lang="en-IE" dirty="0"/>
              <a:t>Malnutrition is a term for dietary imbalance. </a:t>
            </a:r>
          </a:p>
          <a:p>
            <a:pPr marL="357188" indent="-357188"/>
            <a:r>
              <a:rPr lang="en-IE" dirty="0"/>
              <a:t>It may occur as a result of too little or too much of a nutrient, e.g</a:t>
            </a:r>
            <a:r>
              <a:rPr lang="en-IE" i="1" dirty="0"/>
              <a:t>. ______________________</a:t>
            </a:r>
            <a:r>
              <a:rPr lang="en-IE" dirty="0"/>
              <a:t>.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61B04E4D-1A71-4603-A3E0-E0C858BA2667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096000" y="945668"/>
            <a:ext cx="5183188" cy="823912"/>
          </a:xfrm>
        </p:spPr>
        <p:txBody>
          <a:bodyPr>
            <a:normAutofit/>
          </a:bodyPr>
          <a:lstStyle/>
          <a:p>
            <a:r>
              <a:rPr lang="en-IE" sz="2800" dirty="0"/>
              <a:t>Undernutrition </a:t>
            </a:r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F5401B9B-0880-45E8-883B-64AD40E92C9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096000" y="1910593"/>
            <a:ext cx="5493026" cy="3684588"/>
          </a:xfrm>
        </p:spPr>
        <p:txBody>
          <a:bodyPr>
            <a:normAutofit/>
          </a:bodyPr>
          <a:lstStyle/>
          <a:p>
            <a:pPr marL="357188" indent="-357188"/>
            <a:r>
              <a:rPr lang="en-IE" dirty="0">
                <a:latin typeface="Calibri"/>
                <a:cs typeface="Calibri"/>
              </a:rPr>
              <a:t>Undernutrition results from starvation/when too little food </a:t>
            </a:r>
            <a:br>
              <a:rPr lang="en-IE" dirty="0">
                <a:latin typeface="Calibri"/>
                <a:cs typeface="Calibri"/>
              </a:rPr>
            </a:br>
            <a:r>
              <a:rPr lang="en-IE" dirty="0">
                <a:latin typeface="Calibri"/>
                <a:cs typeface="Calibri"/>
              </a:rPr>
              <a:t>is consumed to supply enough nutrients, e.g. ______________</a:t>
            </a:r>
            <a:r>
              <a:rPr lang="en-IE" dirty="0">
                <a:latin typeface="OpenSans-Regular"/>
              </a:rPr>
              <a:t>.</a:t>
            </a:r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AE4F0BF9-433F-408F-8C72-971512F272E8}"/>
              </a:ext>
            </a:extLst>
          </p:cNvPr>
          <p:cNvSpPr txBox="1">
            <a:spLocks/>
          </p:cNvSpPr>
          <p:nvPr/>
        </p:nvSpPr>
        <p:spPr>
          <a:xfrm>
            <a:off x="2642959" y="149086"/>
            <a:ext cx="9435180" cy="63610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2500"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IE" b="1" dirty="0">
                <a:solidFill>
                  <a:schemeClr val="bg1"/>
                </a:solidFill>
              </a:rPr>
              <a:t>Nutrition</a:t>
            </a:r>
          </a:p>
        </p:txBody>
      </p:sp>
    </p:spTree>
    <p:extLst>
      <p:ext uri="{BB962C8B-B14F-4D97-AF65-F5344CB8AC3E}">
        <p14:creationId xmlns:p14="http://schemas.microsoft.com/office/powerpoint/2010/main" val="1792006705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build="p"/>
      <p:bldP spid="8" grpId="0" build="p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4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113DE76-4139-4F19-A4B0-F134CF06DD7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149764"/>
            <a:ext cx="10515600" cy="4351338"/>
          </a:xfrm>
        </p:spPr>
        <p:txBody>
          <a:bodyPr/>
          <a:lstStyle/>
          <a:p>
            <a:pPr marL="357188" indent="-357188"/>
            <a:r>
              <a:rPr lang="en-IE" dirty="0"/>
              <a:t>Define the terms </a:t>
            </a:r>
            <a:r>
              <a:rPr lang="en-IE" i="1" dirty="0"/>
              <a:t>nutrition </a:t>
            </a:r>
            <a:r>
              <a:rPr lang="en-IE" dirty="0"/>
              <a:t>and </a:t>
            </a:r>
            <a:r>
              <a:rPr lang="en-IE" i="1" dirty="0"/>
              <a:t>nutrient</a:t>
            </a:r>
            <a:r>
              <a:rPr lang="en-IE" dirty="0"/>
              <a:t>.</a:t>
            </a:r>
          </a:p>
          <a:p>
            <a:pPr marL="357188" indent="-357188"/>
            <a:r>
              <a:rPr lang="en-IE" dirty="0"/>
              <a:t>Distinguish between macro and micronutrients and give an example of each. </a:t>
            </a:r>
          </a:p>
          <a:p>
            <a:pPr marL="357188" indent="-357188"/>
            <a:r>
              <a:rPr lang="en-IE" dirty="0"/>
              <a:t>Define </a:t>
            </a:r>
            <a:r>
              <a:rPr lang="en-IE" i="1" dirty="0"/>
              <a:t>metabolism</a:t>
            </a:r>
            <a:r>
              <a:rPr lang="en-IE" dirty="0"/>
              <a:t>.</a:t>
            </a:r>
          </a:p>
          <a:p>
            <a:pPr marL="357188" indent="-357188"/>
            <a:r>
              <a:rPr lang="en-IE" dirty="0"/>
              <a:t>What is meant by an (a) enzyme (b) substrate (c) product? Give one example.</a:t>
            </a:r>
          </a:p>
          <a:p>
            <a:pPr marL="357188" indent="-357188"/>
            <a:r>
              <a:rPr lang="en-IE" dirty="0"/>
              <a:t>What are antioxidants and how do they benefit the body?</a:t>
            </a: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AE4F0BF9-433F-408F-8C72-971512F272E8}"/>
              </a:ext>
            </a:extLst>
          </p:cNvPr>
          <p:cNvSpPr txBox="1">
            <a:spLocks/>
          </p:cNvSpPr>
          <p:nvPr/>
        </p:nvSpPr>
        <p:spPr>
          <a:xfrm>
            <a:off x="2642958" y="149086"/>
            <a:ext cx="9549041" cy="63610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2500"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IE" b="1" dirty="0">
                <a:solidFill>
                  <a:schemeClr val="bg1"/>
                </a:solidFill>
              </a:rPr>
              <a:t>Recap</a:t>
            </a:r>
          </a:p>
        </p:txBody>
      </p:sp>
    </p:spTree>
    <p:extLst>
      <p:ext uri="{BB962C8B-B14F-4D97-AF65-F5344CB8AC3E}">
        <p14:creationId xmlns:p14="http://schemas.microsoft.com/office/powerpoint/2010/main" val="777731060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3F63176-527F-4123-B733-324BBF62469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57470" y="1746112"/>
            <a:ext cx="10515600" cy="4351338"/>
          </a:xfrm>
        </p:spPr>
        <p:txBody>
          <a:bodyPr/>
          <a:lstStyle/>
          <a:p>
            <a:pPr marL="357188" indent="-357188"/>
            <a:r>
              <a:rPr lang="en-IE" dirty="0"/>
              <a:t>See the Exam and Assignment Journal, pages 41–42.</a:t>
            </a:r>
          </a:p>
          <a:p>
            <a:endParaRPr lang="en-IE" dirty="0"/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AE4F0BF9-433F-408F-8C72-971512F272E8}"/>
              </a:ext>
            </a:extLst>
          </p:cNvPr>
          <p:cNvSpPr txBox="1">
            <a:spLocks/>
          </p:cNvSpPr>
          <p:nvPr/>
        </p:nvSpPr>
        <p:spPr>
          <a:xfrm>
            <a:off x="2642958" y="149086"/>
            <a:ext cx="9417663" cy="636105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92500"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n-IE" b="1" dirty="0">
                <a:solidFill>
                  <a:schemeClr val="bg1"/>
                </a:solidFill>
              </a:rPr>
              <a:t>Exam focus</a:t>
            </a:r>
          </a:p>
        </p:txBody>
      </p:sp>
    </p:spTree>
    <p:extLst>
      <p:ext uri="{BB962C8B-B14F-4D97-AF65-F5344CB8AC3E}">
        <p14:creationId xmlns:p14="http://schemas.microsoft.com/office/powerpoint/2010/main" val="3379991652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Override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2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3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4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5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6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7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8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9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10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1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12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13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14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15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16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17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18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19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20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21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22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ppt/theme/themeOverride23.xml><?xml version="1.0" encoding="utf-8"?>
<a:themeOverride xmlns:a="http://schemas.openxmlformats.org/drawingml/2006/main">
  <a:clrScheme name="Office">
    <a:dk1>
      <a:sysClr val="windowText" lastClr="000000"/>
    </a:dk1>
    <a:lt1>
      <a:sysClr val="window" lastClr="FFFFFF"/>
    </a:lt1>
    <a:dk2>
      <a:srgbClr val="44546A"/>
    </a:dk2>
    <a:lt2>
      <a:srgbClr val="E7E6E6"/>
    </a:lt2>
    <a:accent1>
      <a:srgbClr val="4472C4"/>
    </a:accent1>
    <a:accent2>
      <a:srgbClr val="ED7D31"/>
    </a:accent2>
    <a:accent3>
      <a:srgbClr val="A5A5A5"/>
    </a:accent3>
    <a:accent4>
      <a:srgbClr val="FFC000"/>
    </a:accent4>
    <a:accent5>
      <a:srgbClr val="5B9BD5"/>
    </a:accent5>
    <a:accent6>
      <a:srgbClr val="70AD47"/>
    </a:accent6>
    <a:hlink>
      <a:srgbClr val="0563C1"/>
    </a:hlink>
    <a:folHlink>
      <a:srgbClr val="954F72"/>
    </a:folHlink>
  </a:clrScheme>
</a:themeOverrid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BD89C0F2F2751E4D89316BDAA9FE730F" ma:contentTypeVersion="11" ma:contentTypeDescription="Create a new document." ma:contentTypeScope="" ma:versionID="3df56e96d39a128cd2b027942f87a8d3">
  <xsd:schema xmlns:xsd="http://www.w3.org/2001/XMLSchema" xmlns:xs="http://www.w3.org/2001/XMLSchema" xmlns:p="http://schemas.microsoft.com/office/2006/metadata/properties" xmlns:ns2="37a15ebc-f898-4d17-b0a4-83545f0702c8" xmlns:ns3="b312e899-71bd-441b-bd11-01ed88b72bec" targetNamespace="http://schemas.microsoft.com/office/2006/metadata/properties" ma:root="true" ma:fieldsID="98f66d98e09a96691295fd7631c3b7a1" ns2:_="" ns3:_="">
    <xsd:import namespace="37a15ebc-f898-4d17-b0a4-83545f0702c8"/>
    <xsd:import namespace="b312e899-71bd-441b-bd11-01ed88b72bec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3:SharedWithUsers" minOccurs="0"/>
                <xsd:element ref="ns3:SharedWithDetails" minOccurs="0"/>
                <xsd:element ref="ns2:MediaServiceDateTaken" minOccurs="0"/>
                <xsd:element ref="ns2:MediaServiceAutoTags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AutoKeyPoints" minOccurs="0"/>
                <xsd:element ref="ns2:MediaServiceKeyPoint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37a15ebc-f898-4d17-b0a4-83545f0702c8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2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Tags" ma:index="13" nillable="true" ma:displayName="Tags" ma:internalName="MediaServiceAutoTags" ma:readOnly="true">
      <xsd:simpleType>
        <xsd:restriction base="dms:Text"/>
      </xsd:simpleType>
    </xsd:element>
    <xsd:element name="MediaServiceOCR" ma:index="14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5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6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AutoKeyPoints" ma:index="17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8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b312e899-71bd-441b-bd11-01ed88b72bec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1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26F9D3E1-B2E6-4E82-9A2B-E92E9F669D3E}"/>
</file>

<file path=customXml/itemProps2.xml><?xml version="1.0" encoding="utf-8"?>
<ds:datastoreItem xmlns:ds="http://schemas.openxmlformats.org/officeDocument/2006/customXml" ds:itemID="{8850B090-E2D6-4023-B251-7DF5453E0F49}"/>
</file>

<file path=customXml/itemProps3.xml><?xml version="1.0" encoding="utf-8"?>
<ds:datastoreItem xmlns:ds="http://schemas.openxmlformats.org/officeDocument/2006/customXml" ds:itemID="{9E7DA45A-B52B-4718-A3AB-8240760222D1}"/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197</TotalTime>
  <Words>1132</Words>
  <Application>Microsoft Office PowerPoint</Application>
  <PresentationFormat>Widescreen</PresentationFormat>
  <Paragraphs>116</Paragraphs>
  <Slides>24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24</vt:i4>
      </vt:variant>
    </vt:vector>
  </HeadingPairs>
  <TitlesOfParts>
    <vt:vector size="29" baseType="lpstr">
      <vt:lpstr>Arial</vt:lpstr>
      <vt:lpstr>Calibri</vt:lpstr>
      <vt:lpstr>Calibri Light</vt:lpstr>
      <vt:lpstr>OpenSans-Regular</vt:lpstr>
      <vt:lpstr>Office Theme</vt:lpstr>
      <vt:lpstr>PowerPoint Presentation</vt:lpstr>
      <vt:lpstr>Food Science and Nutrition</vt:lpstr>
      <vt:lpstr>PowerPoint Presentation</vt:lpstr>
      <vt:lpstr>Food choices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Joe O'Keeffe</dc:creator>
  <cp:lastModifiedBy>Priscilla O'Connor</cp:lastModifiedBy>
  <cp:revision>38</cp:revision>
  <dcterms:created xsi:type="dcterms:W3CDTF">2020-01-14T15:56:32Z</dcterms:created>
  <dcterms:modified xsi:type="dcterms:W3CDTF">2020-01-14T17:56:46Z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0x010100BD89C0F2F2751E4D89316BDAA9FE730F</vt:lpwstr>
  </property>
</Properties>
</file>