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24.xml" ContentType="application/vnd.openxmlformats-officedocument.themeOverride+xml"/>
  <Override PartName="/ppt/theme/theme1.xml" ContentType="application/vnd.openxmlformats-officedocument.theme+xml"/>
  <Override PartName="/ppt/theme/themeOverride23.xml" ContentType="application/vnd.openxmlformats-officedocument.themeOverrid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6.xml" ContentType="application/vnd.openxmlformats-officedocument.themeOverride+xml"/>
  <Override PartName="/ppt/theme/themeOverride12.xml" ContentType="application/vnd.openxmlformats-officedocument.themeOverride+xml"/>
  <Override PartName="/ppt/theme/themeOverride27.xml" ContentType="application/vnd.openxmlformats-officedocument.themeOverride+xml"/>
  <Override PartName="/ppt/theme/themeOverride25.xml" ContentType="application/vnd.openxmlformats-officedocument.themeOverride+xml"/>
  <Override PartName="/ppt/theme/themeOverride28.xml" ContentType="application/vnd.openxmlformats-officedocument.themeOverride+xml"/>
  <Override PartName="/ppt/theme/themeOverride1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2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0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86" r:id="rId11"/>
    <p:sldId id="285" r:id="rId12"/>
    <p:sldId id="287" r:id="rId13"/>
    <p:sldId id="278" r:id="rId14"/>
    <p:sldId id="279" r:id="rId15"/>
    <p:sldId id="280" r:id="rId16"/>
    <p:sldId id="281" r:id="rId17"/>
    <p:sldId id="282" r:id="rId18"/>
    <p:sldId id="283" r:id="rId19"/>
    <p:sldId id="257" r:id="rId20"/>
    <p:sldId id="258" r:id="rId21"/>
    <p:sldId id="259" r:id="rId22"/>
    <p:sldId id="288" r:id="rId23"/>
    <p:sldId id="289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90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30" y="62"/>
      </p:cViewPr>
      <p:guideLst>
        <p:guide orient="horz" pos="3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A0D0E-F1AE-4352-94CA-DC57D27B13C4}" type="datetimeFigureOut">
              <a:rPr lang="en-IE" smtClean="0"/>
              <a:pPr/>
              <a:t>29/01/2020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A239-407D-4A6C-B172-2504593A85F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64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C5F925A-0741-4C76-A473-B764A74B4C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5FC479F-7560-44F9-B71A-1008F2F98A5E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AC2F348-D94C-410D-B576-4CA71C7AF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070E790-1073-4922-95E3-4DAC7E78E2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F821A70-2BBF-4AD1-BEE7-206E1E016E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7410F973-3CB5-4E2E-8E68-C872838D2369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906859C3-6E6F-46E9-AD8B-0E661200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B6E14871-3B2D-4A65-A931-FE0AB0F893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F4141B-3C2F-47EA-A186-337349E37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2D4B12E-7C3E-4338-B3D0-BBF6A9238C43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3BD92641-7D09-454E-A2F5-B64B58D2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4BD38229-AD53-44BC-A298-83879AF8380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6E45ED1-EE7C-4281-888E-3B4765EA47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0A54B0D4-A9C2-4F37-A5EF-41B0D25759B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CB206A85-209A-4135-8CB7-8ED31A8A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C7B172C-1F8A-406E-A9E1-52FA603B66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A6CE89F-8F96-49F4-B277-B23A2306F2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96F26C6-5527-4F16-A66B-87C4B167B59D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98CE6C2A-35A1-4454-A511-71578974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BDCB9DF-EE17-4115-BBD4-6072D10D98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116C7CA-2EED-424F-A5B7-7B68A9599F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F5570715-29B5-4652-9EB4-42FB30170EF3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E6D2B1F1-1B79-44B2-A194-A203F00A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66808D54-07F8-414F-82C9-266BE9B88F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E486A36-A460-426C-B382-CBDE1DBB63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59B48C93-B3BF-47A0-8962-63AD82F3D3FD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868C523C-81A7-4933-BD3A-3FC43606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7784AE3-45B2-49BE-B876-782D3B73DA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968AC6D-2CD3-454D-BE36-CE4DE0D018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A96A299-CD30-48A6-A0CC-3916D632EFA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192AECAB-8AEA-477F-BA21-07C156AB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09BEC13-15FB-45D1-AFEA-D0D29A8C8FF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EBF4DFC-1C59-4F0A-9376-FB884E0FE9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169BBB2-CF49-4577-8BB7-7EE1C3E728D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A96B861-47FD-4DDB-884E-4A2EF6BF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132E34B-FB70-4619-A295-741F64D441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5D5F948-504D-4594-824D-3A99E17037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09F5C827-38E8-48A9-9FD9-0E88E01748B0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A9A2E9A7-D245-48AB-8EEC-43983AC9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FB24A87-6668-4F99-BFEA-EA131A4750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8786985-4DE9-4E9B-B7CC-961E92327C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7B7980F-6AF1-4805-A79F-239568D648FD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6B78B944-2DE9-4F9B-8E9E-0144C174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744538"/>
            <a:ext cx="4521200" cy="371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altLang="en-US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568F15A-63D9-4EE6-8E1F-984C195941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4875" y="4711700"/>
            <a:ext cx="49720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6661-2036-B64C-8033-FA09F6C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7DF92-F35B-8F42-979D-B2D08FE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6EB4-E06A-F04C-B6BD-72EF2836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94C-BF3E-494B-89E1-9365C97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8D01-08B1-194F-834B-7EF5935C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2E0-2613-FF4C-ACE4-F99FD03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3A8E-6814-6943-B9A0-75B937D9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4CB9-79CD-FD49-8F72-C51F796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ABE-AF2C-1D4A-BB11-00C7152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65EB-98B4-9D46-8352-2A52811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2DDC4-8F87-9749-A46F-8144E453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0B9F-DC82-434A-8E1D-928CA8CE8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46FE-E99E-E040-A233-76DC5D21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F94-E3D1-7C45-843A-00EE8E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0B84-39F6-F145-A175-B146BBE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0816-CE81-8948-AE16-0F1F1D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F554-A55C-8742-AD93-2BF90BFA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8B-8FC4-0A4F-9DCF-0389444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42DD-392F-9C41-936F-BD73923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40A0-5B8E-134A-9CAE-C3629459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3285-696F-3643-A3FD-A234C50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0D07-E443-2B4D-B3F9-F8827FF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E45-FF21-6146-97A0-EC681F0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FA47-351E-BD41-B572-E0DFD22F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87E-CCF5-3742-BF4E-7C4E204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2-D3B6-CF45-9512-F92AB71D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08D6-0598-7043-825C-9F4FB5F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1CA3-6A5D-0546-B85F-EB6466B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3868-7883-DA43-852E-0E5372F9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C548-304A-4C49-B077-1809C2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F5D7-927A-ED4B-88ED-49081E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18D-1615-A045-BBEC-BF68165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B0697-507A-8A48-A736-B5267A9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F879-280E-4B4C-987B-AA1DB918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B19F-ABEA-C948-87A0-2E87C2FD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D6B9-59C2-F649-8DE1-CAC378F3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073D-555E-4540-B317-930AC694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82850-064C-A141-8015-22296AC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835E-3B85-5F4E-9AAE-6F3CFAD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0F3-54E5-6547-829C-EB5D8C6C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F9FF-E7EF-BE4F-BDA1-ADDB8EB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419F-0D26-2F47-88DA-A6AF20F1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9807-1FAC-8F44-953B-38EEEA58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6A8C-CB81-9A4A-92DB-4C9D986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022B-FA45-8E43-98E4-23F996F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B945-6F6D-1549-BDEA-F6A144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4A9A-EBEC-6541-A521-DF6828CB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C0B-7277-B744-97ED-41DAD92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2D35-214A-644C-9F59-3206ED1D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AF80A-E993-3C40-B036-C8553017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4882-657D-984B-9B96-28275661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3E0C-9152-BF41-B1CC-99829AE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F7B1-A5AA-4344-93DA-9121A3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B64D-1A06-7F46-B986-BD7E714BB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9DDF-1964-C74F-9985-01D6806E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46832-B63F-4745-9316-B9F34D9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0BB8-D158-A948-A667-5F8797D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7112-3913-4646-A3DD-661ACE23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4710-8C17-7241-B11E-C37AE0D9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5E9-DD7D-6947-B6AA-2C5F388F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FED5-1EEB-D84F-AF37-020C7D17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E-A18A-A240-A9D8-81908744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E138-116C-BC4A-B22F-EDD2077C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3.png"/><Relationship Id="rId5" Type="http://schemas.openxmlformats.org/officeDocument/2006/relationships/image" Target="../media/image13.pd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9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68EDFFD-B5CE-4519-B77C-E66DE915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8" y="1378364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What are the functions of clothing?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Give four uses of textiles in household goods.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Outline the functions of household textiles.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What factors should be considered when choosing textiles?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List three properties of textiles.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Recap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DE77D1-C288-46E4-9300-DE8E172C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56" y="1537390"/>
            <a:ext cx="10515600" cy="4351338"/>
          </a:xfrm>
        </p:spPr>
        <p:txBody>
          <a:bodyPr/>
          <a:lstStyle/>
          <a:p>
            <a:pPr marL="357188" indent="-357188"/>
            <a:r>
              <a:rPr lang="en-IE" altLang="en-US" dirty="0"/>
              <a:t>See the question on page 289 of the textbook.</a:t>
            </a:r>
          </a:p>
          <a:p>
            <a:pPr marL="357188" indent="-357188"/>
            <a:r>
              <a:rPr lang="en-IE" altLang="en-US" dirty="0"/>
              <a:t>See the Exam and Assignment Journal, pages 136–138.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Exam focus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6CB2237-2885-45BD-AE3B-8A5CB034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76" y="188914"/>
            <a:ext cx="7997825" cy="13287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 </a:t>
            </a: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endParaRPr lang="en-IE" altLang="en-US" sz="280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8496B60-B2CA-47FF-ADED-A5E6E3E53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38" y="1077371"/>
            <a:ext cx="8034337" cy="532447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Textile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dirty="0"/>
              <a:t>Safety considerations in the selection of household textiles</a:t>
            </a:r>
          </a:p>
          <a:p>
            <a:pPr eaLnBrk="1" hangingPunct="1"/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What you will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B6C6E3A-BD92-4779-805E-8F48A6B5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b="1" dirty="0"/>
              <a:t>The method of caring for a fabric depends on:</a:t>
            </a:r>
          </a:p>
          <a:p>
            <a:r>
              <a:rPr lang="en-IE" altLang="en-US" dirty="0"/>
              <a:t>The type of fibre used</a:t>
            </a:r>
          </a:p>
          <a:p>
            <a:r>
              <a:rPr lang="en-IE" altLang="en-US" dirty="0"/>
              <a:t>The method of fabric construction</a:t>
            </a:r>
          </a:p>
          <a:p>
            <a:r>
              <a:rPr lang="en-IE" altLang="en-US" dirty="0"/>
              <a:t>Any finishes that may be applied to the fabric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Textile care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93D972C-59D7-4CA2-AF1D-FEA1BEF7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140"/>
            <a:ext cx="10515600" cy="4680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altLang="en-US" b="1" dirty="0"/>
              <a:t>Natural </a:t>
            </a:r>
          </a:p>
          <a:p>
            <a:pPr marL="357188" indent="-357188"/>
            <a:r>
              <a:rPr lang="es-ES" altLang="en-US" dirty="0"/>
              <a:t>Animal fibres, e.g. wool, silk</a:t>
            </a:r>
          </a:p>
          <a:p>
            <a:pPr marL="357188" indent="-357188"/>
            <a:r>
              <a:rPr lang="en-IE" altLang="en-US" dirty="0"/>
              <a:t>Plant fibres, e.g. cotton, linen</a:t>
            </a:r>
          </a:p>
          <a:p>
            <a:endParaRPr lang="en-IE" altLang="en-US" dirty="0"/>
          </a:p>
          <a:p>
            <a:pPr>
              <a:buNone/>
            </a:pPr>
            <a:r>
              <a:rPr lang="en-IE" altLang="en-US" b="1" dirty="0"/>
              <a:t>Man-made</a:t>
            </a:r>
          </a:p>
          <a:p>
            <a:pPr marL="357188" indent="-357188"/>
            <a:r>
              <a:rPr lang="en-IE" altLang="en-US" dirty="0"/>
              <a:t>Synthetic fibres developed in laboratories using oil, coal and chemicals, e.g. _______________, ______________</a:t>
            </a:r>
          </a:p>
          <a:p>
            <a:pPr marL="357188" indent="-357188"/>
            <a:r>
              <a:rPr lang="en-IE" altLang="en-US" dirty="0"/>
              <a:t>Regenerated fibres developed in laboratories using plant fibres </a:t>
            </a:r>
            <a:br>
              <a:rPr lang="en-IE" altLang="en-US" dirty="0"/>
            </a:br>
            <a:r>
              <a:rPr lang="en-IE" altLang="en-US" dirty="0"/>
              <a:t>and chemicals, e.g. ______________, _______________</a:t>
            </a:r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Types of fibres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C83D05B-2E82-48B4-BF69-6C3577DC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82"/>
            <a:ext cx="10515600" cy="4351338"/>
          </a:xfrm>
        </p:spPr>
        <p:txBody>
          <a:bodyPr>
            <a:normAutofit/>
          </a:bodyPr>
          <a:lstStyle/>
          <a:p>
            <a:pPr marL="357188" indent="-357188"/>
            <a:r>
              <a:rPr lang="en-IE" altLang="en-US" b="1" dirty="0"/>
              <a:t>Blended fabric </a:t>
            </a:r>
            <a:r>
              <a:rPr lang="en-IE" altLang="en-US" dirty="0"/>
              <a:t>is made from a mixture of natural and man-made fibres, e.g. __________ and __________. </a:t>
            </a:r>
          </a:p>
          <a:p>
            <a:pPr marL="357188" indent="-357188"/>
            <a:endParaRPr lang="en-IE" altLang="en-US" dirty="0"/>
          </a:p>
          <a:p>
            <a:pPr marL="357188" indent="-357188"/>
            <a:r>
              <a:rPr lang="en-IE" altLang="en-US" dirty="0"/>
              <a:t>This procedure is carried out:</a:t>
            </a:r>
          </a:p>
          <a:p>
            <a:pPr marL="804863" lvl="1" indent="-347663"/>
            <a:r>
              <a:rPr lang="en-IE" altLang="en-US" sz="2800" dirty="0"/>
              <a:t>to _____________ and</a:t>
            </a:r>
          </a:p>
          <a:p>
            <a:pPr marL="804863" lvl="1" indent="-347663"/>
            <a:r>
              <a:rPr lang="en-IE" altLang="en-US" sz="2800" dirty="0"/>
              <a:t>to </a:t>
            </a:r>
            <a:r>
              <a:rPr lang="en-IE" altLang="en-US" dirty="0"/>
              <a:t>______________________________________________________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Types of fibres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6F7BDD1-1707-4612-B2A8-675DC2D91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7"/>
            <a:ext cx="10515600" cy="4351338"/>
          </a:xfrm>
        </p:spPr>
        <p:txBody>
          <a:bodyPr>
            <a:normAutofit/>
          </a:bodyPr>
          <a:lstStyle/>
          <a:p>
            <a:pPr marL="268288" indent="-268288"/>
            <a:r>
              <a:rPr lang="en-IE" altLang="en-US" dirty="0"/>
              <a:t>Woven, e.g. ________________________</a:t>
            </a:r>
          </a:p>
          <a:p>
            <a:pPr marL="268288" indent="-268288"/>
            <a:r>
              <a:rPr lang="en-IE" altLang="en-US" dirty="0"/>
              <a:t>Knitted, e.g. ________________________</a:t>
            </a:r>
          </a:p>
          <a:p>
            <a:pPr marL="268288" indent="-268288"/>
            <a:r>
              <a:rPr lang="en-IE" altLang="en-US" dirty="0"/>
              <a:t>Bonded (fibres bonded together using heat and adhesive), e.g. 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Method of fabric construction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72E79D0-161E-4C47-BF51-0BEBC0F9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078161"/>
            <a:ext cx="10515600" cy="4766048"/>
          </a:xfrm>
        </p:spPr>
        <p:txBody>
          <a:bodyPr/>
          <a:lstStyle/>
          <a:p>
            <a:pPr marL="357188" indent="-357188">
              <a:buNone/>
            </a:pPr>
            <a:r>
              <a:rPr lang="en-IE" altLang="en-US" b="1" dirty="0"/>
              <a:t>Fill in some fabric finishes:</a:t>
            </a:r>
          </a:p>
          <a:p>
            <a:pPr marL="357188" indent="-357188"/>
            <a:r>
              <a:rPr lang="en-IE" altLang="en-US" dirty="0"/>
              <a:t>Crease resistant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pPr marL="357188" indent="-357188"/>
            <a:r>
              <a:rPr lang="en-IE" altLang="en-US" dirty="0"/>
              <a:t>________________________</a:t>
            </a:r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Fabric finishes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DE40A2B-0782-4266-980D-06406951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978" y="853282"/>
            <a:ext cx="5383487" cy="3990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E" altLang="en-US" sz="2400" b="1" dirty="0"/>
              <a:t>Complete the following chart:</a:t>
            </a:r>
          </a:p>
          <a:p>
            <a:pPr>
              <a:buNone/>
            </a:pPr>
            <a:endParaRPr lang="en-IE" alt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Properties, care and uses of fibre/fabric</a:t>
            </a:r>
          </a:p>
        </p:txBody>
      </p:sp>
      <p:pic>
        <p:nvPicPr>
          <p:cNvPr id="8" name="Picture 7" descr="Chapter 14_slide 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978" y="1272209"/>
            <a:ext cx="5863883" cy="48496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EB8E85-4BE0-446F-ABED-4FBDFB0BE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206" y="1042946"/>
            <a:ext cx="5715948" cy="49530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dirty="0">
                <a:latin typeface="Calibri"/>
                <a:cs typeface="Calibri"/>
              </a:rPr>
              <a:t>All textile products carry care labels regarding washing, drying, ironing, dry cleaning and bleaching.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dirty="0">
              <a:latin typeface="Calibri"/>
              <a:cs typeface="Calibri"/>
            </a:endParaRPr>
          </a:p>
          <a:p>
            <a:pPr marL="0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dirty="0">
                <a:latin typeface="Calibri"/>
                <a:cs typeface="Calibri"/>
              </a:rPr>
              <a:t>Two types of information are given:</a:t>
            </a:r>
          </a:p>
          <a:p>
            <a:pPr marL="514350" indent="-51435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dirty="0">
                <a:latin typeface="Calibri"/>
                <a:cs typeface="Calibri"/>
              </a:rPr>
              <a:t>Written instructions</a:t>
            </a:r>
          </a:p>
          <a:p>
            <a:pPr marL="514350" indent="-51435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dirty="0">
                <a:latin typeface="Calibri"/>
                <a:cs typeface="Calibri"/>
              </a:rPr>
              <a:t>Symbols (internationally recognised)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Care labelling</a:t>
            </a:r>
          </a:p>
        </p:txBody>
      </p:sp>
      <p:pic>
        <p:nvPicPr>
          <p:cNvPr id="6" name="Picture 5" descr="14-12a_shutterstock_18573917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571" y="1314070"/>
            <a:ext cx="6096000" cy="40645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A673972-0B85-4A7D-BA4A-3A16F22FC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Textiles</a:t>
            </a:r>
            <a:br>
              <a:rPr lang="en-IE" altLang="en-US" b="1" dirty="0"/>
            </a:br>
            <a:endParaRPr lang="en-IE" altLang="en-US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D2C3E44E-60F3-4BB7-82F9-944FF75B1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6000" dirty="0"/>
              <a:t>(Textiles in the home 2.1.6)</a:t>
            </a:r>
          </a:p>
          <a:p>
            <a:r>
              <a:rPr lang="en-US" altLang="en-US" b="1" dirty="0"/>
              <a:t> </a:t>
            </a:r>
            <a:br>
              <a:rPr lang="en-IE" altLang="en-US" b="1" dirty="0"/>
            </a:br>
            <a:endParaRPr lang="en-IE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8CA9C9-53DF-4F25-AB0A-E38C7C22FC6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94146" y="970643"/>
            <a:ext cx="4114800" cy="4214813"/>
          </a:xfrm>
        </p:spPr>
        <p:txBody>
          <a:bodyPr/>
          <a:lstStyle/>
          <a:p>
            <a:pPr marL="444500" indent="-430213"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IE" altLang="en-US" sz="2400" b="1" dirty="0">
                <a:latin typeface="Calibri"/>
                <a:cs typeface="Calibri"/>
              </a:rPr>
              <a:t>Water or dry-cleaning solvent:</a:t>
            </a:r>
          </a:p>
          <a:p>
            <a:pPr marL="444500" indent="-430213">
              <a:spcBef>
                <a:spcPts val="600"/>
              </a:spcBef>
              <a:buNone/>
              <a:tabLst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	The temperature of the water and the type of dry-cleaning solvent is determined by the fabric.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84CABA7-1000-4347-B14F-A505F5C0B28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24562" y="970643"/>
            <a:ext cx="4451281" cy="493871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b="1" dirty="0">
                <a:latin typeface="Calibri"/>
                <a:cs typeface="Calibri"/>
              </a:rPr>
              <a:t>2. 	Washing detergent:</a:t>
            </a:r>
          </a:p>
          <a:p>
            <a:pPr marL="893763" indent="-357188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Reduces surface tension </a:t>
            </a:r>
            <a:br>
              <a:rPr lang="en-IE" altLang="en-US" sz="2400" dirty="0">
                <a:latin typeface="Calibri"/>
                <a:cs typeface="Calibri"/>
              </a:rPr>
            </a:br>
            <a:r>
              <a:rPr lang="en-IE" altLang="en-US" sz="2400" dirty="0">
                <a:latin typeface="Calibri"/>
                <a:cs typeface="Calibri"/>
              </a:rPr>
              <a:t>of water, allowing fabric </a:t>
            </a:r>
            <a:br>
              <a:rPr lang="en-IE" altLang="en-US" sz="2400" dirty="0">
                <a:latin typeface="Calibri"/>
                <a:cs typeface="Calibri"/>
              </a:rPr>
            </a:br>
            <a:r>
              <a:rPr lang="en-IE" altLang="en-US" sz="2400" dirty="0">
                <a:latin typeface="Calibri"/>
                <a:cs typeface="Calibri"/>
              </a:rPr>
              <a:t>to absorb water</a:t>
            </a:r>
          </a:p>
          <a:p>
            <a:pPr marL="893763" indent="-357188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Dislodges dirt from fabric</a:t>
            </a:r>
          </a:p>
          <a:p>
            <a:pPr marL="893763" indent="-357188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Holds dirt particles in the water (away from fabric)</a:t>
            </a:r>
            <a:endParaRPr lang="en-IE" altLang="en-US" sz="3000" dirty="0">
              <a:latin typeface="Calibri"/>
              <a:cs typeface="Calibri"/>
            </a:endParaRPr>
          </a:p>
          <a:p>
            <a:pPr marL="893763" indent="-357188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Softens hard water</a:t>
            </a:r>
          </a:p>
          <a:p>
            <a:pPr marL="893763" indent="-357188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Removes stains</a:t>
            </a:r>
          </a:p>
          <a:p>
            <a:pPr marL="533400" indent="-53340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altLang="en-US" sz="2400" dirty="0">
              <a:latin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Underlying care of fabrics</a:t>
            </a:r>
          </a:p>
        </p:txBody>
      </p:sp>
      <p:pic>
        <p:nvPicPr>
          <p:cNvPr id="8" name="Picture 7" descr="14-02_shutterstock_7384887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85" y="3239632"/>
            <a:ext cx="1966722" cy="2824734"/>
          </a:xfrm>
          <a:prstGeom prst="rect">
            <a:avLst/>
          </a:prstGeom>
        </p:spPr>
      </p:pic>
      <p:pic>
        <p:nvPicPr>
          <p:cNvPr id="9" name="Picture 8" descr="14-03_alamy_CW15P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732" y="3307831"/>
            <a:ext cx="1792224" cy="26883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9E7D8-1D25-4506-A4FF-E5953D7BBB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57009" y="1158081"/>
            <a:ext cx="4570272" cy="4308441"/>
          </a:xfrm>
        </p:spPr>
        <p:txBody>
          <a:bodyPr/>
          <a:lstStyle/>
          <a:p>
            <a:pPr marL="533400" indent="-533400">
              <a:spcBef>
                <a:spcPts val="600"/>
              </a:spcBef>
              <a:buNone/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b="1" dirty="0">
                <a:latin typeface="Calibri"/>
                <a:cs typeface="Calibri"/>
              </a:rPr>
              <a:t>3. 	Agitation/friction: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Removes dirt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altLang="en-US" sz="2400" dirty="0">
              <a:latin typeface="Calibri"/>
              <a:cs typeface="Calibri"/>
            </a:endParaRPr>
          </a:p>
          <a:p>
            <a:pPr marL="533400" indent="-533400">
              <a:spcBef>
                <a:spcPts val="600"/>
              </a:spcBef>
              <a:buNone/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b="1" dirty="0">
                <a:latin typeface="Calibri"/>
                <a:cs typeface="Calibri"/>
              </a:rPr>
              <a:t>4. 	Removal of water from fabric: 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By squeezing or wringing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By spinning (centrifugal action) 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By drip-drying, drying flat, on a clothesline or in a tumble drier</a:t>
            </a:r>
          </a:p>
          <a:p>
            <a:pPr marL="533400" indent="-533400">
              <a:spcBef>
                <a:spcPts val="600"/>
              </a:spcBef>
              <a:tabLst>
                <a:tab pos="11684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altLang="en-US" sz="2400" dirty="0">
              <a:latin typeface="Calibri"/>
              <a:cs typeface="Calibri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BBD61CE-F898-486C-8BDF-18CF20B3A0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158081"/>
            <a:ext cx="3762375" cy="4495800"/>
          </a:xfrm>
        </p:spPr>
        <p:txBody>
          <a:bodyPr/>
          <a:lstStyle/>
          <a:p>
            <a:pPr marL="533400" indent="-533400">
              <a:spcBef>
                <a:spcPts val="600"/>
              </a:spcBef>
              <a:buNone/>
              <a:tabLst>
                <a:tab pos="1168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400" b="1" dirty="0">
                <a:latin typeface="Calibri"/>
                <a:cs typeface="Calibri"/>
              </a:rPr>
              <a:t>5. 	Fabric conditioners:</a:t>
            </a:r>
          </a:p>
          <a:p>
            <a:pPr marL="984250" indent="-447675">
              <a:spcBef>
                <a:spcPts val="600"/>
              </a:spcBef>
              <a:tabLst>
                <a:tab pos="1168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Add scent</a:t>
            </a:r>
          </a:p>
          <a:p>
            <a:pPr marL="984250" indent="-447675">
              <a:spcBef>
                <a:spcPts val="600"/>
              </a:spcBef>
              <a:tabLst>
                <a:tab pos="1168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Soften fabric</a:t>
            </a:r>
          </a:p>
          <a:p>
            <a:pPr marL="984250" indent="-447675">
              <a:spcBef>
                <a:spcPts val="600"/>
              </a:spcBef>
              <a:tabLst>
                <a:tab pos="1168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Prevent static</a:t>
            </a:r>
          </a:p>
          <a:p>
            <a:pPr marL="984250" indent="-447675">
              <a:spcBef>
                <a:spcPts val="600"/>
              </a:spcBef>
              <a:tabLst>
                <a:tab pos="1168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400" dirty="0">
                <a:latin typeface="Calibri"/>
                <a:cs typeface="Calibri"/>
              </a:rPr>
              <a:t>Aid ironing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Underlying care of fabrics</a:t>
            </a:r>
          </a:p>
        </p:txBody>
      </p:sp>
      <p:pic>
        <p:nvPicPr>
          <p:cNvPr id="7" name="Picture 6" descr="14-04_alamy_C0BE8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940" y="2744718"/>
            <a:ext cx="2086051" cy="31345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Care labelling symbols</a:t>
            </a:r>
          </a:p>
        </p:txBody>
      </p:sp>
      <p:pic>
        <p:nvPicPr>
          <p:cNvPr id="14" name="Picture 13" descr="Chapter 14_slide 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833" y="939800"/>
            <a:ext cx="8597900" cy="4978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79636"/>
            <a:ext cx="9370785" cy="77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Safety considerations when choosing household textiles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2E79D0-161E-4C47-BF51-0BEBC0F91559}"/>
              </a:ext>
            </a:extLst>
          </p:cNvPr>
          <p:cNvSpPr txBox="1">
            <a:spLocks/>
          </p:cNvSpPr>
          <p:nvPr/>
        </p:nvSpPr>
        <p:spPr>
          <a:xfrm>
            <a:off x="997226" y="10997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 to:</a:t>
            </a:r>
          </a:p>
          <a:p>
            <a:pPr marL="357188" marR="0" lvl="0" indent="-357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</a:p>
          <a:p>
            <a:pPr marL="357188" marR="0" lvl="0" indent="-357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Toxic fumes (released by synthetic foam when ignited)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IE" altLang="en-US" sz="2800" b="1" dirty="0"/>
              <a:t>Some fabrics catch fire and burn more easily:</a:t>
            </a:r>
          </a:p>
          <a:p>
            <a:pPr marL="357188" lvl="0" indent="-357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800" dirty="0"/>
              <a:t>Loosely woven fabrics</a:t>
            </a:r>
          </a:p>
          <a:p>
            <a:pPr marL="357188" lvl="0" indent="-357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800" dirty="0"/>
              <a:t>Fabrics with a pile</a:t>
            </a:r>
          </a:p>
          <a:p>
            <a:pPr marL="357188" lvl="0" indent="-357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2800" dirty="0"/>
              <a:t>Blended fabrics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14-06_shutterstock_10610655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033" y="3275437"/>
            <a:ext cx="3996538" cy="28090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370885-269D-4797-B0C3-B01B69C6DCA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66800" y="984251"/>
            <a:ext cx="4033838" cy="5141913"/>
          </a:xfrm>
        </p:spPr>
        <p:txBody>
          <a:bodyPr>
            <a:normAutofit/>
          </a:bodyPr>
          <a:lstStyle/>
          <a:p>
            <a:pPr marL="341313" indent="-341313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b="1" dirty="0">
                <a:latin typeface="Calibri"/>
                <a:cs typeface="Calibri"/>
              </a:rPr>
              <a:t>Low-risk fabrics:</a:t>
            </a: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Wool</a:t>
            </a: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spcBef>
                <a:spcPts val="6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spcBef>
                <a:spcPts val="6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Polyester</a:t>
            </a:r>
          </a:p>
          <a:p>
            <a:pPr marL="341313" indent="-341313">
              <a:spcBef>
                <a:spcPts val="7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341313" indent="-341313">
              <a:spcBef>
                <a:spcPts val="7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solidFill>
                <a:srgbClr val="333399"/>
              </a:solidFill>
              <a:latin typeface="Calibri"/>
              <a:cs typeface="Calibri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00FC05-BA2F-4C35-AB4E-F4218DB0A49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922399" y="984251"/>
            <a:ext cx="4033837" cy="4525963"/>
          </a:xfrm>
        </p:spPr>
        <p:txBody>
          <a:bodyPr>
            <a:normAutofit/>
          </a:bodyPr>
          <a:lstStyle/>
          <a:p>
            <a:pPr marL="341313" indent="-341313"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b="1" dirty="0">
                <a:latin typeface="Calibri"/>
                <a:cs typeface="Calibri"/>
              </a:rPr>
              <a:t>High-risk fabrics:</a:t>
            </a: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Cotton </a:t>
            </a: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Silk</a:t>
            </a:r>
          </a:p>
          <a:p>
            <a: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Acrylic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Safety considerations when choosing household textiles</a:t>
            </a:r>
          </a:p>
        </p:txBody>
      </p:sp>
      <p:pic>
        <p:nvPicPr>
          <p:cNvPr id="9" name="Picture 8" descr="14-07_shutterstock_10383100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3" y="1736680"/>
            <a:ext cx="3004109" cy="1989734"/>
          </a:xfrm>
          <a:prstGeom prst="rect">
            <a:avLst/>
          </a:prstGeom>
        </p:spPr>
      </p:pic>
      <p:pic>
        <p:nvPicPr>
          <p:cNvPr id="10" name="Picture 9" descr="14-08_shutterstock_124543334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066" y="4541204"/>
            <a:ext cx="2377440" cy="1584960"/>
          </a:xfrm>
          <a:prstGeom prst="rect">
            <a:avLst/>
          </a:prstGeom>
        </p:spPr>
      </p:pic>
      <p:pic>
        <p:nvPicPr>
          <p:cNvPr id="12" name="Picture 11" descr="14-09_shutterstock_363933467 cop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21" y="1814343"/>
            <a:ext cx="1966666" cy="17533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A54317C-ADA9-4FF9-90CB-6C4700CF2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3631" y="1212574"/>
            <a:ext cx="8305800" cy="4114800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700"/>
              </a:spcBef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b="1" dirty="0">
                <a:latin typeface="Verdana" panose="020B0604030504040204" pitchFamily="34" charset="0"/>
              </a:rPr>
              <a:t>Choose: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Verdana" panose="020B0604030504040204" pitchFamily="34" charset="0"/>
              </a:rPr>
              <a:t>Low-risk fabrics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Verdana" panose="020B0604030504040204" pitchFamily="34" charset="0"/>
              </a:rPr>
              <a:t>Fabrics treated with a flame-retardant finish </a:t>
            </a:r>
            <a:br>
              <a:rPr lang="en-IE" altLang="en-US" sz="2500" dirty="0">
                <a:latin typeface="Verdana" panose="020B0604030504040204" pitchFamily="34" charset="0"/>
              </a:rPr>
            </a:br>
            <a:r>
              <a:rPr lang="en-IE" altLang="en-US" sz="2500" dirty="0">
                <a:latin typeface="Verdana" panose="020B0604030504040204" pitchFamily="34" charset="0"/>
              </a:rPr>
              <a:t>(a finish to reduce flammability of a fabric)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Verdana" panose="020B0604030504040204" pitchFamily="34" charset="0"/>
              </a:rPr>
              <a:t>Fillings that are CMHR (combustion-modified high resilience)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Safety considerations when choosing household 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B11101-95B6-4B75-96C2-3E1F00E7A4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05578" y="1143000"/>
            <a:ext cx="3810000" cy="4572000"/>
          </a:xfrm>
        </p:spPr>
        <p:txBody>
          <a:bodyPr/>
          <a:lstStyle/>
          <a:p>
            <a:pPr marL="444500" indent="-444500">
              <a:spcBef>
                <a:spcPts val="7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b="1" dirty="0">
                <a:latin typeface="Calibri"/>
                <a:cs typeface="Calibri"/>
              </a:rPr>
              <a:t>Treatment:</a:t>
            </a:r>
          </a:p>
          <a:p>
            <a:pPr marL="444500" indent="-444500"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Phosphorus/chlorine compound is applied to a fabric.</a:t>
            </a:r>
          </a:p>
          <a:p>
            <a:pPr marL="444500" indent="-444500"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The fabric is then treated with ammonia.</a:t>
            </a:r>
          </a:p>
          <a:p>
            <a:pPr marL="444500" indent="-444500"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Insoluble polymers form and are embedded in the fabric.</a:t>
            </a:r>
          </a:p>
          <a:p>
            <a:pPr marL="444500" indent="-444500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E" altLang="en-US" sz="2500" dirty="0">
              <a:latin typeface="Calibri"/>
              <a:cs typeface="Calibri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A79A465-9F44-4416-B020-7ADCBA735EE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143000"/>
            <a:ext cx="4509052" cy="4492625"/>
          </a:xfrm>
        </p:spPr>
        <p:txBody>
          <a:bodyPr/>
          <a:lstStyle/>
          <a:p>
            <a:pPr marL="341313" indent="-341313">
              <a:spcBef>
                <a:spcPts val="700"/>
              </a:spcBef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b="1" dirty="0">
                <a:latin typeface="Calibri"/>
                <a:cs typeface="Calibri"/>
              </a:rPr>
              <a:t>Effects: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Reduces risk of fabric igniting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Self-extinguishing when removed from flame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More expensive fabric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May result in allergic reaction</a:t>
            </a:r>
          </a:p>
          <a:p>
            <a:pPr marL="341313" indent="-341313">
              <a:spcBef>
                <a:spcPts val="65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E" altLang="en-US" sz="2500" dirty="0">
                <a:latin typeface="Calibri"/>
                <a:cs typeface="Calibri"/>
              </a:rPr>
              <a:t>Special care may be required during cleaning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Flame-retardant finish/fabric: PROBAN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32CC194-44DC-404F-A6D8-8254EBAEA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5090" y="1153318"/>
            <a:ext cx="9201909" cy="4959247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650"/>
              </a:spcBef>
              <a:tabLst>
                <a:tab pos="7239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b="1" dirty="0">
                <a:latin typeface="Calibri"/>
                <a:cs typeface="Calibri"/>
              </a:rPr>
              <a:t>Aim: </a:t>
            </a:r>
            <a:r>
              <a:rPr lang="en-IE" altLang="en-US" dirty="0">
                <a:latin typeface="Calibri"/>
                <a:cs typeface="Calibri"/>
              </a:rPr>
              <a:t>To reduce fire-related accidents.</a:t>
            </a:r>
          </a:p>
          <a:p>
            <a:pPr marL="341313" indent="-341313">
              <a:spcBef>
                <a:spcPts val="650"/>
              </a:spcBef>
              <a:tabLst>
                <a:tab pos="7239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b="1" dirty="0">
                <a:latin typeface="Calibri"/>
                <a:cs typeface="Calibri"/>
              </a:rPr>
              <a:t>Applies to: </a:t>
            </a:r>
            <a:r>
              <a:rPr lang="en-IE" altLang="en-US" dirty="0">
                <a:latin typeface="Calibri"/>
                <a:cs typeface="Calibri"/>
              </a:rPr>
              <a:t>Beds, cots, pushchairs, cushions, upholstered furniture, loose covers and pillows.</a:t>
            </a:r>
          </a:p>
          <a:p>
            <a:pPr marL="341313" indent="-341313">
              <a:spcBef>
                <a:spcPts val="650"/>
              </a:spcBef>
              <a:tabLst>
                <a:tab pos="7239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b="1" dirty="0">
                <a:latin typeface="Calibri"/>
                <a:cs typeface="Calibri"/>
              </a:rPr>
              <a:t>Requires that:</a:t>
            </a:r>
          </a:p>
          <a:p>
            <a:pPr marL="357188" indent="1588">
              <a:spcBef>
                <a:spcPts val="700"/>
              </a:spcBef>
              <a:buNone/>
              <a:tabLst>
                <a:tab pos="357188" algn="l"/>
                <a:tab pos="89376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dirty="0">
                <a:latin typeface="Calibri"/>
                <a:cs typeface="Calibri"/>
              </a:rPr>
              <a:t>1.	Fabrics used must pass a number of tests.</a:t>
            </a:r>
          </a:p>
          <a:p>
            <a:pPr marL="357188" indent="1588">
              <a:spcBef>
                <a:spcPts val="700"/>
              </a:spcBef>
              <a:buNone/>
              <a:tabLst>
                <a:tab pos="357188" algn="l"/>
                <a:tab pos="89376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dirty="0">
                <a:latin typeface="Calibri"/>
                <a:cs typeface="Calibri"/>
              </a:rPr>
              <a:t>2.	Permanent safety labels on all items must be securely 		attached, clearly legible and durable.</a:t>
            </a:r>
          </a:p>
          <a:p>
            <a:pPr marL="357188" indent="1588">
              <a:spcBef>
                <a:spcPts val="700"/>
              </a:spcBef>
              <a:buNone/>
              <a:tabLst>
                <a:tab pos="357188" algn="l"/>
                <a:tab pos="89376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dirty="0">
                <a:latin typeface="Calibri"/>
                <a:cs typeface="Calibri"/>
              </a:rPr>
              <a:t>3.	A display/swing label must also be attached.</a:t>
            </a:r>
          </a:p>
          <a:p>
            <a:pPr marL="357188" indent="1588">
              <a:spcBef>
                <a:spcPts val="700"/>
              </a:spcBef>
              <a:buNone/>
              <a:tabLst>
                <a:tab pos="357188" algn="l"/>
                <a:tab pos="89376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altLang="en-US" dirty="0">
                <a:latin typeface="Calibri"/>
                <a:cs typeface="Calibri"/>
              </a:rPr>
              <a:t>4.	Foam/fillings must be CMHR.</a:t>
            </a:r>
          </a:p>
          <a:p>
            <a:pPr marL="341313" indent="-341313">
              <a:spcBef>
                <a:spcPts val="700"/>
              </a:spcBef>
              <a:buNone/>
              <a:tabLst>
                <a:tab pos="7239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altLang="en-US" sz="2400" dirty="0">
              <a:latin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Fire Safety (Domestic Furniture) Order 1988 (Updated 1995)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1C9EC92-19B8-4896-85CB-1AFAFCA18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282149"/>
            <a:ext cx="4284586" cy="4525963"/>
          </a:xfrm>
        </p:spPr>
        <p:txBody>
          <a:bodyPr>
            <a:normAutofit/>
          </a:bodyPr>
          <a:lstStyle/>
          <a:p>
            <a:pPr marL="444500" indent="-444500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IE" altLang="en-US" dirty="0">
                <a:latin typeface="Calibri"/>
                <a:cs typeface="Calibri"/>
              </a:rPr>
              <a:t>Informs the consumer about fabrics and fillings.</a:t>
            </a:r>
          </a:p>
          <a:p>
            <a:pPr marL="444500" indent="-444500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IE" altLang="en-US" dirty="0">
                <a:latin typeface="Calibri"/>
                <a:cs typeface="Calibri"/>
              </a:rPr>
              <a:t>Warns the consumer of possible dangers.</a:t>
            </a:r>
          </a:p>
          <a:p>
            <a:pPr marL="444500" indent="-444500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IE" altLang="en-US" dirty="0">
                <a:latin typeface="Calibri"/>
                <a:cs typeface="Calibri"/>
              </a:rPr>
              <a:t>Allows for traceability if the article proves unsafe.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Purpose of labelling</a:t>
            </a:r>
          </a:p>
        </p:txBody>
      </p:sp>
      <p:pic>
        <p:nvPicPr>
          <p:cNvPr id="8" name="Picture 7" descr="14-10_shutterstock_268459049 copy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80595" y="1252331"/>
            <a:ext cx="3403600" cy="3289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73A4E36-BA5D-4179-86FF-75AC0564F97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7527" y="1129020"/>
            <a:ext cx="10692777" cy="653662"/>
          </a:xfrm>
        </p:spPr>
        <p:txBody>
          <a:bodyPr>
            <a:noAutofit/>
          </a:bodyPr>
          <a:lstStyle/>
          <a:p>
            <a:pPr marL="723900" indent="-723900">
              <a:lnSpc>
                <a:spcPct val="80000"/>
              </a:lnSpc>
              <a:spcBef>
                <a:spcPts val="600"/>
              </a:spcBef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en-IE" altLang="en-US" sz="3200" b="1" dirty="0">
                <a:latin typeface="Calibri"/>
                <a:cs typeface="Calibri"/>
              </a:rPr>
              <a:t>Display/swing labels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Types of labels</a:t>
            </a:r>
          </a:p>
        </p:txBody>
      </p:sp>
      <p:pic>
        <p:nvPicPr>
          <p:cNvPr id="7" name="Picture 6" descr="14-11_alamy_A8XAY0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681" y="2849823"/>
            <a:ext cx="2524240" cy="2344764"/>
          </a:xfrm>
          <a:prstGeom prst="rect">
            <a:avLst/>
          </a:prstGeom>
        </p:spPr>
      </p:pic>
      <p:pic>
        <p:nvPicPr>
          <p:cNvPr id="9" name="Picture 8" descr="Chapter 14_slide 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04374"/>
            <a:ext cx="5518802" cy="22356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39AE48F-8171-4DFE-9BE2-9C23E09965D2}"/>
              </a:ext>
            </a:extLst>
          </p:cNvPr>
          <p:cNvSpPr txBox="1">
            <a:spLocks noChangeArrowheads="1"/>
          </p:cNvSpPr>
          <p:nvPr/>
        </p:nvSpPr>
        <p:spPr>
          <a:xfrm>
            <a:off x="6420564" y="1663412"/>
            <a:ext cx="5158838" cy="198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en-IE" altLang="en-US" b="1" dirty="0">
                <a:latin typeface="Calibri"/>
                <a:cs typeface="Calibri"/>
              </a:rPr>
              <a:t>Triangle: </a:t>
            </a:r>
            <a:r>
              <a:rPr lang="en-IE" altLang="en-US" dirty="0">
                <a:latin typeface="Calibri"/>
                <a:cs typeface="Calibri"/>
              </a:rPr>
              <a:t>The outer fabric is not match resistant, but a fire-resistant </a:t>
            </a:r>
            <a:r>
              <a:rPr lang="en-IE" altLang="en-US" dirty="0" err="1">
                <a:latin typeface="Calibri"/>
                <a:cs typeface="Calibri"/>
              </a:rPr>
              <a:t>interliner</a:t>
            </a:r>
            <a:r>
              <a:rPr lang="en-IE" altLang="en-US" dirty="0">
                <a:latin typeface="Calibri"/>
                <a:cs typeface="Calibri"/>
              </a:rPr>
              <a:t> is present.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E36ABEE-9A9C-425B-AFA4-348008B05D8D}"/>
              </a:ext>
            </a:extLst>
          </p:cNvPr>
          <p:cNvSpPr txBox="1">
            <a:spLocks noChangeArrowheads="1"/>
          </p:cNvSpPr>
          <p:nvPr/>
        </p:nvSpPr>
        <p:spPr>
          <a:xfrm>
            <a:off x="739930" y="1663413"/>
            <a:ext cx="5440017" cy="198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11033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en-IE" altLang="en-US" b="1" dirty="0">
                <a:latin typeface="Calibri"/>
                <a:cs typeface="Calibri"/>
              </a:rPr>
              <a:t>Square: </a:t>
            </a:r>
            <a:r>
              <a:rPr lang="en-IE" altLang="en-US" dirty="0">
                <a:latin typeface="Calibri"/>
                <a:cs typeface="Calibri"/>
              </a:rPr>
              <a:t>Both the fabric and filling meet safety requirements.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92F6E00-2B2A-470B-BE35-56EE4F30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76" y="188914"/>
            <a:ext cx="7997825" cy="13287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 </a:t>
            </a: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endParaRPr lang="en-IE" altLang="en-US" sz="280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5E39F853-8E20-456D-8310-84CC31FB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26" y="853283"/>
            <a:ext cx="8034337" cy="2575718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Use of textiles for clothing and household purposes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altLang="en-US" dirty="0"/>
              <a:t>Selection criteria for textiles</a:t>
            </a:r>
            <a:r>
              <a:rPr lang="en-IE" altLang="en-US" b="1" dirty="0"/>
              <a:t> </a:t>
            </a:r>
          </a:p>
          <a:p>
            <a:pPr eaLnBrk="1" hangingPunct="1"/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What you will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>
            <a:extLst>
              <a:ext uri="{FF2B5EF4-FFF2-40B4-BE49-F238E27FC236}">
                <a16:creationId xmlns:a16="http://schemas.microsoft.com/office/drawing/2014/main" id="{DE69466A-360C-4EE5-A278-6D928CD0E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79" y="1028700"/>
            <a:ext cx="51958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6223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IE" altLang="en-US" b="1" dirty="0">
                <a:solidFill>
                  <a:srgbClr val="000000"/>
                </a:solidFill>
                <a:latin typeface="Calibri"/>
                <a:cs typeface="Calibri"/>
              </a:rPr>
              <a:t>Permanent labels: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Stitched on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Include the warning ‘carelessness causes fire’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Include the name, address and date of manufacturing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Include the importer’s batch/identity number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Include a description of the filling and cover material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/>
              <a:buChar char="•"/>
            </a:pPr>
            <a:r>
              <a:rPr lang="en-IE" altLang="en-US" dirty="0">
                <a:solidFill>
                  <a:srgbClr val="000000"/>
                </a:solidFill>
                <a:latin typeface="Calibri"/>
                <a:cs typeface="Calibri"/>
              </a:rPr>
              <a:t>Include details of interliner, if used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Types of labels</a:t>
            </a:r>
          </a:p>
        </p:txBody>
      </p:sp>
      <p:pic>
        <p:nvPicPr>
          <p:cNvPr id="6" name="Picture 5" descr="14-12_alamy_D3NMAJ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86" y="1334338"/>
            <a:ext cx="3719932" cy="41893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18FFB29-CB02-49A5-A496-13912869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21"/>
            <a:ext cx="10515600" cy="5058017"/>
          </a:xfrm>
        </p:spPr>
        <p:txBody>
          <a:bodyPr>
            <a:normAutofit/>
          </a:bodyPr>
          <a:lstStyle/>
          <a:p>
            <a:pPr marL="514350" indent="-514350"/>
            <a:r>
              <a:rPr lang="en-IE" altLang="en-US" dirty="0"/>
              <a:t>Classify fibre types.</a:t>
            </a:r>
          </a:p>
          <a:p>
            <a:pPr marL="514350" indent="-514350"/>
            <a:r>
              <a:rPr lang="en-IE" altLang="en-US" dirty="0"/>
              <a:t>How are regenerated fibres produced?</a:t>
            </a:r>
          </a:p>
          <a:p>
            <a:pPr marL="514350" indent="-514350"/>
            <a:r>
              <a:rPr lang="en-IE" altLang="en-US" dirty="0"/>
              <a:t>What is a blended fabric?</a:t>
            </a:r>
          </a:p>
          <a:p>
            <a:pPr marL="514350" indent="-514350"/>
            <a:r>
              <a:rPr lang="en-IE" altLang="en-US" dirty="0"/>
              <a:t>Name two methods of fabric construction.</a:t>
            </a:r>
          </a:p>
          <a:p>
            <a:pPr marL="514350" indent="-514350"/>
            <a:r>
              <a:rPr lang="en-IE" altLang="en-US" dirty="0"/>
              <a:t>Explain why washing detergents are used.</a:t>
            </a:r>
          </a:p>
          <a:p>
            <a:pPr marL="514350" indent="-514350"/>
            <a:r>
              <a:rPr lang="en-IE" altLang="en-US" dirty="0"/>
              <a:t>Name a fire-retardant finish and describe how this treatment </a:t>
            </a:r>
            <a:br>
              <a:rPr lang="en-IE" altLang="en-US" dirty="0"/>
            </a:br>
            <a:r>
              <a:rPr lang="en-IE" altLang="en-US" dirty="0"/>
              <a:t>is applied.</a:t>
            </a:r>
          </a:p>
          <a:p>
            <a:pPr marL="514350" indent="-514350"/>
            <a:r>
              <a:rPr lang="en-IE" altLang="en-US" dirty="0"/>
              <a:t>What is required under the Fire Safety (Domestic Furniture) Order?</a:t>
            </a:r>
          </a:p>
          <a:p>
            <a:pPr marL="514350" indent="-514350"/>
            <a:r>
              <a:rPr lang="en-IE" altLang="en-US" dirty="0"/>
              <a:t>Outline the function of fire safety labelling.</a:t>
            </a:r>
          </a:p>
          <a:p>
            <a:pPr marL="514350" indent="-514350"/>
            <a:endParaRPr lang="en-IE" altLang="en-US" sz="2000" dirty="0"/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IE" alt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Recap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27844451-5530-4C91-AC3C-D2B45CD8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6" y="1577147"/>
            <a:ext cx="10515600" cy="4351338"/>
          </a:xfrm>
        </p:spPr>
        <p:txBody>
          <a:bodyPr/>
          <a:lstStyle/>
          <a:p>
            <a:pPr marL="357188" indent="-357188"/>
            <a:r>
              <a:rPr lang="en-IE" altLang="en-US" dirty="0"/>
              <a:t>See the questions on page 292 and page 294 of the textbook.</a:t>
            </a:r>
          </a:p>
          <a:p>
            <a:pPr marL="357188" indent="-357188"/>
            <a:r>
              <a:rPr lang="en-IE" altLang="en-US" dirty="0"/>
              <a:t> See the Exam and Assignment Journal, pages 136–138.</a:t>
            </a:r>
          </a:p>
          <a:p>
            <a:endParaRPr lang="en-IE" altLang="en-US" dirty="0"/>
          </a:p>
          <a:p>
            <a:endParaRPr lang="en-IE" altLang="en-US" dirty="0"/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Exam focus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2EB07EB-E399-49DD-8197-31A74226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8" y="137836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IE" altLang="en-US" b="1" dirty="0"/>
              <a:t>Textiles are fabrics or cloth used for:</a:t>
            </a:r>
          </a:p>
          <a:p>
            <a:pPr marL="357188" indent="-357188"/>
            <a:r>
              <a:rPr lang="en-IE" altLang="en-US" dirty="0"/>
              <a:t>Clothing purposes </a:t>
            </a:r>
          </a:p>
          <a:p>
            <a:pPr marL="357188" indent="-357188"/>
            <a:r>
              <a:rPr lang="en-IE" altLang="en-US" dirty="0"/>
              <a:t>Household purposes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CE75AD-B07D-4FC5-955C-91FF1FB1E5E0}"/>
              </a:ext>
            </a:extLst>
          </p:cNvPr>
          <p:cNvSpPr txBox="1">
            <a:spLocks/>
          </p:cNvSpPr>
          <p:nvPr/>
        </p:nvSpPr>
        <p:spPr>
          <a:xfrm>
            <a:off x="4948839" y="-215900"/>
            <a:ext cx="4307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Use of 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CC4AE3C-E9D4-47A7-BF46-205DEB7D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29" y="1125539"/>
            <a:ext cx="10979219" cy="489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b="1" dirty="0"/>
              <a:t>Functions of clothing: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IE" altLang="en-US" dirty="0"/>
              <a:t>Weather protection, e.g. _____________________________________.</a:t>
            </a:r>
          </a:p>
          <a:p>
            <a:pPr marL="357188" indent="-357188"/>
            <a:r>
              <a:rPr lang="en-IE" altLang="en-US" dirty="0"/>
              <a:t>Safety protection, e.g. _______________________________________.</a:t>
            </a:r>
          </a:p>
          <a:p>
            <a:pPr marL="357188" indent="-357188"/>
            <a:r>
              <a:rPr lang="en-IE" altLang="en-US" dirty="0"/>
              <a:t>Hygiene, e.g. _____________________________________.</a:t>
            </a:r>
          </a:p>
          <a:p>
            <a:pPr marL="357188" indent="-357188"/>
            <a:r>
              <a:rPr lang="en-IE" altLang="en-US" dirty="0"/>
              <a:t>Modesty, e.g. _____________________________________.</a:t>
            </a:r>
          </a:p>
          <a:p>
            <a:pPr marL="357188" indent="-357188"/>
            <a:r>
              <a:rPr lang="en-IE" altLang="en-US" dirty="0"/>
              <a:t>To impress, e.g. _____________________________________.</a:t>
            </a:r>
          </a:p>
          <a:p>
            <a:pPr marL="357188" indent="-357188"/>
            <a:r>
              <a:rPr lang="en-IE" altLang="en-US" dirty="0"/>
              <a:t>To identify, e.g. _____________________________________.</a:t>
            </a:r>
          </a:p>
          <a:p>
            <a:pPr marL="357188" indent="-357188"/>
            <a:r>
              <a:rPr lang="en-IE" altLang="en-US" dirty="0"/>
              <a:t>To express one’s personality, e.g. _____________________________________.</a:t>
            </a:r>
          </a:p>
          <a:p>
            <a:endParaRPr lang="en-IE" altLang="en-US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7805AF-FA87-40B5-B677-D59D7E0FD095}"/>
              </a:ext>
            </a:extLst>
          </p:cNvPr>
          <p:cNvSpPr txBox="1">
            <a:spLocks/>
          </p:cNvSpPr>
          <p:nvPr/>
        </p:nvSpPr>
        <p:spPr>
          <a:xfrm>
            <a:off x="4948839" y="-215900"/>
            <a:ext cx="4307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Clothing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1A32B3B-3B27-4796-A456-E8903FF7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1" y="1253331"/>
            <a:ext cx="10515600" cy="4351338"/>
          </a:xfrm>
        </p:spPr>
        <p:txBody>
          <a:bodyPr/>
          <a:lstStyle/>
          <a:p>
            <a:pPr marL="357188" indent="-357188"/>
            <a:r>
              <a:rPr lang="en-IE" altLang="en-US" dirty="0"/>
              <a:t>Household textiles are used for many products.</a:t>
            </a:r>
          </a:p>
          <a:p>
            <a:pPr marL="357188" indent="-357188"/>
            <a:r>
              <a:rPr lang="en-IE" altLang="en-US" dirty="0"/>
              <a:t>Give examples:</a:t>
            </a:r>
          </a:p>
          <a:p>
            <a:pPr marL="357188" indent="-357188">
              <a:buNone/>
              <a:tabLst>
                <a:tab pos="1878013" algn="l"/>
                <a:tab pos="6192838" algn="l"/>
              </a:tabLst>
            </a:pPr>
            <a:r>
              <a:rPr lang="en-IE" altLang="en-US" b="1" dirty="0"/>
              <a:t>	</a:t>
            </a:r>
            <a:r>
              <a:rPr lang="en-IE" altLang="en-US" dirty="0"/>
              <a:t>Carpets	_____________________	 _____________________</a:t>
            </a:r>
          </a:p>
          <a:p>
            <a:pPr marL="357188" indent="-357188">
              <a:buNone/>
              <a:tabLst>
                <a:tab pos="1878013" algn="l"/>
                <a:tab pos="6192838" algn="l"/>
              </a:tabLst>
            </a:pPr>
            <a:r>
              <a:rPr lang="en-IE" altLang="en-US" dirty="0"/>
              <a:t>	Cushions	_____________________	 _____________________</a:t>
            </a:r>
          </a:p>
          <a:p>
            <a:pPr marL="357188" indent="-357188">
              <a:buNone/>
              <a:tabLst>
                <a:tab pos="1878013" algn="l"/>
                <a:tab pos="6192838" algn="l"/>
              </a:tabLst>
            </a:pPr>
            <a:r>
              <a:rPr lang="en-IE" altLang="en-US" dirty="0"/>
              <a:t>	Blankets	_____________________	 _____________________</a:t>
            </a:r>
          </a:p>
          <a:p>
            <a:pPr marL="357188" indent="-357188">
              <a:buNone/>
              <a:tabLst>
                <a:tab pos="1878013" algn="l"/>
                <a:tab pos="6192838" algn="l"/>
              </a:tabLst>
            </a:pPr>
            <a:r>
              <a:rPr lang="en-IE" altLang="en-US" dirty="0"/>
              <a:t>	Towels	_____________________	 _____________________</a:t>
            </a:r>
          </a:p>
          <a:p>
            <a:endParaRPr lang="en-IE" altLang="en-US" sz="2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7986B1-1C51-4F12-9D79-44CD6321E064}"/>
              </a:ext>
            </a:extLst>
          </p:cNvPr>
          <p:cNvSpPr txBox="1">
            <a:spLocks/>
          </p:cNvSpPr>
          <p:nvPr/>
        </p:nvSpPr>
        <p:spPr>
          <a:xfrm>
            <a:off x="2775856" y="-215900"/>
            <a:ext cx="9062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Household 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ABD6F5A-71E1-4723-B47F-99C21A3C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364"/>
            <a:ext cx="10515600" cy="4351338"/>
          </a:xfrm>
        </p:spPr>
        <p:txBody>
          <a:bodyPr>
            <a:noAutofit/>
          </a:bodyPr>
          <a:lstStyle/>
          <a:p>
            <a:pPr marL="357188" indent="-357188"/>
            <a:r>
              <a:rPr lang="en-IE" altLang="en-US" dirty="0"/>
              <a:t>Warmth, e.g. _______________________________________</a:t>
            </a:r>
          </a:p>
          <a:p>
            <a:pPr marL="357188" indent="-357188"/>
            <a:r>
              <a:rPr lang="en-IE" altLang="en-US" dirty="0"/>
              <a:t>Comfort, e.g. _______________________________________</a:t>
            </a:r>
          </a:p>
          <a:p>
            <a:pPr marL="357188" indent="-357188"/>
            <a:r>
              <a:rPr lang="en-IE" altLang="en-US" dirty="0"/>
              <a:t>Protection, e.g. _______________________________________</a:t>
            </a:r>
          </a:p>
          <a:p>
            <a:pPr marL="357188" indent="-357188"/>
            <a:r>
              <a:rPr lang="en-IE" altLang="en-US" dirty="0"/>
              <a:t>Absorbency, e.g. _______________________________________</a:t>
            </a:r>
          </a:p>
          <a:p>
            <a:pPr marL="357188" indent="-357188"/>
            <a:r>
              <a:rPr lang="en-IE" altLang="en-US" dirty="0"/>
              <a:t>Decoration, e.g. _______________________________________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197BA2-552D-4B57-B1B4-3CD9028B5B87}"/>
              </a:ext>
            </a:extLst>
          </p:cNvPr>
          <p:cNvSpPr txBox="1">
            <a:spLocks/>
          </p:cNvSpPr>
          <p:nvPr/>
        </p:nvSpPr>
        <p:spPr>
          <a:xfrm>
            <a:off x="2621643" y="-209858"/>
            <a:ext cx="938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Functions of household 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FBD578F-5888-4836-8BD8-D85F1C20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4" y="1242047"/>
            <a:ext cx="10124452" cy="4675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b="1" dirty="0"/>
              <a:t>Consider: </a:t>
            </a:r>
          </a:p>
          <a:p>
            <a:pPr marL="357188" indent="-357188"/>
            <a:r>
              <a:rPr lang="en-IE" altLang="en-US" dirty="0"/>
              <a:t>Suitability: _________________________________________</a:t>
            </a:r>
          </a:p>
          <a:p>
            <a:pPr marL="357188" indent="-357188"/>
            <a:r>
              <a:rPr lang="en-IE" altLang="en-US" dirty="0"/>
              <a:t>Cost: _____________________________________________</a:t>
            </a:r>
          </a:p>
          <a:p>
            <a:pPr marL="357188" indent="-357188"/>
            <a:r>
              <a:rPr lang="en-IE" altLang="en-US" dirty="0"/>
              <a:t>Aesthetic appeal/personal choice: ______________________</a:t>
            </a:r>
          </a:p>
          <a:p>
            <a:pPr marL="357188" indent="-357188"/>
            <a:r>
              <a:rPr lang="en-IE" altLang="en-US" dirty="0"/>
              <a:t>Ease of cleaning: ____________________________________</a:t>
            </a:r>
          </a:p>
          <a:p>
            <a:pPr marL="357188" indent="-357188"/>
            <a:r>
              <a:rPr lang="en-IE" altLang="en-US" dirty="0"/>
              <a:t>Safety – fire resistance: ______________________________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Selection criteria for 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AF15C66-342B-45D4-AA01-6825868D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25" y="1191661"/>
            <a:ext cx="10889766" cy="4964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b="1" dirty="0"/>
              <a:t>Write a definition for </a:t>
            </a:r>
            <a:r>
              <a:rPr lang="en-IE" altLang="en-US" b="1" i="1" dirty="0"/>
              <a:t>property of a fabric</a:t>
            </a:r>
            <a:r>
              <a:rPr lang="en-IE" altLang="en-US" b="1" dirty="0"/>
              <a:t>:</a:t>
            </a:r>
          </a:p>
          <a:p>
            <a:pPr>
              <a:buNone/>
            </a:pPr>
            <a:r>
              <a:rPr lang="en-IE" altLang="en-US" b="1" dirty="0"/>
              <a:t>	</a:t>
            </a:r>
            <a:r>
              <a:rPr lang="en-IE" altLang="en-US" dirty="0"/>
              <a:t>____________________________________________________</a:t>
            </a:r>
          </a:p>
          <a:p>
            <a:pPr>
              <a:buNone/>
            </a:pPr>
            <a:r>
              <a:rPr lang="en-IE" altLang="en-US" dirty="0"/>
              <a:t>	____________________________________________________</a:t>
            </a:r>
          </a:p>
          <a:p>
            <a:pPr>
              <a:buNone/>
            </a:pPr>
            <a:endParaRPr lang="en-IE" altLang="en-US" b="1" dirty="0"/>
          </a:p>
          <a:p>
            <a:pPr>
              <a:buNone/>
            </a:pPr>
            <a:r>
              <a:rPr lang="en-IE" altLang="en-US" b="1" dirty="0"/>
              <a:t>List some of the properties/characteristics of textiles:</a:t>
            </a:r>
          </a:p>
          <a:p>
            <a:pPr marL="357188" indent="-357188">
              <a:tabLst>
                <a:tab pos="2514600" algn="l"/>
                <a:tab pos="6638925" algn="l"/>
              </a:tabLst>
            </a:pPr>
            <a:r>
              <a:rPr lang="en-IE" altLang="en-US" dirty="0"/>
              <a:t>Absorbent 	_____________________	 _____________________</a:t>
            </a:r>
          </a:p>
          <a:p>
            <a:pPr marL="357188" indent="-357188">
              <a:tabLst>
                <a:tab pos="2514600" algn="l"/>
                <a:tab pos="6638925" algn="l"/>
              </a:tabLst>
            </a:pPr>
            <a:r>
              <a:rPr lang="en-IE" altLang="en-US" dirty="0"/>
              <a:t>Dry cleanable	_____________________	 _____________________</a:t>
            </a:r>
          </a:p>
          <a:p>
            <a:pPr marL="357188" indent="-357188">
              <a:tabLst>
                <a:tab pos="2514600" algn="l"/>
                <a:tab pos="6638925" algn="l"/>
              </a:tabLst>
            </a:pPr>
            <a:r>
              <a:rPr lang="en-IE" altLang="en-US" dirty="0"/>
              <a:t>Shrinks	_____________________	 _____________________</a:t>
            </a:r>
          </a:p>
          <a:p>
            <a:pPr marL="357188" indent="-357188">
              <a:tabLst>
                <a:tab pos="2514600" algn="l"/>
                <a:tab pos="6638925" algn="l"/>
              </a:tabLst>
            </a:pPr>
            <a:r>
              <a:rPr lang="en-IE" altLang="en-US" dirty="0"/>
              <a:t>Strong 	_____________________	 _____________________</a:t>
            </a:r>
          </a:p>
          <a:p>
            <a:endParaRPr lang="en-IE" alt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1F53D-8112-42CA-B683-B29DCA78AD7A}"/>
              </a:ext>
            </a:extLst>
          </p:cNvPr>
          <p:cNvSpPr txBox="1">
            <a:spLocks/>
          </p:cNvSpPr>
          <p:nvPr/>
        </p:nvSpPr>
        <p:spPr>
          <a:xfrm>
            <a:off x="2639786" y="-1"/>
            <a:ext cx="9370785" cy="85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Properties of fabrics/textiles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C0DF22-4004-4DFE-B6AF-032A29ED2924}"/>
</file>

<file path=customXml/itemProps2.xml><?xml version="1.0" encoding="utf-8"?>
<ds:datastoreItem xmlns:ds="http://schemas.openxmlformats.org/officeDocument/2006/customXml" ds:itemID="{A7F19E5D-F821-41C6-B972-8A1308D42C6A}"/>
</file>

<file path=customXml/itemProps3.xml><?xml version="1.0" encoding="utf-8"?>
<ds:datastoreItem xmlns:ds="http://schemas.openxmlformats.org/officeDocument/2006/customXml" ds:itemID="{F4565058-9677-4676-875C-7E73BDD044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1178</Words>
  <Application>Microsoft Office PowerPoint</Application>
  <PresentationFormat>Widescreen</PresentationFormat>
  <Paragraphs>218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Textiles 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64</cp:revision>
  <dcterms:created xsi:type="dcterms:W3CDTF">2020-01-14T15:57:27Z</dcterms:created>
  <dcterms:modified xsi:type="dcterms:W3CDTF">2020-01-29T16:08:01Z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