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22.xml" ContentType="application/vnd.openxmlformats-officedocument.themeOverride+xml"/>
  <Override PartName="/ppt/theme/themeOverride6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25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0" r:id="rId2"/>
    <p:sldId id="256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92" r:id="rId12"/>
    <p:sldId id="296" r:id="rId13"/>
    <p:sldId id="289" r:id="rId14"/>
    <p:sldId id="275" r:id="rId15"/>
    <p:sldId id="257" r:id="rId16"/>
    <p:sldId id="258" r:id="rId17"/>
    <p:sldId id="259" r:id="rId18"/>
    <p:sldId id="297" r:id="rId19"/>
    <p:sldId id="299" r:id="rId20"/>
    <p:sldId id="263" r:id="rId21"/>
    <p:sldId id="293" r:id="rId22"/>
    <p:sldId id="294" r:id="rId23"/>
    <p:sldId id="290" r:id="rId24"/>
    <p:sldId id="277" r:id="rId25"/>
    <p:sldId id="278" r:id="rId26"/>
    <p:sldId id="265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7" r:id="rId37"/>
    <p:sldId id="291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68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92E9-5DE3-42E6-A739-6A9418BD3100}" type="datetimeFigureOut">
              <a:rPr lang="en-IE" smtClean="0"/>
              <a:pPr/>
              <a:t>29/01/2020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0EA4-58DF-49CE-9E2C-6A0AD70C1BB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35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9BBB7A05-6B41-4BC1-AC7D-1177C010D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EAB708B-44A9-4499-8D5E-D1B1B642D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3FCCE200-214E-4494-B7CC-B904871BF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796BDD7-18FF-4228-ABF0-36F02F230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79D732C9-422C-4A27-8956-24A15BC6A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C8A3182-DF04-4A56-9255-EAE1795F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4FBA913-41B0-4591-A064-FB871DE65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A452F01-6D0D-4B23-804D-3F5B11050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A3C8CF19-FA9C-460D-BEEF-B8A582F3B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5F8F775-EC5D-4654-8B05-72181BD85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51E55DD7-3C6B-4AAE-ABBF-1239E97F4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46052A8-07FB-4F87-AFE0-EFD44DACF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4CD3894-CF19-4EF4-8E73-EA595CA00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54063"/>
            <a:ext cx="6610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757B5E2-5CC7-4C9E-ABF8-2C8F330D7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6661-2036-B64C-8033-FA09F6C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7DF92-F35B-8F42-979D-B2D08FE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6EB4-E06A-F04C-B6BD-72EF2836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94C-BF3E-494B-89E1-9365C97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8D01-08B1-194F-834B-7EF5935C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2E0-2613-FF4C-ACE4-F99FD03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3A8E-6814-6943-B9A0-75B937D9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4CB9-79CD-FD49-8F72-C51F796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ABE-AF2C-1D4A-BB11-00C7152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65EB-98B4-9D46-8352-2A52811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2DDC4-8F87-9749-A46F-8144E453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0B9F-DC82-434A-8E1D-928CA8CE8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46FE-E99E-E040-A233-76DC5D21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F94-E3D1-7C45-843A-00EE8E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0B84-39F6-F145-A175-B146BBE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0816-CE81-8948-AE16-0F1F1D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F554-A55C-8742-AD93-2BF90BFA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8B-8FC4-0A4F-9DCF-0389444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42DD-392F-9C41-936F-BD73923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40A0-5B8E-134A-9CAE-C3629459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3285-696F-3643-A3FD-A234C50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0D07-E443-2B4D-B3F9-F8827FF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E45-FF21-6146-97A0-EC681F0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FA47-351E-BD41-B572-E0DFD22F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87E-CCF5-3742-BF4E-7C4E204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2-D3B6-CF45-9512-F92AB71D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08D6-0598-7043-825C-9F4FB5F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1CA3-6A5D-0546-B85F-EB6466B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3868-7883-DA43-852E-0E5372F9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C548-304A-4C49-B077-1809C2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F5D7-927A-ED4B-88ED-49081E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18D-1615-A045-BBEC-BF68165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B0697-507A-8A48-A736-B5267A9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F879-280E-4B4C-987B-AA1DB918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B19F-ABEA-C948-87A0-2E87C2FD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D6B9-59C2-F649-8DE1-CAC378F3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073D-555E-4540-B317-930AC694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82850-064C-A141-8015-22296AC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835E-3B85-5F4E-9AAE-6F3CFAD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0F3-54E5-6547-829C-EB5D8C6C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F9FF-E7EF-BE4F-BDA1-ADDB8EB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419F-0D26-2F47-88DA-A6AF20F1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9807-1FAC-8F44-953B-38EEEA58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6A8C-CB81-9A4A-92DB-4C9D986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022B-FA45-8E43-98E4-23F996F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B945-6F6D-1549-BDEA-F6A144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4A9A-EBEC-6541-A521-DF6828CB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C0B-7277-B744-97ED-41DAD92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2D35-214A-644C-9F59-3206ED1D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AF80A-E993-3C40-B036-C8553017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4882-657D-984B-9B96-28275661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3E0C-9152-BF41-B1CC-99829AE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F7B1-A5AA-4344-93DA-9121A3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B64D-1A06-7F46-B986-BD7E714BB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9DDF-1964-C74F-9985-01D6806E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46832-B63F-4745-9316-B9F34D9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0BB8-D158-A948-A667-5F8797D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7112-3913-4646-A3DD-661ACE23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4710-8C17-7241-B11E-C37AE0D9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5E9-DD7D-6947-B6AA-2C5F388F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FED5-1EEB-D84F-AF37-020C7D17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137-9F4D-9D48-97BC-1BCB6AAE036C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E-A18A-A240-A9D8-81908744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E138-116C-BC4A-B22F-EDD2077C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EB96-B089-1742-AAC0-C14A929BA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9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32DA0DE-095A-49BB-881F-8B523A477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52185"/>
            <a:ext cx="7339291" cy="435133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To co-habit and to share each other’s company.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Sexual intimacy should be a feature of the marriage.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The couple must remain faithful to each other.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Spouses are the joint guardians of children born within the marriage and must provide for their needs and look after their welfare.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A dependent spouse has a legal right to maintenance.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/>
              <a:t>Spouses have a legal right to inherit from each other.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Rights and responsibilities</a:t>
            </a:r>
          </a:p>
        </p:txBody>
      </p:sp>
      <p:pic>
        <p:nvPicPr>
          <p:cNvPr id="6" name="Picture 5" descr="17-02_shutterstock_1024079236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646" y="1352185"/>
            <a:ext cx="3542538" cy="39090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6BCE-5B82-4B0C-B1CD-2AF03338E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7774" y="1253331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Define </a:t>
            </a:r>
            <a:r>
              <a:rPr lang="en-IE" altLang="en-US" sz="2800" i="1" dirty="0"/>
              <a:t>marriage</a:t>
            </a:r>
            <a:r>
              <a:rPr lang="en-IE" alt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What is the minimum legal age for marriage in Ireland?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Distinguish between monogamy and polygamy.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Outline some of the legal requirements for marriage.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Describe some of the rights and responsibilities of marriage partners.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Recap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9E33358-249C-42CF-906E-779FAD373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28669"/>
            <a:ext cx="10515600" cy="4351338"/>
          </a:xfrm>
        </p:spPr>
        <p:txBody>
          <a:bodyPr/>
          <a:lstStyle/>
          <a:p>
            <a:endParaRPr lang="en-IE" altLang="en-US" dirty="0"/>
          </a:p>
          <a:p>
            <a:pPr marL="357188" indent="-357188"/>
            <a:r>
              <a:rPr lang="en-IE" altLang="en-US" dirty="0"/>
              <a:t>See the questions on page 329 of the textbook.</a:t>
            </a:r>
          </a:p>
          <a:p>
            <a:pPr marL="357188" indent="-357188"/>
            <a:r>
              <a:rPr lang="en-IE" altLang="en-US" dirty="0"/>
              <a:t>See the Exam and Assignment Journal, pages 150–152.</a:t>
            </a:r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Exam focus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3451-A115-4ED4-BC35-23456F303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 eaLnBrk="1" hangingPunct="1"/>
            <a:r>
              <a:rPr lang="en-IE" altLang="en-US" dirty="0"/>
              <a:t>Preparation for marriage: facilities and services available</a:t>
            </a:r>
          </a:p>
          <a:p>
            <a:pPr marL="357188" indent="-357188" eaLnBrk="1" hangingPunct="1"/>
            <a:r>
              <a:rPr lang="en-IE" altLang="en-US" dirty="0"/>
              <a:t>Marriage stability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What you will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E30-5CDD-4AF6-A190-311EA05A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447938"/>
            <a:ext cx="10515600" cy="435133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IE" dirty="0"/>
              <a:t>Preparation for marriage occurs: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IE" dirty="0"/>
              <a:t>At home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IE" dirty="0"/>
              <a:t>At school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IE" dirty="0"/>
              <a:t>At pre-marriage courses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Preparation for marriage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C148BB4-7B39-4B98-B042-E6C33D43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72" y="1361661"/>
            <a:ext cx="680091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IE" altLang="en-US" sz="2800" dirty="0">
                <a:latin typeface="Calibri"/>
                <a:cs typeface="Calibri"/>
              </a:rPr>
              <a:t>Run by: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IE" altLang="en-US" sz="2800" dirty="0">
                <a:latin typeface="Calibri"/>
                <a:cs typeface="Calibri"/>
              </a:rPr>
              <a:t>Accord Catholic Marriage Care Service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IE" altLang="en-US" sz="2800" dirty="0">
                <a:latin typeface="Calibri"/>
                <a:cs typeface="Calibri"/>
              </a:rPr>
              <a:t>Other non-denominational organisations, e.g.____________________________.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en-IE" altLang="en-US" sz="2800" dirty="0">
              <a:latin typeface="Calibri"/>
              <a:cs typeface="Calibri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en-IE" altLang="en-US" sz="2800" dirty="0">
              <a:latin typeface="Calibri"/>
              <a:cs typeface="Calibri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en-IE" altLang="en-US" sz="2800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0" indent="0" defTabSz="449263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IE" altLang="en-US" sz="2800" dirty="0"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Pre-marriage courses</a:t>
            </a:r>
          </a:p>
        </p:txBody>
      </p:sp>
      <p:pic>
        <p:nvPicPr>
          <p:cNvPr id="5" name="Picture 4" descr="17-03_ACCORD MASTER LOGO COLOUR HORIZONTAL (no slogan)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43" y="1947178"/>
            <a:ext cx="4048376" cy="14092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923FC693-84BA-4E7C-9507-F856BB28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205" y="116601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8013" indent="-6080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Communication 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Family planning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Parenthood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Role expectations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Finance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Potential problem issues, e.g. alcohol, gambling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Topics covered at pre-marriage courses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23402CC2-04A1-4642-B00D-48F19629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4" y="1109663"/>
            <a:ext cx="646284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Couples communicate and share their feelings.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Couples are forced to face reality on issues such as finances and housing.</a:t>
            </a:r>
            <a:endParaRPr lang="en-IE" altLang="en-US" sz="2500" dirty="0">
              <a:solidFill>
                <a:srgbClr val="333399"/>
              </a:solidFill>
              <a:latin typeface="Calibri"/>
              <a:cs typeface="Calibri"/>
            </a:endParaRPr>
          </a:p>
          <a:p>
            <a:pPr defTabSz="449263" fontAlgn="base"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Couples become more aware of potential problem areas they may have been ignoring, e.g. a drink problem or violence.</a:t>
            </a:r>
          </a:p>
          <a:p>
            <a:pPr defTabSz="449263" fontAlgn="base"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Couples discuss each other’s personal qualities with emphasis on the positive areas and discuss how to deal with negative qualities.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Advantages of pre-marriage courses</a:t>
            </a:r>
          </a:p>
        </p:txBody>
      </p:sp>
      <p:pic>
        <p:nvPicPr>
          <p:cNvPr id="8" name="Picture 7" descr="17-04_shutterstock_1202588437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551" y="1278802"/>
            <a:ext cx="5188915" cy="389168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8251F67-7EE9-4F5A-9210-7A45A3C1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82" y="950184"/>
            <a:ext cx="109565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966788" indent="-3429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431925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839913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247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705100" indent="-3429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3162300" indent="-3429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619500" indent="-3429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4076700" indent="-3429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</a:pPr>
            <a:r>
              <a:rPr lang="en-IE" altLang="en-US" sz="2500" dirty="0">
                <a:latin typeface="Calibri"/>
                <a:cs typeface="Calibri"/>
              </a:rPr>
              <a:t>The strength of a relationship is influenced by: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Font typeface="Arial"/>
              <a:buChar char="•"/>
            </a:pPr>
            <a:r>
              <a:rPr lang="en-IE" altLang="en-US" sz="2500" b="1" dirty="0">
                <a:latin typeface="Calibri"/>
                <a:cs typeface="Calibri"/>
              </a:rPr>
              <a:t>Expectations of marriage: </a:t>
            </a:r>
            <a:r>
              <a:rPr lang="en-IE" altLang="en-US" sz="2500" dirty="0">
                <a:latin typeface="Calibri"/>
                <a:cs typeface="Calibri"/>
              </a:rPr>
              <a:t>Must be realistic or can become disillusioned.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Font typeface="Arial"/>
              <a:buChar char="•"/>
            </a:pPr>
            <a:r>
              <a:rPr lang="en-IE" altLang="en-US" sz="2500" b="1" dirty="0">
                <a:latin typeface="Calibri"/>
                <a:cs typeface="Calibri"/>
              </a:rPr>
              <a:t>Family background:</a:t>
            </a:r>
            <a:r>
              <a:rPr lang="en-IE" altLang="en-US" sz="2500" dirty="0">
                <a:latin typeface="Calibri"/>
                <a:cs typeface="Calibri"/>
              </a:rPr>
              <a:t> Influences role expectations and whether one</a:t>
            </a:r>
            <a:br>
              <a:rPr lang="en-IE" altLang="en-US" sz="2500" dirty="0">
                <a:latin typeface="Calibri"/>
                <a:cs typeface="Calibri"/>
              </a:rPr>
            </a:br>
            <a:r>
              <a:rPr lang="en-IE" altLang="en-US" sz="2500" dirty="0">
                <a:latin typeface="Calibri"/>
                <a:cs typeface="Calibri"/>
              </a:rPr>
              <a:t>has positive or negative views of marriage.</a:t>
            </a:r>
          </a:p>
          <a:p>
            <a:pPr marL="457200" indent="-457200" defTabSz="449263" fontAlgn="base">
              <a:spcBef>
                <a:spcPts val="700"/>
              </a:spcBef>
              <a:spcAft>
                <a:spcPct val="0"/>
              </a:spcAft>
              <a:buFont typeface="Arial"/>
              <a:buChar char="•"/>
            </a:pPr>
            <a:r>
              <a:rPr lang="en-IE" altLang="en-US" sz="2500" b="1" dirty="0">
                <a:latin typeface="Calibri"/>
                <a:cs typeface="Calibri"/>
              </a:rPr>
              <a:t>Age:</a:t>
            </a:r>
            <a:r>
              <a:rPr lang="en-IE" altLang="en-US" sz="2500" dirty="0">
                <a:latin typeface="Calibri"/>
                <a:cs typeface="Calibri"/>
              </a:rPr>
              <a:t> Need to be mature enough to take on responsibilities.</a:t>
            </a:r>
          </a:p>
          <a:p>
            <a:pPr marL="457200" indent="-457200" defTabSz="449263" fontAlgn="base">
              <a:spcBef>
                <a:spcPts val="700"/>
              </a:spcBef>
              <a:spcAft>
                <a:spcPct val="0"/>
              </a:spcAft>
              <a:buFont typeface="Arial"/>
              <a:buChar char="•"/>
            </a:pPr>
            <a:r>
              <a:rPr lang="en-IE" altLang="en-US" sz="2500" b="1" dirty="0">
                <a:latin typeface="Calibri"/>
                <a:cs typeface="Calibri"/>
              </a:rPr>
              <a:t>Similar culture and interests: </a:t>
            </a:r>
            <a:r>
              <a:rPr lang="en-IE" altLang="en-US" sz="2500" dirty="0">
                <a:latin typeface="Calibri"/>
                <a:cs typeface="Calibri"/>
              </a:rPr>
              <a:t>For example, couples from a similar background may share beliefs and expectations, resulting in less friction.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Font typeface="Arial"/>
              <a:buChar char="•"/>
            </a:pPr>
            <a:r>
              <a:rPr lang="en-IE" altLang="en-US" sz="2500" b="1" dirty="0">
                <a:latin typeface="Calibri"/>
                <a:cs typeface="Calibri"/>
              </a:rPr>
              <a:t>Social factors: </a:t>
            </a:r>
            <a:r>
              <a:rPr lang="en-IE" altLang="en-US" sz="2500" dirty="0">
                <a:latin typeface="Calibri"/>
                <a:cs typeface="Calibri"/>
              </a:rPr>
              <a:t>For example, financial problems and alcohol abuse put a strain on marriage.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Font typeface="Times New Roman" panose="02020603050405020304" pitchFamily="18" charset="0"/>
              <a:buAutoNum type="arabicPeriod" startAt="2"/>
            </a:pPr>
            <a:endParaRPr lang="en-IE" altLang="en-US" sz="2500" dirty="0">
              <a:latin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Marital stability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48AE5E0-2D2D-4B38-BDFF-ED55F845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1" y="1109663"/>
            <a:ext cx="10253057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9985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406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8145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2225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6797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31369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5941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40513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</a:pPr>
            <a:r>
              <a:rPr lang="en-IE" altLang="en-US" sz="2500" b="1" dirty="0">
                <a:latin typeface="Calibri"/>
                <a:cs typeface="Calibri"/>
              </a:rPr>
              <a:t>Provided by: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Accord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MyMind Centre for Mental Wellbeing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>
                <a:srgbClr val="4891CE"/>
              </a:buClr>
              <a:buSzTx/>
            </a:pPr>
            <a:r>
              <a:rPr lang="en-IE" altLang="en-US" sz="2500" b="1" dirty="0">
                <a:latin typeface="Calibri"/>
                <a:cs typeface="Calibri"/>
              </a:rPr>
              <a:t>Functions:</a:t>
            </a:r>
            <a:r>
              <a:rPr lang="en-IE" altLang="en-US" sz="2500" dirty="0">
                <a:latin typeface="Calibri"/>
                <a:cs typeface="Calibri"/>
              </a:rPr>
              <a:t> 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Helps couples resolve marital problems before they become grounds for separation or divorce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500" dirty="0">
                <a:latin typeface="Calibri"/>
                <a:cs typeface="Calibri"/>
              </a:rPr>
              <a:t>Refers them to experts, e.g. Money Advice and Budgeting Service (MABS), Alcoholics Anonymous (AA)</a:t>
            </a:r>
            <a:endParaRPr lang="en-IE" altLang="en-US" sz="2500" dirty="0">
              <a:solidFill>
                <a:srgbClr val="333399"/>
              </a:solidFill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Marriage counselling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D38D9331-2913-4E49-92F2-2D97867D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951" y="1352185"/>
            <a:ext cx="9301325" cy="423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238500" indent="-32385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798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878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958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0038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461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918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63754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832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IE" altLang="en-US" sz="6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IE" altLang="en-US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Marriage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IE" altLang="en-US" sz="6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IE" alt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(Marriage and society 3.1.5)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IE" altLang="en-US" sz="6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A8E2282-6E01-4DD2-8D27-2E62CD7D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93" y="1109663"/>
            <a:ext cx="55504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9969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4049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8129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2209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6781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31353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5925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40497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45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</a:pPr>
            <a:r>
              <a:rPr lang="en-IE" altLang="en-US" sz="2800" b="1" dirty="0">
                <a:latin typeface="Calibri"/>
                <a:cs typeface="Calibri"/>
              </a:rPr>
              <a:t>Marriage counselling may not be successful if: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Only one partner seeks counselling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Problems are too far advanced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The problem is so serious that separation is the only solution, e.g. child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altLang="en-US" sz="2400" dirty="0"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Marriage counselling</a:t>
            </a:r>
          </a:p>
        </p:txBody>
      </p:sp>
      <p:pic>
        <p:nvPicPr>
          <p:cNvPr id="5" name="Picture 4" descr="17-05_shutterstock_185905418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007" y="1109663"/>
            <a:ext cx="5266944" cy="35112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BA0EE66-8BBC-4E4A-921D-CF2EDA112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98242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What topics are discussed at pre-marriage courses?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Outline the benefits of completing a pre-marriage course.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Describe some factors that influence the stability of a marriage.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altLang="en-US" sz="2800" dirty="0"/>
              <a:t>How might counselling help couples who are experiencing marital difficulties?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Recap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9C3C1E1-817E-455C-AD1A-F7369E28A5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/>
            <a:r>
              <a:rPr lang="en-IE" altLang="en-US" dirty="0"/>
              <a:t>See the question on page 330 of your textbook.</a:t>
            </a:r>
          </a:p>
          <a:p>
            <a:pPr marL="357188" indent="-357188"/>
            <a:r>
              <a:rPr lang="en-IE" altLang="en-US" dirty="0"/>
              <a:t>See the Exam and Assignment Journal, pages 150–152.</a:t>
            </a:r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Exam focus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838-51E3-4284-8B29-751670AC3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28669"/>
            <a:ext cx="10515600" cy="4351338"/>
          </a:xfrm>
        </p:spPr>
        <p:txBody>
          <a:bodyPr>
            <a:normAutofit/>
          </a:bodyPr>
          <a:lstStyle/>
          <a:p>
            <a:pPr marL="357188" indent="-357188" eaLnBrk="1" hangingPunct="1"/>
            <a:r>
              <a:rPr lang="en-IE" altLang="en-US" dirty="0"/>
              <a:t>Marriage breakdown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The choices available when a marriage has broken down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The effects of marital breakdown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What you will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4831-C283-4698-AAB0-AAC328C79D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8748" y="134854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b="1" dirty="0"/>
              <a:t>Marital breakdown is increasing in Irish society due to the following:</a:t>
            </a:r>
          </a:p>
          <a:p>
            <a:pPr marL="447675" indent="-447675"/>
            <a:r>
              <a:rPr lang="en-IE" altLang="en-US" dirty="0"/>
              <a:t>Separation and divorce are more socially acceptable.</a:t>
            </a:r>
          </a:p>
          <a:p>
            <a:pPr marL="447675" indent="-447675"/>
            <a:r>
              <a:rPr lang="en-IE" altLang="en-US" dirty="0"/>
              <a:t>Acquiring a divorce has become easier and less expensive.</a:t>
            </a:r>
          </a:p>
          <a:p>
            <a:pPr marL="447675" indent="-447675"/>
            <a:r>
              <a:rPr lang="en-IE" altLang="en-US" dirty="0"/>
              <a:t>Women are more likely to be financially independent.</a:t>
            </a:r>
          </a:p>
          <a:p>
            <a:pPr marL="447675" indent="-447675"/>
            <a:r>
              <a:rPr lang="en-IE" altLang="en-US" dirty="0"/>
              <a:t>State assistance is available for lone parents.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Marital breakdown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A29A-407D-41E5-A386-4511905013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/>
          </a:bodyPr>
          <a:lstStyle/>
          <a:p>
            <a:pPr marL="447675" indent="-447675">
              <a:buFont typeface="Arial" panose="020B0604020202020204" pitchFamily="34" charset="0"/>
              <a:buChar char="•"/>
            </a:pPr>
            <a:r>
              <a:rPr lang="en-IE" altLang="en-US" dirty="0"/>
              <a:t>A free, state-run service through the Legal Aid Board.</a:t>
            </a:r>
          </a:p>
          <a:p>
            <a:pPr marL="447675" indent="-447675"/>
            <a:r>
              <a:rPr lang="en-IE" altLang="en-US" dirty="0"/>
              <a:t>Helps couples to negotiate a separation agreement.</a:t>
            </a:r>
          </a:p>
          <a:p>
            <a:pPr marL="447675" indent="-447675"/>
            <a:r>
              <a:rPr lang="en-IE" altLang="en-US" dirty="0"/>
              <a:t>Couples meets in the presence of an impartial mediator.</a:t>
            </a:r>
          </a:p>
          <a:p>
            <a:pPr marL="447675" indent="-447675"/>
            <a:r>
              <a:rPr lang="en-IE" altLang="en-US" dirty="0"/>
              <a:t>They make decisions on children, finances and property.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Family Mediation Service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>
            <a:extLst>
              <a:ext uri="{FF2B5EF4-FFF2-40B4-BE49-F238E27FC236}">
                <a16:creationId xmlns:a16="http://schemas.microsoft.com/office/drawing/2014/main" id="{A2C189FC-B680-4C70-B8AC-DDFFC4CB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915" y="1269958"/>
            <a:ext cx="8975484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42913" indent="-442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9080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31603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7240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13201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892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30464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5036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960813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>
                <a:srgbClr val="4891CE"/>
              </a:buClr>
              <a:buSzTx/>
            </a:pPr>
            <a:r>
              <a:rPr lang="en-IE" altLang="en-US" sz="2800" b="1" dirty="0">
                <a:latin typeface="Calibri"/>
                <a:cs typeface="Calibri"/>
              </a:rPr>
              <a:t>Advantages: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Helps to reduce conflict between partners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Enables couples to make their own decisions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Helps the people involved to come to terms with the reality of separation</a:t>
            </a:r>
          </a:p>
          <a:p>
            <a:pPr defTabSz="449263" fontAlgn="base">
              <a:lnSpc>
                <a:spcPct val="12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r>
              <a:rPr lang="en-IE" altLang="en-US" sz="2800" dirty="0">
                <a:latin typeface="Calibri"/>
                <a:cs typeface="Calibri"/>
              </a:rPr>
              <a:t>Encourages a spirit of co-operation and responsibility between partners, especially in relation to children</a:t>
            </a:r>
            <a:endParaRPr lang="en-IE" altLang="en-US" sz="2800" dirty="0">
              <a:solidFill>
                <a:srgbClr val="333399"/>
              </a:solidFill>
              <a:latin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Family mediation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24AE8-7C61-4428-B2CA-17E509DFD51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39788" y="1251685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IE" altLang="en-US" sz="2400" b="1" dirty="0"/>
              <a:t>Separation agreement</a:t>
            </a:r>
          </a:p>
          <a:p>
            <a:pPr marL="0" indent="0">
              <a:buNone/>
            </a:pPr>
            <a:r>
              <a:rPr lang="en-IE" altLang="en-US" sz="2400" dirty="0"/>
              <a:t>Decisions agreed by the couple in mediation are drawn up in a deed of separation by a solicitor</a:t>
            </a:r>
            <a:r>
              <a:rPr lang="en-IE" alt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2B273-AA3B-4F8E-BDD1-361F7809C91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172200" y="125168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altLang="en-US" sz="2400" b="1" dirty="0"/>
              <a:t>Judicial separation</a:t>
            </a:r>
          </a:p>
          <a:p>
            <a:pPr marL="0" indent="0">
              <a:buNone/>
            </a:pPr>
            <a:r>
              <a:rPr lang="en-IE" altLang="en-US" sz="2400" dirty="0"/>
              <a:t>A judicial separation is a separation granted by the court as a decree of separation (under the Judicial Separation and Family Law Reform Act, 1989) if a couple cannot reach a separation agreement or if only one spouse wishes to separate.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Legal separation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DB2874-E0C4-40F4-83AF-EDE25C37E2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8747" y="1253331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dirty="0"/>
              <a:t>A </a:t>
            </a:r>
            <a:r>
              <a:rPr lang="en-IE" altLang="en-US" b="1" dirty="0"/>
              <a:t>deed of separation </a:t>
            </a:r>
            <a:r>
              <a:rPr lang="en-IE" altLang="en-US" dirty="0"/>
              <a:t>includes:</a:t>
            </a:r>
          </a:p>
          <a:p>
            <a:pPr marL="447675" indent="-447675"/>
            <a:r>
              <a:rPr lang="en-IE" altLang="en-US" dirty="0"/>
              <a:t>An agreement to live apart and not to interfere with each other</a:t>
            </a:r>
          </a:p>
          <a:p>
            <a:pPr marL="447675" indent="-447675"/>
            <a:r>
              <a:rPr lang="en-IE" altLang="en-US" dirty="0"/>
              <a:t>Arrangements regarding the care of children</a:t>
            </a:r>
          </a:p>
          <a:p>
            <a:pPr marL="447675" indent="-447675"/>
            <a:r>
              <a:rPr lang="en-IE" altLang="en-US" dirty="0"/>
              <a:t>Amount of maintenance to be paid</a:t>
            </a:r>
          </a:p>
          <a:p>
            <a:pPr marL="447675" indent="-447675"/>
            <a:r>
              <a:rPr lang="en-IE" altLang="en-US" dirty="0"/>
              <a:t>Arrangements regarding ownership and occupation of the family home</a:t>
            </a:r>
          </a:p>
          <a:p>
            <a:pPr marL="447675" indent="-447675"/>
            <a:r>
              <a:rPr lang="en-IE" altLang="en-US" dirty="0"/>
              <a:t>Arrangements regarding rights of spouses to inherit from each other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Deed of separation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66B6-F502-4B8B-8F9A-2275F80B0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3331"/>
            <a:ext cx="9647583" cy="4351338"/>
          </a:xfrm>
        </p:spPr>
        <p:txBody>
          <a:bodyPr>
            <a:normAutofit/>
          </a:bodyPr>
          <a:lstStyle/>
          <a:p>
            <a:pPr marL="357188" indent="-357188"/>
            <a:r>
              <a:rPr lang="en-IE" altLang="en-US" dirty="0"/>
              <a:t>Adultery</a:t>
            </a:r>
          </a:p>
          <a:p>
            <a:pPr marL="357188" indent="-357188"/>
            <a:r>
              <a:rPr lang="en-IE" altLang="en-US" dirty="0"/>
              <a:t>Desertion</a:t>
            </a:r>
          </a:p>
          <a:p>
            <a:pPr marL="357188" indent="-357188"/>
            <a:r>
              <a:rPr lang="en-IE" altLang="en-US" dirty="0"/>
              <a:t>Unreasonable behaviour, such as _________________</a:t>
            </a:r>
          </a:p>
          <a:p>
            <a:pPr marL="357188" indent="-357188"/>
            <a:r>
              <a:rPr lang="en-IE" altLang="en-US" dirty="0"/>
              <a:t>No normal marriage relationship for a least one year</a:t>
            </a:r>
          </a:p>
          <a:p>
            <a:pPr marL="357188" indent="-357188"/>
            <a:r>
              <a:rPr lang="en-IE" altLang="en-US" dirty="0"/>
              <a:t>Spouses living apart for one year before application (where both consent to separation) or living apart for three years where one spouse does not give consent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Grounds for judicial separation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E88F-5919-4586-B6DB-1E5D6F2B1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7774" y="1408182"/>
            <a:ext cx="10515600" cy="4351338"/>
          </a:xfrm>
        </p:spPr>
        <p:txBody>
          <a:bodyPr/>
          <a:lstStyle/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Definition of marriage</a:t>
            </a:r>
          </a:p>
          <a:p>
            <a:pPr marL="357188" indent="-357188" eaLnBrk="1" hangingPunct="1"/>
            <a:r>
              <a:rPr lang="fr-FR" altLang="en-US" dirty="0"/>
              <a:t>Cultural variations in marital arrangements</a:t>
            </a:r>
          </a:p>
          <a:p>
            <a:pPr marL="357188" indent="-357188" eaLnBrk="1" hangingPunct="1"/>
            <a:r>
              <a:rPr lang="en-IE" altLang="en-US" dirty="0"/>
              <a:t>Legal obligations, rights and responsibilities within marriage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What you will learn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5E66A-A431-4EC0-A6BD-166471E6DEA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20519" y="110966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altLang="en-US" b="1" dirty="0"/>
              <a:t>Legal annulment</a:t>
            </a:r>
          </a:p>
          <a:p>
            <a:pPr marL="357188" indent="-357188"/>
            <a:r>
              <a:rPr lang="en-IE" altLang="en-US" dirty="0"/>
              <a:t>A decree of nullity issued by the court means that in the eyes of the state, the marriage never existed.</a:t>
            </a:r>
          </a:p>
          <a:p>
            <a:pPr marL="357188" indent="-357188"/>
            <a:r>
              <a:rPr lang="en-IE" altLang="en-US" dirty="0"/>
              <a:t>Partners are free to marry.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63253D-8E61-4B7F-AE71-272E72B91952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288293" y="1109663"/>
            <a:ext cx="5183188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altLang="en-US" b="1" dirty="0"/>
              <a:t>Church annulment</a:t>
            </a:r>
          </a:p>
          <a:p>
            <a:pPr marL="357188" indent="-357188"/>
            <a:r>
              <a:rPr lang="en-IE" altLang="en-US" dirty="0"/>
              <a:t>This type of annulment has no legal standing but is needed in order to remarry in a church. </a:t>
            </a:r>
          </a:p>
          <a:p>
            <a:pPr marL="357188" indent="-357188"/>
            <a:r>
              <a:rPr lang="en-IE" altLang="en-US" dirty="0"/>
              <a:t>When a person remarries within a church, the state will not recognise the marriage unless a decree of divorce or a decree of nullity was granted in respect of the first marriage.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Nullity of a marriage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83E167-900E-4BE2-B93E-E1EDA1FF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663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dirty="0"/>
              <a:t>Lack of capacity, e.g. _________________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dirty="0"/>
              <a:t>Non-observance of certain formalities, e.g. ___________________</a:t>
            </a:r>
          </a:p>
          <a:p>
            <a:pPr marL="457200" indent="-457200">
              <a:defRPr/>
            </a:pPr>
            <a:r>
              <a:rPr lang="en-IE" dirty="0"/>
              <a:t>Absence of consent, e.g. _________________</a:t>
            </a:r>
          </a:p>
          <a:p>
            <a:pPr marL="457200" indent="-457200">
              <a:defRPr/>
            </a:pPr>
            <a:r>
              <a:rPr lang="en-IE" dirty="0"/>
              <a:t>Inability to form and sustain a marital relationship, e.g. _________________</a:t>
            </a:r>
          </a:p>
          <a:p>
            <a:pPr marL="0" indent="0">
              <a:defRPr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392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Grounds for nullity</a:t>
            </a:r>
          </a:p>
        </p:txBody>
      </p:sp>
      <p:pic>
        <p:nvPicPr>
          <p:cNvPr id="8" name="Picture 7" descr="17-06_shutterstock_641356891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99" y="3572973"/>
            <a:ext cx="4957420" cy="2400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85E0F-CE5A-407E-92D2-B7A76455E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38608"/>
            <a:ext cx="10515600" cy="4351338"/>
          </a:xfrm>
        </p:spPr>
        <p:txBody>
          <a:bodyPr/>
          <a:lstStyle/>
          <a:p>
            <a:pPr marL="447675" indent="-447675"/>
            <a:r>
              <a:rPr lang="en-IE" altLang="en-US" sz="2800" dirty="0"/>
              <a:t>Under the Family Law (Divorce) Act, 1996, a spouse who wishes to end an existing legal marriage can make an application to the court for a decree of divorce.</a:t>
            </a:r>
          </a:p>
          <a:p>
            <a:pPr marL="447675" indent="-447675"/>
            <a:r>
              <a:rPr lang="en-IE" altLang="en-US" sz="2800" dirty="0"/>
              <a:t>A solicitor must inform the applicant about available counselling and mediation services.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Divorce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B0E9-7D34-4238-A093-F96848FC2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47" y="1109663"/>
            <a:ext cx="6224594" cy="4351338"/>
          </a:xfrm>
        </p:spPr>
        <p:txBody>
          <a:bodyPr>
            <a:normAutofit/>
          </a:bodyPr>
          <a:lstStyle/>
          <a:p>
            <a:pPr marL="357188" indent="-357188">
              <a:defRPr/>
            </a:pPr>
            <a:r>
              <a:rPr lang="en-IE" dirty="0"/>
              <a:t>Spouses have lived apart for at least two of the previous three years.</a:t>
            </a:r>
          </a:p>
          <a:p>
            <a:pPr marL="357188" indent="-357188">
              <a:defRPr/>
            </a:pPr>
            <a:r>
              <a:rPr lang="en-IE" dirty="0"/>
              <a:t>There is no prospect of reconciliation.</a:t>
            </a:r>
          </a:p>
          <a:p>
            <a:pPr marL="357188" indent="-357188">
              <a:defRPr/>
            </a:pPr>
            <a:r>
              <a:rPr lang="en-IE" dirty="0"/>
              <a:t>The court may make orders to cover maintenance, child custody and access, property, maintenance and, if necessary, safety or barring orders.</a:t>
            </a:r>
          </a:p>
          <a:p>
            <a:pPr marL="357188" indent="-357188">
              <a:buFont typeface="Arial" panose="020B0604020202020204" pitchFamily="34" charset="0"/>
              <a:buChar char="•"/>
              <a:defRPr/>
            </a:pPr>
            <a:r>
              <a:rPr lang="en-IE" dirty="0"/>
              <a:t>A decree of divorce gives spouses a right to remarry.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Grounds for divorce</a:t>
            </a:r>
          </a:p>
        </p:txBody>
      </p:sp>
      <p:pic>
        <p:nvPicPr>
          <p:cNvPr id="6" name="Picture 5" descr="17-07_shutterstock_1043592691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949" y="1732712"/>
            <a:ext cx="4740250" cy="31601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3F9E-DE79-4C3A-AE41-8E14570E8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4422" y="1258750"/>
            <a:ext cx="5931205" cy="4937985"/>
          </a:xfrm>
        </p:spPr>
        <p:txBody>
          <a:bodyPr>
            <a:normAutofit/>
          </a:bodyPr>
          <a:lstStyle/>
          <a:p>
            <a:pPr marL="447675" indent="-447675"/>
            <a:r>
              <a:rPr lang="en-IE" altLang="en-US" sz="2600" dirty="0"/>
              <a:t>A sense of failure, rejection or guilt.</a:t>
            </a:r>
          </a:p>
          <a:p>
            <a:pPr marL="447675" indent="-447675"/>
            <a:r>
              <a:rPr lang="en-IE" altLang="en-US" sz="2600" dirty="0"/>
              <a:t>May feel lonely, isolated and depressed and may resort to drink or drugs.</a:t>
            </a:r>
          </a:p>
          <a:p>
            <a:pPr marL="447675" indent="-447675"/>
            <a:r>
              <a:rPr lang="en-IE" altLang="en-US" sz="2600" dirty="0"/>
              <a:t>May suffer financial loss and a fall in living standards.</a:t>
            </a:r>
          </a:p>
          <a:p>
            <a:pPr marL="447675" indent="-447675"/>
            <a:r>
              <a:rPr lang="en-IE" altLang="en-US" sz="2600" dirty="0"/>
              <a:t>One spouse gains custody of the children and may assume full responsibility for their upbringing.</a:t>
            </a:r>
          </a:p>
          <a:p>
            <a:pPr marL="447675" indent="-447675"/>
            <a:r>
              <a:rPr lang="en-IE" altLang="en-US" sz="2600" dirty="0"/>
              <a:t>Future relationships may be difficult because they often do not have legal recognition.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Effects of marital breakdown on spouses</a:t>
            </a:r>
          </a:p>
        </p:txBody>
      </p:sp>
      <p:pic>
        <p:nvPicPr>
          <p:cNvPr id="7" name="Picture 6" descr="17-08_shutterstock_1085125178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066" y="1536363"/>
            <a:ext cx="4487663" cy="36319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57727-0CBD-4355-A48C-086020053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7105" y="1109663"/>
            <a:ext cx="9210260" cy="4689204"/>
          </a:xfrm>
        </p:spPr>
        <p:txBody>
          <a:bodyPr>
            <a:normAutofit/>
          </a:bodyPr>
          <a:lstStyle/>
          <a:p>
            <a:pPr marL="447675" indent="-447675"/>
            <a:r>
              <a:rPr lang="en-IE" altLang="en-US" sz="2600" dirty="0"/>
              <a:t>May experience emotional or physical violence during the breakdown period.</a:t>
            </a:r>
          </a:p>
          <a:p>
            <a:pPr marL="447675" indent="-447675"/>
            <a:r>
              <a:rPr lang="en-IE" altLang="en-US" sz="2600" dirty="0"/>
              <a:t>May feel responsible for the break-up and a sense of guilt </a:t>
            </a:r>
            <a:br>
              <a:rPr lang="en-IE" altLang="en-US" sz="2600" dirty="0"/>
            </a:br>
            <a:r>
              <a:rPr lang="en-IE" altLang="en-US" sz="2600" dirty="0"/>
              <a:t>and insecurity.</a:t>
            </a:r>
          </a:p>
          <a:p>
            <a:pPr marL="447675" indent="-447675"/>
            <a:r>
              <a:rPr lang="en-IE" altLang="en-US" sz="2600" dirty="0"/>
              <a:t>Can be used for emotional blackmail during the breakdown.</a:t>
            </a:r>
          </a:p>
          <a:p>
            <a:pPr marL="447675" indent="-447675"/>
            <a:r>
              <a:rPr lang="en-IE" altLang="en-US" sz="2600" dirty="0"/>
              <a:t>The loss of a parent results in the lack of a mother or </a:t>
            </a:r>
            <a:br>
              <a:rPr lang="en-IE" altLang="en-US" sz="2600" dirty="0"/>
            </a:br>
            <a:r>
              <a:rPr lang="en-IE" altLang="en-US" sz="2600" dirty="0"/>
              <a:t>father figure.</a:t>
            </a:r>
          </a:p>
          <a:p>
            <a:pPr marL="447675" indent="-447675"/>
            <a:r>
              <a:rPr lang="en-IE" altLang="en-US" sz="2600" dirty="0"/>
              <a:t>May be left with negative views of marriage and may have difficulties forming stable relationships in later life.</a:t>
            </a:r>
          </a:p>
          <a:p>
            <a:pPr marL="447675" indent="-447675"/>
            <a:r>
              <a:rPr lang="en-IE" altLang="en-US" sz="2600" dirty="0"/>
              <a:t>May be upset by a drop in living standards or a change of home.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Effects of marital breakdown on children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E0A2-CAFE-48E1-B269-0C9F98175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993" y="1253331"/>
            <a:ext cx="9935816" cy="4351338"/>
          </a:xfrm>
        </p:spPr>
        <p:txBody>
          <a:bodyPr>
            <a:normAutofit/>
          </a:bodyPr>
          <a:lstStyle/>
          <a:p>
            <a:pPr marL="447675" indent="-447675"/>
            <a:r>
              <a:rPr lang="en-IE" altLang="en-US" sz="2600" dirty="0"/>
              <a:t>Undermines the family, which is the basic unit of Irish society, </a:t>
            </a:r>
            <a:br>
              <a:rPr lang="en-IE" altLang="en-US" sz="2600" dirty="0"/>
            </a:br>
            <a:r>
              <a:rPr lang="en-IE" altLang="en-US" sz="2600" dirty="0"/>
              <a:t>leading to more one-parent families and blended families.</a:t>
            </a:r>
          </a:p>
          <a:p>
            <a:pPr marL="447675" indent="-447675"/>
            <a:r>
              <a:rPr lang="en-IE" altLang="en-US" sz="2600" dirty="0"/>
              <a:t>The family may become dependent on the state for financial support.</a:t>
            </a:r>
          </a:p>
          <a:p>
            <a:pPr marL="447675" indent="-447675"/>
            <a:r>
              <a:rPr lang="en-IE" altLang="en-US" sz="2600" dirty="0"/>
              <a:t>Results in a greater need for accommodation/housing.</a:t>
            </a:r>
          </a:p>
          <a:p>
            <a:pPr marL="447675" indent="-447675"/>
            <a:r>
              <a:rPr lang="en-IE" altLang="en-US" sz="2600" dirty="0"/>
              <a:t>Traumatised children of a broken marriage may resort to aggression, vandalism and violence.</a:t>
            </a:r>
          </a:p>
          <a:p>
            <a:pPr marL="447675" indent="-447675"/>
            <a:r>
              <a:rPr lang="en-IE" altLang="en-US" sz="2600" dirty="0"/>
              <a:t>Future relationships involving children can be legally complicated.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Effects of marital breakdown on society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6A04C-CD79-4BB4-838E-10AFE0D9A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861" y="1253331"/>
            <a:ext cx="10515600" cy="4351338"/>
          </a:xfrm>
        </p:spPr>
        <p:txBody>
          <a:bodyPr/>
          <a:lstStyle/>
          <a:p>
            <a:pPr marL="357188" indent="-357188" eaLnBrk="1" hangingPunct="1"/>
            <a:r>
              <a:rPr lang="en-IE" altLang="en-US" sz="2600" dirty="0"/>
              <a:t>Explain why marriage breakdown is increasing.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sz="2600" dirty="0"/>
              <a:t>Outline the function of the Family Mediation Service.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sz="2600" dirty="0"/>
              <a:t>What factors are covered in a deed of separation?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sz="2600" dirty="0"/>
              <a:t>Distinguish between a church annulment and a state annulment.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sz="2600" dirty="0"/>
              <a:t>How does divorce differ from separation?</a:t>
            </a:r>
          </a:p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IE" altLang="en-US" sz="2600" dirty="0"/>
              <a:t>Describe the effects of marital breakdown on (a) spouses (b) children </a:t>
            </a:r>
            <a:br>
              <a:rPr lang="en-IE" altLang="en-US" sz="2600" dirty="0"/>
            </a:br>
            <a:r>
              <a:rPr lang="en-IE" altLang="en-US" sz="2600" dirty="0"/>
              <a:t>(c) society.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IE" altLang="en-US" sz="2600" dirty="0"/>
          </a:p>
          <a:p>
            <a:pPr eaLnBrk="1" hangingPunct="1"/>
            <a:endParaRPr lang="en-IE" alt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Recap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95A7DCB9-B156-4577-AE8D-68B3273B4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7348" y="1756051"/>
            <a:ext cx="8733182" cy="4351338"/>
          </a:xfrm>
        </p:spPr>
        <p:txBody>
          <a:bodyPr/>
          <a:lstStyle/>
          <a:p>
            <a:pPr marL="447675" indent="-447675"/>
            <a:r>
              <a:rPr lang="en-IE" altLang="en-US" dirty="0"/>
              <a:t>See the questions on page 333, page 334 and page 335 in the textbook.</a:t>
            </a:r>
          </a:p>
          <a:p>
            <a:pPr marL="447675" indent="-447675"/>
            <a:r>
              <a:rPr lang="en-IE" altLang="en-US" dirty="0"/>
              <a:t>See the Exam and Assignment Journal, pages 150–152.</a:t>
            </a:r>
          </a:p>
          <a:p>
            <a:endParaRPr lang="en-IE" altLang="en-US" dirty="0"/>
          </a:p>
          <a:p>
            <a:endParaRPr lang="en-IE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Exam focus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5618-B3E7-44C8-9D16-9CF02C37F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8687" y="1253331"/>
            <a:ext cx="8912087" cy="4351338"/>
          </a:xfrm>
        </p:spPr>
        <p:txBody>
          <a:bodyPr/>
          <a:lstStyle/>
          <a:p>
            <a:pPr marL="357188" indent="-357188" eaLnBrk="1" hangingPunct="1"/>
            <a:r>
              <a:rPr lang="en-IE" altLang="en-US" sz="2800" b="1" dirty="0"/>
              <a:t>Marriage </a:t>
            </a:r>
            <a:r>
              <a:rPr lang="en-IE" altLang="en-US" sz="2800" dirty="0"/>
              <a:t>is a socially and legally binding union between two people who will live together and remain faithful to each other to the exclusion of all others. </a:t>
            </a:r>
          </a:p>
          <a:p>
            <a:pPr marL="357188" indent="-357188" eaLnBrk="1" hangingPunct="1"/>
            <a:r>
              <a:rPr lang="en-IE" altLang="en-US" sz="2800" dirty="0"/>
              <a:t>Some form of marriage exists in most societies throughout the world.</a:t>
            </a:r>
          </a:p>
          <a:p>
            <a:pPr eaLnBrk="1" hangingPunct="1"/>
            <a:endParaRPr lang="en-IE" altLang="en-US" sz="2800" dirty="0"/>
          </a:p>
          <a:p>
            <a:pPr eaLnBrk="1" hangingPunct="1"/>
            <a:endParaRPr lang="en-IE" altLang="en-US" sz="2800" dirty="0"/>
          </a:p>
          <a:p>
            <a:pPr eaLnBrk="1" hangingPunct="1"/>
            <a:endParaRPr lang="en-IE" alt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Definition of marriage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DEBF-BB6A-47C5-A216-759798EE51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386" y="1253331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Minimum 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Choice of partners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Number of spouses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AAA580-E8D8-43C1-8F6D-53067A0D0522}"/>
              </a:ext>
            </a:extLst>
          </p:cNvPr>
          <p:cNvSpPr txBox="1">
            <a:spLocks/>
          </p:cNvSpPr>
          <p:nvPr/>
        </p:nvSpPr>
        <p:spPr>
          <a:xfrm>
            <a:off x="4735775" y="-215900"/>
            <a:ext cx="5136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Cultural variations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CA6959B-FE6F-4C5B-80DA-E6679D3F0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78364"/>
            <a:ext cx="10515600" cy="435133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The minimum legal age for marriage in Ireland is 18 years.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IE" altLang="en-US" dirty="0"/>
              <a:t>This is not a restriction in every society.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5F10DC-C1C7-430F-874D-1AF5A731706B}"/>
              </a:ext>
            </a:extLst>
          </p:cNvPr>
          <p:cNvSpPr txBox="1">
            <a:spLocks/>
          </p:cNvSpPr>
          <p:nvPr/>
        </p:nvSpPr>
        <p:spPr>
          <a:xfrm>
            <a:off x="4735775" y="-215900"/>
            <a:ext cx="5136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Minimum 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925CF35-C3E8-4DEC-AB26-533F59C64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8099" y="1140481"/>
            <a:ext cx="9659413" cy="4351338"/>
          </a:xfrm>
        </p:spPr>
        <p:txBody>
          <a:bodyPr>
            <a:normAutofit/>
          </a:bodyPr>
          <a:lstStyle/>
          <a:p>
            <a:pPr marL="357188" indent="-357188" eaLnBrk="1" hangingPunct="1"/>
            <a:r>
              <a:rPr lang="en-IE" altLang="en-US" sz="2600" dirty="0"/>
              <a:t>All societies place some form of restriction on the choice of marriage partner. </a:t>
            </a:r>
          </a:p>
          <a:p>
            <a:pPr marL="357188" indent="-357188" eaLnBrk="1" hangingPunct="1"/>
            <a:r>
              <a:rPr lang="en-IE" altLang="en-US" sz="2600" dirty="0"/>
              <a:t>Restrictions may be based on religion, class or close family relationship between the couple. </a:t>
            </a:r>
          </a:p>
          <a:p>
            <a:pPr marL="357188" indent="-357188" eaLnBrk="1" hangingPunct="1"/>
            <a:r>
              <a:rPr lang="en-IE" altLang="en-US" sz="2600" dirty="0"/>
              <a:t>In Ireland, restrictions are based on either </a:t>
            </a:r>
            <a:r>
              <a:rPr lang="en-IE" altLang="en-US" sz="2600" b="1" dirty="0"/>
              <a:t>consanguinity</a:t>
            </a:r>
            <a:r>
              <a:rPr lang="en-IE" altLang="en-US" sz="2600" dirty="0"/>
              <a:t> </a:t>
            </a:r>
            <a:br>
              <a:rPr lang="en-IE" altLang="en-US" sz="2600" dirty="0"/>
            </a:br>
            <a:r>
              <a:rPr lang="en-IE" altLang="en-US" sz="2600" dirty="0"/>
              <a:t>(blood relationship) or </a:t>
            </a:r>
            <a:r>
              <a:rPr lang="en-IE" altLang="en-US" sz="2600" b="1" dirty="0"/>
              <a:t>affinity</a:t>
            </a:r>
            <a:r>
              <a:rPr lang="en-IE" altLang="en-US" sz="2600" dirty="0"/>
              <a:t> (relationship by marriage).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8504E-9D9F-4838-8D80-3D7B874F207F}"/>
              </a:ext>
            </a:extLst>
          </p:cNvPr>
          <p:cNvSpPr txBox="1">
            <a:spLocks/>
          </p:cNvSpPr>
          <p:nvPr/>
        </p:nvSpPr>
        <p:spPr>
          <a:xfrm>
            <a:off x="4735775" y="-215900"/>
            <a:ext cx="5136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bg1"/>
                </a:solidFill>
              </a:rPr>
              <a:t>Choice of partners</a:t>
            </a:r>
          </a:p>
        </p:txBody>
      </p:sp>
      <p:pic>
        <p:nvPicPr>
          <p:cNvPr id="5" name="Picture 4" descr="Chapter 17_slid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69" y="3687821"/>
            <a:ext cx="8610600" cy="21971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5">
            <a:extLst>
              <a:ext uri="{FF2B5EF4-FFF2-40B4-BE49-F238E27FC236}">
                <a16:creationId xmlns:a16="http://schemas.microsoft.com/office/drawing/2014/main" id="{7FEBD7C5-7A54-4433-8895-35D53B0662D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39788" y="1109663"/>
            <a:ext cx="5157787" cy="368458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IE" altLang="en-US" sz="2000" b="1" dirty="0"/>
              <a:t>Monogamy </a:t>
            </a:r>
          </a:p>
          <a:p>
            <a:pPr marL="457200" indent="-457200"/>
            <a:r>
              <a:rPr lang="en-IE" altLang="en-US" sz="2000" dirty="0"/>
              <a:t>Being married to one person at a time</a:t>
            </a:r>
          </a:p>
          <a:p>
            <a:pPr marL="457200" indent="-457200"/>
            <a:r>
              <a:rPr lang="en-IE" altLang="en-US" sz="2000" dirty="0"/>
              <a:t>Most common form of marriage</a:t>
            </a:r>
          </a:p>
          <a:p>
            <a:pPr marL="457200" indent="-457200"/>
            <a:r>
              <a:rPr lang="en-IE" altLang="en-US" sz="2000" dirty="0"/>
              <a:t>In Ireland, most marriages are based on </a:t>
            </a:r>
            <a:r>
              <a:rPr lang="en-IE" altLang="en-US" sz="2000" b="1" dirty="0"/>
              <a:t>monogamy</a:t>
            </a:r>
            <a:r>
              <a:rPr lang="en-IE" altLang="en-US" sz="2000" dirty="0"/>
              <a:t>. </a:t>
            </a:r>
          </a:p>
          <a:p>
            <a:pPr marL="457200" indent="-457200"/>
            <a:r>
              <a:rPr lang="en-IE" altLang="en-US" sz="2000" b="1" dirty="0"/>
              <a:t>Bigamy </a:t>
            </a:r>
            <a:r>
              <a:rPr lang="en-IE" altLang="en-US" sz="2000" dirty="0"/>
              <a:t>is a crime committed when an individual marries again while still legally married to someone else.</a:t>
            </a:r>
          </a:p>
        </p:txBody>
      </p:sp>
      <p:sp>
        <p:nvSpPr>
          <p:cNvPr id="11270" name="Content Placeholder 7">
            <a:extLst>
              <a:ext uri="{FF2B5EF4-FFF2-40B4-BE49-F238E27FC236}">
                <a16:creationId xmlns:a16="http://schemas.microsoft.com/office/drawing/2014/main" id="{1A17F1F5-15A1-40D1-89D1-FD4F4D8181C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172200" y="1109663"/>
            <a:ext cx="5183188" cy="3684588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IE" altLang="en-US" sz="2000" b="1" dirty="0"/>
              <a:t>Polygamy </a:t>
            </a:r>
          </a:p>
          <a:p>
            <a:pPr marL="457200" indent="-457200"/>
            <a:r>
              <a:rPr lang="en-IE" altLang="en-US" sz="2000" dirty="0"/>
              <a:t>More than one partner is allowed</a:t>
            </a:r>
          </a:p>
          <a:p>
            <a:pPr marL="457200" indent="-457200"/>
            <a:r>
              <a:rPr lang="en-IE" altLang="en-US" sz="2000" b="1" dirty="0"/>
              <a:t>Polygyny</a:t>
            </a:r>
            <a:r>
              <a:rPr lang="en-IE" altLang="en-US" sz="2000" dirty="0"/>
              <a:t> = a marriage between one male and several females</a:t>
            </a:r>
          </a:p>
          <a:p>
            <a:pPr marL="914400" lvl="1" indent="-457200"/>
            <a:r>
              <a:rPr lang="en-IE" altLang="en-US" sz="2000" dirty="0"/>
              <a:t>Practised in many parts of Africa and in Islamic societies</a:t>
            </a:r>
          </a:p>
          <a:p>
            <a:pPr marL="914400" lvl="1" indent="-457200"/>
            <a:r>
              <a:rPr lang="en-IE" altLang="en-US" sz="2000" dirty="0"/>
              <a:t>Symbol of a man’s wealth and success</a:t>
            </a:r>
          </a:p>
          <a:p>
            <a:pPr marL="457200" indent="-457200"/>
            <a:r>
              <a:rPr lang="en-IE" altLang="en-US" sz="2000" b="1" dirty="0"/>
              <a:t>Polyandry</a:t>
            </a:r>
            <a:r>
              <a:rPr lang="en-IE" altLang="en-US" sz="2000" dirty="0"/>
              <a:t> = marriage between one female and several males</a:t>
            </a:r>
          </a:p>
          <a:p>
            <a:pPr marL="914400" lvl="1" indent="-457200"/>
            <a:r>
              <a:rPr lang="en-IE" altLang="en-US" sz="2000" dirty="0"/>
              <a:t>Rare – limited to Tibet in China and parts of northern India </a:t>
            </a:r>
          </a:p>
          <a:p>
            <a:pPr marL="914400" lvl="1" indent="-457200"/>
            <a:r>
              <a:rPr lang="en-IE" altLang="en-US" sz="2000" dirty="0"/>
              <a:t>Occurs in very poor cultures – a number of working males are needed to support one wife and children.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solidFill>
                  <a:schemeClr val="bg1"/>
                </a:solidFill>
              </a:rPr>
              <a:t>Number of spouses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112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11">
            <a:extLst>
              <a:ext uri="{FF2B5EF4-FFF2-40B4-BE49-F238E27FC236}">
                <a16:creationId xmlns:a16="http://schemas.microsoft.com/office/drawing/2014/main" id="{F32FFE5E-5C65-4C69-B8E9-5271078E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9614" y="1269958"/>
            <a:ext cx="6370784" cy="43513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IE" altLang="en-US" sz="2400" dirty="0"/>
              <a:t>Entered into voluntarily by both partners</a:t>
            </a:r>
          </a:p>
          <a:p>
            <a:pPr eaLnBrk="1" hangingPunct="1"/>
            <a:r>
              <a:rPr lang="en-IE" altLang="en-US" sz="2400" dirty="0"/>
              <a:t>Both people must be over 18 years of age</a:t>
            </a:r>
          </a:p>
          <a:p>
            <a:pPr eaLnBrk="1" hangingPunct="1"/>
            <a:r>
              <a:rPr lang="en-IE" altLang="en-US" sz="2400" dirty="0"/>
              <a:t>Neither person can be in an existing marriage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IE" altLang="en-US" sz="2400" dirty="0"/>
              <a:t>Not closely related through blood or marriage</a:t>
            </a:r>
          </a:p>
          <a:p>
            <a:pPr eaLnBrk="1" hangingPunct="1"/>
            <a:r>
              <a:rPr lang="en-IE" altLang="en-US" sz="2400" dirty="0"/>
              <a:t>Three months’ notice must be given to the registrar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IE" altLang="en-US" sz="2400" dirty="0"/>
              <a:t>For a  religious ceremony, the church also requires three months’ notice.</a:t>
            </a:r>
          </a:p>
          <a:p>
            <a:pPr eaLnBrk="1" hangingPunct="1"/>
            <a:r>
              <a:rPr lang="en-IE" altLang="en-US" sz="2400" dirty="0"/>
              <a:t>Ceremony must take place in an approved location</a:t>
            </a:r>
          </a:p>
          <a:p>
            <a:pPr eaLnBrk="1" hangingPunct="1"/>
            <a:r>
              <a:rPr lang="en-IE" altLang="en-US" sz="2400" dirty="0"/>
              <a:t>Marriage must be registered after the ceremony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DE0B0A-D00E-4F90-B99E-FDF5546BC9AD}"/>
              </a:ext>
            </a:extLst>
          </p:cNvPr>
          <p:cNvSpPr txBox="1">
            <a:spLocks/>
          </p:cNvSpPr>
          <p:nvPr/>
        </p:nvSpPr>
        <p:spPr>
          <a:xfrm>
            <a:off x="2667964" y="-215900"/>
            <a:ext cx="952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000" b="1" dirty="0">
                <a:solidFill>
                  <a:schemeClr val="bg1"/>
                </a:solidFill>
              </a:rPr>
              <a:t>Legal obligations for marriage in Ireland</a:t>
            </a:r>
          </a:p>
        </p:txBody>
      </p:sp>
      <p:pic>
        <p:nvPicPr>
          <p:cNvPr id="6" name="Picture 5" descr="17-01_shutterstock_259571930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398" y="1269958"/>
            <a:ext cx="5003597" cy="33357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304EF6-A480-4ACE-83E9-391F59E4022C}"/>
</file>

<file path=customXml/itemProps2.xml><?xml version="1.0" encoding="utf-8"?>
<ds:datastoreItem xmlns:ds="http://schemas.openxmlformats.org/officeDocument/2006/customXml" ds:itemID="{AA88E267-C165-4BA4-B0CF-3A3A400D6B90}"/>
</file>

<file path=customXml/itemProps3.xml><?xml version="1.0" encoding="utf-8"?>
<ds:datastoreItem xmlns:ds="http://schemas.openxmlformats.org/officeDocument/2006/customXml" ds:itemID="{7911377E-215A-4ABE-B230-EE26799F9E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1775</Words>
  <Application>Microsoft Office PowerPoint</Application>
  <PresentationFormat>Widescreen</PresentationFormat>
  <Paragraphs>206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30</cp:revision>
  <dcterms:created xsi:type="dcterms:W3CDTF">2020-01-14T14:41:44Z</dcterms:created>
  <dcterms:modified xsi:type="dcterms:W3CDTF">2020-01-29T16:09:11Z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