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9" r:id="rId7"/>
    <p:sldId id="270" r:id="rId8"/>
    <p:sldId id="267" r:id="rId9"/>
    <p:sldId id="271" r:id="rId10"/>
    <p:sldId id="27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DBF9CA-33B8-B132-9A78-9854A501D19A}" name="Emma Farrell" initials="EF" userId="420794b46e53be3d" providerId="Windows Live"/>
  <p188:author id="{6B4E1DF2-CC38-7922-B9EA-8A904D028080}" name="Pól Ó Cainin" initials="PÓC" userId="S::pol@cogg.ie::5fc38f96-c4a3-4442-a423-8274a933a9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6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2420153" y="1712590"/>
            <a:ext cx="7351693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 Foghlama 5: </a:t>
            </a:r>
          </a:p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Ag Cailleadh an Chloiginn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01F81-A0DD-BF4D-A9FF-622500E8F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9" b="95675" l="9481" r="89955">
                        <a14:foregroundMark x1="21219" y1="14203" x2="25847" y2="10071"/>
                        <a14:foregroundMark x1="55869" y1="11233" x2="57562" y2="10200"/>
                        <a14:foregroundMark x1="39503" y1="26856" x2="38939" y2="29890"/>
                        <a14:foregroundMark x1="38375" y1="28083" x2="41874" y2="29051"/>
                        <a14:foregroundMark x1="55305" y1="28405" x2="56095" y2="27050"/>
                        <a14:foregroundMark x1="9481" y1="41188" x2="9481" y2="41188"/>
                        <a14:foregroundMark x1="34537" y1="89542" x2="34537" y2="91026"/>
                        <a14:foregroundMark x1="31941" y1="91866" x2="30248" y2="94383"/>
                        <a14:foregroundMark x1="56772" y1="93415" x2="59029" y2="95739"/>
                        <a14:foregroundMark x1="13431" y1="43383" x2="10384" y2="41382"/>
                        <a14:foregroundMark x1="56095" y1="10394" x2="66366" y2="9555"/>
                        <a14:foregroundMark x1="29120" y1="9748" x2="26185" y2="9232"/>
                        <a14:foregroundMark x1="63431" y1="9038" x2="60497" y2="9038"/>
                        <a14:foregroundMark x1="30023" y1="8909" x2="25056" y2="9425"/>
                      </a14:backgroundRemoval>
                    </a14:imgEffect>
                  </a14:imgLayer>
                </a14:imgProps>
              </a:ext>
            </a:extLst>
          </a:blip>
          <a:srcRect t="3551" b="-219"/>
          <a:stretch/>
        </p:blipFill>
        <p:spPr>
          <a:xfrm>
            <a:off x="7702248" y="3159140"/>
            <a:ext cx="1624054" cy="27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1FBA2A30-C65C-C947-BB50-A8F585A45B41}"/>
              </a:ext>
            </a:extLst>
          </p:cNvPr>
          <p:cNvSpPr/>
          <p:nvPr/>
        </p:nvSpPr>
        <p:spPr>
          <a:xfrm>
            <a:off x="6004813" y="1793019"/>
            <a:ext cx="2899344" cy="2600305"/>
          </a:xfrm>
          <a:prstGeom prst="wedgeEllipseCallout">
            <a:avLst>
              <a:gd name="adj1" fmla="val -50965"/>
              <a:gd name="adj2" fmla="val 31334"/>
            </a:avLst>
          </a:prstGeom>
          <a:ln>
            <a:solidFill>
              <a:srgbClr val="79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170E6-F735-5045-80C6-8C5C04989338}"/>
              </a:ext>
            </a:extLst>
          </p:cNvPr>
          <p:cNvSpPr txBox="1"/>
          <p:nvPr/>
        </p:nvSpPr>
        <p:spPr>
          <a:xfrm>
            <a:off x="6296680" y="2168312"/>
            <a:ext cx="2315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93399"/>
                </a:solidFill>
                <a:latin typeface="Arial Rounded MT Bold" panose="020F0704030504030204" pitchFamily="34" charset="0"/>
              </a:rPr>
              <a:t>Cad iad na bealaí difriúla chun socrú síos a úsáidfidh TÚ FÉIN an tseachtain seo? </a:t>
            </a:r>
          </a:p>
        </p:txBody>
      </p:sp>
      <p:pic>
        <p:nvPicPr>
          <p:cNvPr id="4" name="Picture 3" descr="A picture containing toy, doll, several&#10;&#10;Description automatically generated">
            <a:extLst>
              <a:ext uri="{FF2B5EF4-FFF2-40B4-BE49-F238E27FC236}">
                <a16:creationId xmlns:a16="http://schemas.microsoft.com/office/drawing/2014/main" id="{AE2E40EC-BB4A-D84D-80D4-06B4CB65E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0" t="50598" r="51889" b="5481"/>
          <a:stretch/>
        </p:blipFill>
        <p:spPr>
          <a:xfrm>
            <a:off x="4724400" y="2708785"/>
            <a:ext cx="1774371" cy="20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78E7CA2D-2CF7-D847-BB1B-6BCCA925E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2" t="13489" r="22300" b="14108"/>
          <a:stretch/>
        </p:blipFill>
        <p:spPr>
          <a:xfrm>
            <a:off x="1190848" y="534974"/>
            <a:ext cx="3668234" cy="4965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70619-6563-8F40-AED3-CAF14A0C15A1}"/>
              </a:ext>
            </a:extLst>
          </p:cNvPr>
          <p:cNvSpPr txBox="1"/>
          <p:nvPr/>
        </p:nvSpPr>
        <p:spPr>
          <a:xfrm>
            <a:off x="5486401" y="881742"/>
            <a:ext cx="6555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Cad a chiallaíonn sé ‘an cloigeann a chailleadh’?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Ar chaill tú an cloigeann riamh?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Cén fáth ar tharla sé sin?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Conas a mhothaigh tú faoi?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Conas a dhéileáil tú leis?</a:t>
            </a:r>
          </a:p>
          <a:p>
            <a:pPr marL="285750" indent="-285750">
              <a:buFont typeface="Webdings" panose="05030102010509060703" pitchFamily="18" charset="2"/>
              <a:buChar char=""/>
            </a:pPr>
            <a:r>
              <a:rPr lang="ga-IE" sz="3200">
                <a:solidFill>
                  <a:srgbClr val="CC5A40"/>
                </a:solidFill>
              </a:rPr>
              <a:t>Cad a tharla dá bharr?</a:t>
            </a:r>
            <a:endParaRPr lang="ga-IE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D4D0F-57CA-9B4D-8641-1163EE3E91C3}"/>
              </a:ext>
            </a:extLst>
          </p:cNvPr>
          <p:cNvSpPr/>
          <p:nvPr/>
        </p:nvSpPr>
        <p:spPr>
          <a:xfrm rot="21388329">
            <a:off x="2577567" y="2078553"/>
            <a:ext cx="746234" cy="27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A0442-FDAB-8F47-AC9A-23FDC90B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D18848-31FA-C948-85DC-22C5E55FBE29}"/>
              </a:ext>
            </a:extLst>
          </p:cNvPr>
          <p:cNvCxnSpPr>
            <a:cxnSpLocks/>
          </p:cNvCxnSpPr>
          <p:nvPr/>
        </p:nvCxnSpPr>
        <p:spPr>
          <a:xfrm flipV="1">
            <a:off x="1217619" y="1775394"/>
            <a:ext cx="4061154" cy="1"/>
          </a:xfrm>
          <a:prstGeom prst="straightConnector1">
            <a:avLst/>
          </a:prstGeom>
          <a:ln w="76200">
            <a:solidFill>
              <a:srgbClr val="25AAE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ED0623B5-828B-664E-B3C6-E19C82B09C83}"/>
              </a:ext>
            </a:extLst>
          </p:cNvPr>
          <p:cNvSpPr/>
          <p:nvPr/>
        </p:nvSpPr>
        <p:spPr>
          <a:xfrm>
            <a:off x="5387926" y="551889"/>
            <a:ext cx="6597748" cy="4583623"/>
          </a:xfrm>
          <a:prstGeom prst="roundRect">
            <a:avLst/>
          </a:prstGeom>
          <a:solidFill>
            <a:srgbClr val="25AAE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>
              <a:tabLst>
                <a:tab pos="3317875" algn="l"/>
                <a:tab pos="3413125" algn="l"/>
              </a:tabLst>
              <a:defRPr/>
            </a:pPr>
            <a:r>
              <a:rPr lang="ga-IE" sz="28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Coirtéis Réamhthosaigh (An inchinn a smaoiníonn) </a:t>
            </a:r>
            <a:endParaRPr kumimoji="0" lang="ga-I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2288" lvl="0" indent="-3429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Réitíonn sí fadhbanna agus déanann sí cinntí</a:t>
            </a:r>
          </a:p>
          <a:p>
            <a:pPr marL="522288" lvl="0" indent="-3429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 sí i gceannas ar a bheith ag déileáil le smaointe agus le mothúcháin</a:t>
            </a:r>
          </a:p>
          <a:p>
            <a:pPr marL="522288" lvl="0" indent="-3429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 sí leat a bheith ag tuar agus ag smaoineamh ar an méid a tharlóidh de bharr do ghníomhartha</a:t>
            </a:r>
          </a:p>
        </p:txBody>
      </p:sp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D4494-2F48-894E-9457-1FA6C8F16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40A904-7B83-DB4A-83AC-27174F008B67}"/>
              </a:ext>
            </a:extLst>
          </p:cNvPr>
          <p:cNvCxnSpPr>
            <a:cxnSpLocks/>
          </p:cNvCxnSpPr>
          <p:nvPr/>
        </p:nvCxnSpPr>
        <p:spPr>
          <a:xfrm flipV="1">
            <a:off x="2296633" y="2788170"/>
            <a:ext cx="3558361" cy="640829"/>
          </a:xfrm>
          <a:prstGeom prst="straightConnector1">
            <a:avLst/>
          </a:prstGeom>
          <a:ln w="76200">
            <a:solidFill>
              <a:srgbClr val="BF1E2E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1FFC3E2F-D34B-9747-969B-31A6F4F089E7}"/>
              </a:ext>
            </a:extLst>
          </p:cNvPr>
          <p:cNvSpPr/>
          <p:nvPr/>
        </p:nvSpPr>
        <p:spPr>
          <a:xfrm>
            <a:off x="5854994" y="1347232"/>
            <a:ext cx="6182108" cy="4170699"/>
          </a:xfrm>
          <a:prstGeom prst="roundRect">
            <a:avLst/>
          </a:prstGeom>
          <a:solidFill>
            <a:srgbClr val="BF1E2E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>
              <a:tabLst>
                <a:tab pos="3317875" algn="l"/>
                <a:tab pos="3413125" algn="l"/>
              </a:tabLst>
              <a:defRPr/>
            </a:pPr>
            <a:r>
              <a:rPr lang="ga-IE" sz="2800" b="1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Amagdala</a:t>
            </a:r>
            <a:r>
              <a:rPr lang="ga-IE" sz="28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 inchinn ársa) </a:t>
            </a: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Freagraíonn sé don dainséar</a:t>
            </a: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Níl a fhios aige an difríocht idir strus beag agus bagairt ar do </a:t>
            </a:r>
            <a:r>
              <a:rPr lang="ga-IE" sz="280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bheatha</a:t>
            </a:r>
            <a:endParaRPr lang="ga-IE" sz="28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Stopann sé an choirtéis réamhthosaigh agus an </a:t>
            </a:r>
            <a:r>
              <a:rPr lang="ga-IE" sz="280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hipeacampas</a:t>
            </a: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bheith ag obair mar is ceart</a:t>
            </a:r>
          </a:p>
        </p:txBody>
      </p:sp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539E7-6899-3F40-A30D-52E013DF5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204" t="9459" r="24577" b="6850"/>
          <a:stretch/>
        </p:blipFill>
        <p:spPr>
          <a:xfrm>
            <a:off x="479833" y="839972"/>
            <a:ext cx="4798940" cy="42955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DFEB5B5-EABF-FE42-80E1-DF59CE1A59BA}"/>
              </a:ext>
            </a:extLst>
          </p:cNvPr>
          <p:cNvCxnSpPr>
            <a:cxnSpLocks/>
          </p:cNvCxnSpPr>
          <p:nvPr/>
        </p:nvCxnSpPr>
        <p:spPr>
          <a:xfrm>
            <a:off x="3657600" y="2558629"/>
            <a:ext cx="2789275" cy="0"/>
          </a:xfrm>
          <a:prstGeom prst="straightConnector1">
            <a:avLst/>
          </a:prstGeom>
          <a:ln w="76200">
            <a:solidFill>
              <a:srgbClr val="674C77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C1115CA2-2B77-5145-80D4-CC896906EA34}"/>
              </a:ext>
            </a:extLst>
          </p:cNvPr>
          <p:cNvSpPr/>
          <p:nvPr/>
        </p:nvSpPr>
        <p:spPr>
          <a:xfrm>
            <a:off x="6478715" y="1274165"/>
            <a:ext cx="5233451" cy="2365321"/>
          </a:xfrm>
          <a:prstGeom prst="roundRect">
            <a:avLst/>
          </a:prstGeom>
          <a:solidFill>
            <a:srgbClr val="674C77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0">
              <a:tabLst>
                <a:tab pos="3317875" algn="l"/>
                <a:tab pos="3413125" algn="l"/>
              </a:tabLst>
              <a:defRPr/>
            </a:pPr>
            <a:r>
              <a:rPr lang="ga-IE" sz="2800" b="1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Hipeacampas</a:t>
            </a:r>
            <a:r>
              <a:rPr lang="ga-IE" sz="2800" b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Stórálann sé cuimhní agus tugann sé chun cuimhne iad</a:t>
            </a: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Cabhraíonn sé leat freagraí mothúchánacha a chruthú</a:t>
            </a:r>
          </a:p>
        </p:txBody>
      </p:sp>
    </p:spTree>
    <p:extLst>
      <p:ext uri="{BB962C8B-B14F-4D97-AF65-F5344CB8AC3E}">
        <p14:creationId xmlns:p14="http://schemas.microsoft.com/office/powerpoint/2010/main" val="11105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A317A2D-EFF4-8F46-A731-2830F5996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02" y="744719"/>
            <a:ext cx="6724693" cy="482652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85019F-9B33-0E47-91D4-BC2EAF2504D1}"/>
              </a:ext>
            </a:extLst>
          </p:cNvPr>
          <p:cNvCxnSpPr>
            <a:cxnSpLocks/>
          </p:cNvCxnSpPr>
          <p:nvPr/>
        </p:nvCxnSpPr>
        <p:spPr>
          <a:xfrm flipV="1">
            <a:off x="4355183" y="2263515"/>
            <a:ext cx="1740817" cy="159176"/>
          </a:xfrm>
          <a:prstGeom prst="straightConnector1">
            <a:avLst/>
          </a:prstGeom>
          <a:ln w="76200">
            <a:solidFill>
              <a:srgbClr val="F31D2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858E2ADE-3715-1848-B601-2E1D391C1208}"/>
              </a:ext>
            </a:extLst>
          </p:cNvPr>
          <p:cNvSpPr/>
          <p:nvPr/>
        </p:nvSpPr>
        <p:spPr>
          <a:xfrm>
            <a:off x="6096000" y="902233"/>
            <a:ext cx="5745398" cy="3774698"/>
          </a:xfrm>
          <a:prstGeom prst="roundRect">
            <a:avLst/>
          </a:prstGeom>
          <a:solidFill>
            <a:srgbClr val="F31D2F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 córas aláraim ag ár n-inchinn a thosaíonn ag obair nuair a bhíonn strus mór orainn. </a:t>
            </a:r>
            <a:endParaRPr kumimoji="0" lang="ga-I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36588" lvl="0" indent="-457200">
              <a:buFont typeface="Arial" panose="020B0604020202020204" pitchFamily="34" charset="0"/>
              <a:buChar char="•"/>
              <a:tabLst>
                <a:tab pos="3317875" algn="l"/>
                <a:tab pos="3413125" algn="l"/>
              </a:tabLst>
              <a:defRPr/>
            </a:pPr>
            <a:r>
              <a:rPr lang="ga-IE" sz="280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Cuireann an t-aláram sin tús le ‘troid nó teitheadh’. </a:t>
            </a:r>
            <a:endParaRPr kumimoji="0" lang="ga-I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78C61D-2681-664E-A8DE-EF2BD0EFB8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6" t="25502" r="16500" b="26364"/>
          <a:stretch/>
        </p:blipFill>
        <p:spPr>
          <a:xfrm>
            <a:off x="2236570" y="1685343"/>
            <a:ext cx="2344615" cy="165881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9E07F6-1190-FF41-97D8-1B8A201419D3}"/>
              </a:ext>
            </a:extLst>
          </p:cNvPr>
          <p:cNvGrpSpPr/>
          <p:nvPr/>
        </p:nvGrpSpPr>
        <p:grpSpPr>
          <a:xfrm>
            <a:off x="1665903" y="2694083"/>
            <a:ext cx="3335673" cy="1383708"/>
            <a:chOff x="1665903" y="2694083"/>
            <a:chExt cx="3335673" cy="13837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F93F4C-D570-AA40-9716-678F370495F1}"/>
                </a:ext>
              </a:extLst>
            </p:cNvPr>
            <p:cNvGrpSpPr/>
            <p:nvPr/>
          </p:nvGrpSpPr>
          <p:grpSpPr>
            <a:xfrm>
              <a:off x="3583846" y="2694083"/>
              <a:ext cx="1417730" cy="1283398"/>
              <a:chOff x="3583846" y="2694083"/>
              <a:chExt cx="1417730" cy="1283398"/>
            </a:xfrm>
          </p:grpSpPr>
          <p:sp>
            <p:nvSpPr>
              <p:cNvPr id="5" name="Flowchart: Connector 20">
                <a:extLst>
                  <a:ext uri="{FF2B5EF4-FFF2-40B4-BE49-F238E27FC236}">
                    <a16:creationId xmlns:a16="http://schemas.microsoft.com/office/drawing/2014/main" id="{5508319A-E765-4F47-BE1B-89544FF39F99}"/>
                  </a:ext>
                </a:extLst>
              </p:cNvPr>
              <p:cNvSpPr/>
              <p:nvPr/>
            </p:nvSpPr>
            <p:spPr>
              <a:xfrm>
                <a:off x="3583846" y="2694083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" name="Picture 5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80DCD996-9AE1-F541-8F17-497AE8795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398" t="11317" r="21826" b="23656"/>
              <a:stretch/>
            </p:blipFill>
            <p:spPr>
              <a:xfrm>
                <a:off x="3880361" y="2889050"/>
                <a:ext cx="784302" cy="8592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842B89-9C45-9A40-8FCF-64B7FD1AB04B}"/>
                </a:ext>
              </a:extLst>
            </p:cNvPr>
            <p:cNvSpPr txBox="1"/>
            <p:nvPr/>
          </p:nvSpPr>
          <p:spPr>
            <a:xfrm>
              <a:off x="1665903" y="3677681"/>
              <a:ext cx="2170956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1" dirty="0">
                  <a:solidFill>
                    <a:srgbClr val="ED7D31">
                      <a:lumMod val="50000"/>
                    </a:srgbClr>
                  </a:solidFill>
                </a:rPr>
                <a:t>Bosa ag cur allais 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9726E8-B6DE-4749-8586-21A234A99F0D}"/>
              </a:ext>
            </a:extLst>
          </p:cNvPr>
          <p:cNvGrpSpPr/>
          <p:nvPr/>
        </p:nvGrpSpPr>
        <p:grpSpPr>
          <a:xfrm>
            <a:off x="2013933" y="4237274"/>
            <a:ext cx="2794695" cy="1442881"/>
            <a:chOff x="2013933" y="4237274"/>
            <a:chExt cx="2794695" cy="144288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84632B-17BD-9545-9EEB-DED3380017D9}"/>
                </a:ext>
              </a:extLst>
            </p:cNvPr>
            <p:cNvGrpSpPr/>
            <p:nvPr/>
          </p:nvGrpSpPr>
          <p:grpSpPr>
            <a:xfrm>
              <a:off x="3390898" y="4237274"/>
              <a:ext cx="1417730" cy="1283398"/>
              <a:chOff x="3390898" y="4237274"/>
              <a:chExt cx="1417730" cy="1283398"/>
            </a:xfrm>
          </p:grpSpPr>
          <p:sp>
            <p:nvSpPr>
              <p:cNvPr id="10" name="Flowchart: Connector 24">
                <a:extLst>
                  <a:ext uri="{FF2B5EF4-FFF2-40B4-BE49-F238E27FC236}">
                    <a16:creationId xmlns:a16="http://schemas.microsoft.com/office/drawing/2014/main" id="{B70B4792-BAA5-D84E-91D9-F2AE176EA123}"/>
                  </a:ext>
                </a:extLst>
              </p:cNvPr>
              <p:cNvSpPr/>
              <p:nvPr/>
            </p:nvSpPr>
            <p:spPr>
              <a:xfrm>
                <a:off x="3390898" y="4237274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BD89A2F5-0800-C642-A1E7-9B06F9F150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600" t="20174" r="7674" b="40495"/>
              <a:stretch/>
            </p:blipFill>
            <p:spPr>
              <a:xfrm>
                <a:off x="3563843" y="4556241"/>
                <a:ext cx="1110766" cy="573762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4F04B4-D1BE-F84F-BA0C-A569BE1F392A}"/>
                </a:ext>
              </a:extLst>
            </p:cNvPr>
            <p:cNvSpPr txBox="1"/>
            <p:nvPr/>
          </p:nvSpPr>
          <p:spPr>
            <a:xfrm>
              <a:off x="2013933" y="5280045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1" dirty="0">
                  <a:solidFill>
                    <a:srgbClr val="ED7D31">
                      <a:lumMod val="50000"/>
                    </a:srgbClr>
                  </a:solidFill>
                </a:rPr>
                <a:t>Béal tirim 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7042E-E7A1-184E-898B-B334478D0888}"/>
              </a:ext>
            </a:extLst>
          </p:cNvPr>
          <p:cNvGrpSpPr/>
          <p:nvPr/>
        </p:nvGrpSpPr>
        <p:grpSpPr>
          <a:xfrm>
            <a:off x="538072" y="773728"/>
            <a:ext cx="4193767" cy="1428556"/>
            <a:chOff x="688464" y="564692"/>
            <a:chExt cx="4193767" cy="1428556"/>
          </a:xfrm>
        </p:grpSpPr>
        <p:sp>
          <p:nvSpPr>
            <p:cNvPr id="13" name="Thought Bubble: Cloud 14">
              <a:extLst>
                <a:ext uri="{FF2B5EF4-FFF2-40B4-BE49-F238E27FC236}">
                  <a16:creationId xmlns:a16="http://schemas.microsoft.com/office/drawing/2014/main" id="{A80FAC4F-111F-3548-96E0-45B0C8D7C7C8}"/>
                </a:ext>
              </a:extLst>
            </p:cNvPr>
            <p:cNvSpPr/>
            <p:nvPr/>
          </p:nvSpPr>
          <p:spPr>
            <a:xfrm rot="21303184" flipH="1">
              <a:off x="2878489" y="564692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D3C918E-6DB3-5F41-8923-CE55B0879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127"/>
            <a:stretch/>
          </p:blipFill>
          <p:spPr>
            <a:xfrm>
              <a:off x="3408936" y="697041"/>
              <a:ext cx="1051003" cy="10353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5DAF3F-7BC9-4C4F-A865-450B91527B9E}"/>
                </a:ext>
              </a:extLst>
            </p:cNvPr>
            <p:cNvSpPr txBox="1"/>
            <p:nvPr/>
          </p:nvSpPr>
          <p:spPr>
            <a:xfrm>
              <a:off x="688464" y="1593138"/>
              <a:ext cx="2720472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ga-IE" sz="2000" b="1">
                  <a:solidFill>
                    <a:srgbClr val="ED7D31">
                      <a:lumMod val="50000"/>
                    </a:srgbClr>
                  </a:solidFill>
                </a:rPr>
                <a:t>Deacair aird a dhíriú </a:t>
              </a:r>
              <a:endParaRPr kumimoji="0" lang="ga-IE" sz="2000" b="1" i="0" u="none" strike="noStrike" kern="1200" cap="none" spc="0" normalizeH="0" baseline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FC8778-EAD5-B140-961E-6B564BE9F068}"/>
              </a:ext>
            </a:extLst>
          </p:cNvPr>
          <p:cNvGrpSpPr/>
          <p:nvPr/>
        </p:nvGrpSpPr>
        <p:grpSpPr>
          <a:xfrm>
            <a:off x="7223032" y="623700"/>
            <a:ext cx="3886482" cy="2003117"/>
            <a:chOff x="6973775" y="573154"/>
            <a:chExt cx="3886482" cy="20031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7D8EE2-4E96-F74E-B1BE-311CB11F7C3D}"/>
                </a:ext>
              </a:extLst>
            </p:cNvPr>
            <p:cNvGrpSpPr/>
            <p:nvPr/>
          </p:nvGrpSpPr>
          <p:grpSpPr>
            <a:xfrm>
              <a:off x="6973775" y="573154"/>
              <a:ext cx="2003742" cy="1362997"/>
              <a:chOff x="6973775" y="573154"/>
              <a:chExt cx="2003742" cy="1362997"/>
            </a:xfrm>
          </p:grpSpPr>
          <p:sp>
            <p:nvSpPr>
              <p:cNvPr id="19" name="Thought Bubble: Cloud 12">
                <a:extLst>
                  <a:ext uri="{FF2B5EF4-FFF2-40B4-BE49-F238E27FC236}">
                    <a16:creationId xmlns:a16="http://schemas.microsoft.com/office/drawing/2014/main" id="{18BD3B9B-C734-FC43-B8A7-E4DFC8B6B9DA}"/>
                  </a:ext>
                </a:extLst>
              </p:cNvPr>
              <p:cNvSpPr/>
              <p:nvPr/>
            </p:nvSpPr>
            <p:spPr>
              <a:xfrm rot="643570">
                <a:off x="6973775" y="573154"/>
                <a:ext cx="2003742" cy="1362997"/>
              </a:xfrm>
              <a:prstGeom prst="cloudCallou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0" name="Picture 19" descr="A picture containing food, light&#10;&#10;Description automatically generated">
                <a:extLst>
                  <a:ext uri="{FF2B5EF4-FFF2-40B4-BE49-F238E27FC236}">
                    <a16:creationId xmlns:a16="http://schemas.microsoft.com/office/drawing/2014/main" id="{DA9C14A7-D61E-9548-BFD8-44E11F373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8352" y="629026"/>
                <a:ext cx="1414018" cy="1088257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411BD-41C9-5648-BB38-37B566F26EEE}"/>
                </a:ext>
              </a:extLst>
            </p:cNvPr>
            <p:cNvSpPr txBox="1"/>
            <p:nvPr/>
          </p:nvSpPr>
          <p:spPr>
            <a:xfrm>
              <a:off x="8191992" y="1868385"/>
              <a:ext cx="2668265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1" dirty="0">
                  <a:solidFill>
                    <a:srgbClr val="ED7D31">
                      <a:lumMod val="50000"/>
                    </a:srgbClr>
                  </a:solidFill>
                </a:rPr>
                <a:t>Smaoineamh gafa i</a:t>
              </a:r>
            </a:p>
            <a:p>
              <a:pPr lvl="0" algn="ctr">
                <a:defRPr/>
              </a:pPr>
              <a:r>
                <a:rPr lang="en-US" sz="2000" b="1" dirty="0">
                  <a:solidFill>
                    <a:srgbClr val="ED7D31">
                      <a:lumMod val="50000"/>
                    </a:srgbClr>
                  </a:solidFill>
                </a:rPr>
                <a:t> mo cheann 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EA2678-AFA7-D148-9599-F29734238C97}"/>
              </a:ext>
            </a:extLst>
          </p:cNvPr>
          <p:cNvGrpSpPr/>
          <p:nvPr/>
        </p:nvGrpSpPr>
        <p:grpSpPr>
          <a:xfrm>
            <a:off x="4980776" y="245796"/>
            <a:ext cx="2003742" cy="1824145"/>
            <a:chOff x="4980776" y="245796"/>
            <a:chExt cx="2003742" cy="1824145"/>
          </a:xfrm>
        </p:grpSpPr>
        <p:sp>
          <p:nvSpPr>
            <p:cNvPr id="22" name="Thought Bubble: Cloud 27">
              <a:extLst>
                <a:ext uri="{FF2B5EF4-FFF2-40B4-BE49-F238E27FC236}">
                  <a16:creationId xmlns:a16="http://schemas.microsoft.com/office/drawing/2014/main" id="{4D61D352-39CE-C748-B290-60CA3DECAFD5}"/>
                </a:ext>
              </a:extLst>
            </p:cNvPr>
            <p:cNvSpPr/>
            <p:nvPr/>
          </p:nvSpPr>
          <p:spPr>
            <a:xfrm>
              <a:off x="4980776" y="245796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E53B39-7960-C74C-B42F-E1939B1A371B}"/>
                </a:ext>
              </a:extLst>
            </p:cNvPr>
            <p:cNvGrpSpPr/>
            <p:nvPr/>
          </p:nvGrpSpPr>
          <p:grpSpPr>
            <a:xfrm>
              <a:off x="5076988" y="583057"/>
              <a:ext cx="1789714" cy="1486884"/>
              <a:chOff x="5076988" y="583057"/>
              <a:chExt cx="1789714" cy="1486884"/>
            </a:xfrm>
          </p:grpSpPr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1D4D452-18DC-1D40-9D28-C3A1FC6856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22" t="8564" r="6252" b="6906"/>
              <a:stretch/>
            </p:blipFill>
            <p:spPr>
              <a:xfrm>
                <a:off x="5467860" y="583057"/>
                <a:ext cx="1060091" cy="96921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D03904-2128-CE47-B125-690CC72D6F7B}"/>
                  </a:ext>
                </a:extLst>
              </p:cNvPr>
              <p:cNvSpPr txBox="1"/>
              <p:nvPr/>
            </p:nvSpPr>
            <p:spPr>
              <a:xfrm>
                <a:off x="5076988" y="1362055"/>
                <a:ext cx="1789714" cy="7078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2000" b="1" dirty="0">
                    <a:solidFill>
                      <a:srgbClr val="ED7D31">
                        <a:lumMod val="50000"/>
                      </a:srgbClr>
                    </a:solidFill>
                  </a:rPr>
                  <a:t>Intinn ag rith is ag rás </a:t>
                </a:r>
                <a:endPara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D16E77-B905-B54C-893B-C14C4A981C1D}"/>
              </a:ext>
            </a:extLst>
          </p:cNvPr>
          <p:cNvGrpSpPr/>
          <p:nvPr/>
        </p:nvGrpSpPr>
        <p:grpSpPr>
          <a:xfrm>
            <a:off x="6668785" y="2583736"/>
            <a:ext cx="1417730" cy="1283398"/>
            <a:chOff x="6668785" y="2583736"/>
            <a:chExt cx="1417730" cy="1283398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6D7EEE8B-E3ED-1646-874D-C07A9FF8C20E}"/>
                </a:ext>
              </a:extLst>
            </p:cNvPr>
            <p:cNvSpPr/>
            <p:nvPr/>
          </p:nvSpPr>
          <p:spPr>
            <a:xfrm>
              <a:off x="6668785" y="2583736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2A540B1-C78D-EE44-8A55-88D4C0302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481" t="13030" r="5859" b="26752"/>
            <a:stretch/>
          </p:blipFill>
          <p:spPr>
            <a:xfrm>
              <a:off x="6880734" y="2808772"/>
              <a:ext cx="1004999" cy="83332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159EA9-1ECB-7D46-8A39-6C86CB9BE0D9}"/>
              </a:ext>
            </a:extLst>
          </p:cNvPr>
          <p:cNvSpPr txBox="1"/>
          <p:nvPr/>
        </p:nvSpPr>
        <p:spPr>
          <a:xfrm>
            <a:off x="7699029" y="3605198"/>
            <a:ext cx="2221097" cy="400110"/>
          </a:xfrm>
          <a:prstGeom prst="rect">
            <a:avLst/>
          </a:prstGeom>
          <a:solidFill>
            <a:srgbClr val="F0DD6A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ED7D31">
                    <a:lumMod val="50000"/>
                  </a:srgbClr>
                </a:solidFill>
              </a:rPr>
              <a:t>Croí ag preabadh 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EFAACA-0B29-B849-97DD-02D7861AB6BD}"/>
              </a:ext>
            </a:extLst>
          </p:cNvPr>
          <p:cNvGrpSpPr/>
          <p:nvPr/>
        </p:nvGrpSpPr>
        <p:grpSpPr>
          <a:xfrm>
            <a:off x="6961715" y="4392718"/>
            <a:ext cx="3922915" cy="1237356"/>
            <a:chOff x="7055629" y="4374829"/>
            <a:chExt cx="3771555" cy="1283398"/>
          </a:xfrm>
        </p:grpSpPr>
        <p:sp>
          <p:nvSpPr>
            <p:cNvPr id="35" name="Flowchart: Connector 15">
              <a:extLst>
                <a:ext uri="{FF2B5EF4-FFF2-40B4-BE49-F238E27FC236}">
                  <a16:creationId xmlns:a16="http://schemas.microsoft.com/office/drawing/2014/main" id="{63FDB85A-820A-934E-AF3C-A05FC47CE6DD}"/>
                </a:ext>
              </a:extLst>
            </p:cNvPr>
            <p:cNvSpPr/>
            <p:nvPr/>
          </p:nvSpPr>
          <p:spPr>
            <a:xfrm>
              <a:off x="7055629" y="4374829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5472E5-6F37-7049-B7B2-CCF9D66A540E}"/>
                </a:ext>
              </a:extLst>
            </p:cNvPr>
            <p:cNvSpPr txBox="1"/>
            <p:nvPr/>
          </p:nvSpPr>
          <p:spPr>
            <a:xfrm>
              <a:off x="8606087" y="4858389"/>
              <a:ext cx="2221097" cy="414998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1" dirty="0">
                  <a:solidFill>
                    <a:srgbClr val="ED7D31">
                      <a:lumMod val="50000"/>
                    </a:srgbClr>
                  </a:solidFill>
                </a:rPr>
                <a:t>Snaidhm i mo bholg 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4450884-0FFC-9149-990E-32366F8D2F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09" b="95675" l="9481" r="89955">
                        <a14:foregroundMark x1="21219" y1="14203" x2="25847" y2="10071"/>
                        <a14:foregroundMark x1="55869" y1="11233" x2="57562" y2="10200"/>
                        <a14:foregroundMark x1="39503" y1="26856" x2="38939" y2="29890"/>
                        <a14:foregroundMark x1="38375" y1="28083" x2="41874" y2="29051"/>
                        <a14:foregroundMark x1="55305" y1="28405" x2="56095" y2="27050"/>
                        <a14:foregroundMark x1="9481" y1="41188" x2="9481" y2="41188"/>
                        <a14:foregroundMark x1="34537" y1="89542" x2="34537" y2="91026"/>
                        <a14:foregroundMark x1="31941" y1="91866" x2="30248" y2="94383"/>
                        <a14:foregroundMark x1="56772" y1="93415" x2="59029" y2="95739"/>
                        <a14:foregroundMark x1="13431" y1="43383" x2="10384" y2="41382"/>
                        <a14:foregroundMark x1="56095" y1="10394" x2="66366" y2="9555"/>
                        <a14:foregroundMark x1="29120" y1="9748" x2="26185" y2="9232"/>
                        <a14:foregroundMark x1="63431" y1="9038" x2="60497" y2="9038"/>
                        <a14:foregroundMark x1="30023" y1="8909" x2="25056" y2="9425"/>
                      </a14:backgroundRemoval>
                    </a14:imgEffect>
                  </a14:imgLayer>
                </a14:imgProps>
              </a:ext>
            </a:extLst>
          </a:blip>
          <a:srcRect t="3551" b="-219"/>
          <a:stretch/>
        </p:blipFill>
        <p:spPr>
          <a:xfrm>
            <a:off x="4774869" y="1989563"/>
            <a:ext cx="2415557" cy="41256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DC56CA2-5772-4342-A005-06356BE82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1700928">
            <a:off x="7235270" y="4573279"/>
            <a:ext cx="927517" cy="8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0C504-0FD9-6849-9E14-FA35B9D45515}"/>
              </a:ext>
            </a:extLst>
          </p:cNvPr>
          <p:cNvSpPr txBox="1"/>
          <p:nvPr/>
        </p:nvSpPr>
        <p:spPr>
          <a:xfrm>
            <a:off x="5854242" y="1867824"/>
            <a:ext cx="57732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Ainmnigh an mothúchán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Glac leis an mothúchán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Tarraing anáil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Dírigh d’aird ar do chorp</a:t>
            </a:r>
          </a:p>
          <a:p>
            <a:pPr marL="457200" indent="-457200">
              <a:buFontTx/>
              <a:buChar char="-"/>
            </a:pPr>
            <a:endParaRPr lang="en-I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A26ED-AB97-8549-A8E0-A99AE097A03B}"/>
              </a:ext>
            </a:extLst>
          </p:cNvPr>
          <p:cNvSpPr txBox="1"/>
          <p:nvPr/>
        </p:nvSpPr>
        <p:spPr>
          <a:xfrm>
            <a:off x="6292417" y="459299"/>
            <a:ext cx="5030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F1E2E"/>
                </a:solidFill>
                <a:latin typeface="Arial Rounded MT Bold" panose="020F0704030504030204" pitchFamily="34" charset="0"/>
              </a:rPr>
              <a:t>Conas gan an cloigeann </a:t>
            </a:r>
          </a:p>
          <a:p>
            <a:pPr algn="ctr"/>
            <a:r>
              <a:rPr lang="en-US" sz="3200" b="1" dirty="0">
                <a:solidFill>
                  <a:srgbClr val="BF1E2E"/>
                </a:solidFill>
                <a:latin typeface="Arial Rounded MT Bold" panose="020F0704030504030204" pitchFamily="34" charset="0"/>
              </a:rPr>
              <a:t>a chailleadh! </a:t>
            </a:r>
          </a:p>
        </p:txBody>
      </p:sp>
      <p:pic>
        <p:nvPicPr>
          <p:cNvPr id="4" name="Picture 3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A3ABC163-AB28-D74F-8233-F25E2C7F7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2" t="13489" r="22300" b="14108"/>
          <a:stretch/>
        </p:blipFill>
        <p:spPr>
          <a:xfrm>
            <a:off x="1190848" y="534974"/>
            <a:ext cx="3668234" cy="4965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A537DA-B29A-2649-9BBF-E3DD3868A495}"/>
              </a:ext>
            </a:extLst>
          </p:cNvPr>
          <p:cNvSpPr/>
          <p:nvPr/>
        </p:nvSpPr>
        <p:spPr>
          <a:xfrm rot="21388329">
            <a:off x="2577567" y="2078553"/>
            <a:ext cx="746234" cy="27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3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EE47294-1B9F-3943-980F-C2387937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8" y="2059356"/>
            <a:ext cx="3380239" cy="41544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5C28CA-D960-314E-A3CF-59CA2A92230A}"/>
              </a:ext>
            </a:extLst>
          </p:cNvPr>
          <p:cNvSpPr/>
          <p:nvPr/>
        </p:nvSpPr>
        <p:spPr>
          <a:xfrm>
            <a:off x="1012372" y="3592286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400">
                <a:solidFill>
                  <a:srgbClr val="FF0000"/>
                </a:solidFill>
                <a:latin typeface="Arial Rounded MT Bold" panose="020F0704030504030204" pitchFamily="34" charset="0"/>
              </a:rPr>
              <a:t>Ag déanamh aclaíochta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630A49-6007-DB48-AB30-59607ABE7E13}"/>
              </a:ext>
            </a:extLst>
          </p:cNvPr>
          <p:cNvSpPr/>
          <p:nvPr/>
        </p:nvSpPr>
        <p:spPr>
          <a:xfrm>
            <a:off x="1410461" y="94593"/>
            <a:ext cx="3687056" cy="2690647"/>
          </a:xfrm>
          <a:prstGeom prst="ellipse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400">
                <a:solidFill>
                  <a:srgbClr val="793399"/>
                </a:solidFill>
                <a:latin typeface="Arial Rounded MT Bold" panose="020F0704030504030204" pitchFamily="34" charset="0"/>
              </a:rPr>
              <a:t>Ag baint úsáid as ár gcéadfaí le rudaí thart orainn a thabhairt faoi deara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4A959A-9CBC-C345-93A7-2A06EB80F411}"/>
              </a:ext>
            </a:extLst>
          </p:cNvPr>
          <p:cNvSpPr/>
          <p:nvPr/>
        </p:nvSpPr>
        <p:spPr>
          <a:xfrm>
            <a:off x="6797503" y="489858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400">
                <a:solidFill>
                  <a:srgbClr val="FF6600"/>
                </a:solidFill>
                <a:latin typeface="Arial Rounded MT Bold" panose="020F0704030504030204" pitchFamily="34" charset="0"/>
              </a:rPr>
              <a:t>Ag cuntas siar óna 10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23572E-1E2A-594A-A712-E99D7D5CC1CD}"/>
              </a:ext>
            </a:extLst>
          </p:cNvPr>
          <p:cNvSpPr/>
          <p:nvPr/>
        </p:nvSpPr>
        <p:spPr>
          <a:xfrm>
            <a:off x="8175172" y="3429000"/>
            <a:ext cx="3243942" cy="195942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Ag labhairt le duine éigin </a:t>
            </a:r>
          </a:p>
        </p:txBody>
      </p:sp>
    </p:spTree>
    <p:extLst>
      <p:ext uri="{BB962C8B-B14F-4D97-AF65-F5344CB8AC3E}">
        <p14:creationId xmlns:p14="http://schemas.microsoft.com/office/powerpoint/2010/main" val="4183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66B005-20D5-47DE-9B77-FBC08C97C022}"/>
</file>

<file path=customXml/itemProps2.xml><?xml version="1.0" encoding="utf-8"?>
<ds:datastoreItem xmlns:ds="http://schemas.openxmlformats.org/officeDocument/2006/customXml" ds:itemID="{2B305FAD-F14B-4094-B5C4-DCEA81219053}"/>
</file>

<file path=customXml/itemProps3.xml><?xml version="1.0" encoding="utf-8"?>
<ds:datastoreItem xmlns:ds="http://schemas.openxmlformats.org/officeDocument/2006/customXml" ds:itemID="{A75BB5ED-D452-44FA-865B-905E1CDD97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275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Webdings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Emma Farrell</cp:lastModifiedBy>
  <cp:revision>17</cp:revision>
  <dcterms:created xsi:type="dcterms:W3CDTF">2022-01-04T15:44:07Z</dcterms:created>
  <dcterms:modified xsi:type="dcterms:W3CDTF">2022-02-08T11:27:59Z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