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sldIdLst>
    <p:sldId id="269" r:id="rId5"/>
    <p:sldId id="273" r:id="rId6"/>
    <p:sldId id="260" r:id="rId7"/>
    <p:sldId id="290" r:id="rId8"/>
    <p:sldId id="288" r:id="rId9"/>
    <p:sldId id="289" r:id="rId10"/>
    <p:sldId id="275" r:id="rId11"/>
    <p:sldId id="291" r:id="rId12"/>
    <p:sldId id="292" r:id="rId13"/>
    <p:sldId id="307" r:id="rId14"/>
    <p:sldId id="274" r:id="rId15"/>
    <p:sldId id="277" r:id="rId16"/>
    <p:sldId id="278" r:id="rId17"/>
    <p:sldId id="295" r:id="rId18"/>
    <p:sldId id="279" r:id="rId19"/>
    <p:sldId id="293" r:id="rId20"/>
    <p:sldId id="294" r:id="rId21"/>
    <p:sldId id="296" r:id="rId22"/>
    <p:sldId id="308" r:id="rId23"/>
    <p:sldId id="280" r:id="rId24"/>
    <p:sldId id="297" r:id="rId25"/>
    <p:sldId id="281" r:id="rId26"/>
    <p:sldId id="298" r:id="rId27"/>
    <p:sldId id="283" r:id="rId28"/>
    <p:sldId id="284" r:id="rId29"/>
    <p:sldId id="299" r:id="rId30"/>
    <p:sldId id="300" r:id="rId31"/>
    <p:sldId id="301" r:id="rId32"/>
    <p:sldId id="302" r:id="rId33"/>
    <p:sldId id="306" r:id="rId34"/>
    <p:sldId id="309" r:id="rId35"/>
    <p:sldId id="34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00"/>
    <a:srgbClr val="1E4783"/>
    <a:srgbClr val="1E470D"/>
    <a:srgbClr val="FFDE3B"/>
    <a:srgbClr val="FFDC6D"/>
    <a:srgbClr val="97D5EB"/>
    <a:srgbClr val="4472C4"/>
    <a:srgbClr val="CFD5EA"/>
    <a:srgbClr val="E9EBF5"/>
    <a:srgbClr val="FD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3711A-C0B0-448F-9CE4-390EDEBC3160}" v="9" dt="2022-01-27T02:09:49.151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66" autoAdjust="0"/>
    <p:restoredTop sz="96327"/>
  </p:normalViewPr>
  <p:slideViewPr>
    <p:cSldViewPr snapToGrid="0" snapToObjects="1">
      <p:cViewPr varScale="1">
        <p:scale>
          <a:sx n="121" d="100"/>
          <a:sy n="121" d="100"/>
        </p:scale>
        <p:origin x="288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O'Connor" userId="d3b9681a-6783-45a0-a9cd-fbceb3f6df13" providerId="ADAL" clId="{0C5F15B9-5111-4BB3-8FC5-58F9A974ABB3}"/>
    <pc:docChg chg="modSld">
      <pc:chgData name="Priscilla O'Connor" userId="d3b9681a-6783-45a0-a9cd-fbceb3f6df13" providerId="ADAL" clId="{0C5F15B9-5111-4BB3-8FC5-58F9A974ABB3}" dt="2022-01-06T13:41:56.836" v="6"/>
      <pc:docMkLst>
        <pc:docMk/>
      </pc:docMkLst>
      <pc:sldChg chg="modSp mod">
        <pc:chgData name="Priscilla O'Connor" userId="d3b9681a-6783-45a0-a9cd-fbceb3f6df13" providerId="ADAL" clId="{0C5F15B9-5111-4BB3-8FC5-58F9A974ABB3}" dt="2022-01-06T13:41:27.309" v="2" actId="20577"/>
        <pc:sldMkLst>
          <pc:docMk/>
          <pc:sldMk cId="1202609437" sldId="292"/>
        </pc:sldMkLst>
        <pc:graphicFrameChg chg="mod modGraphic">
          <ac:chgData name="Priscilla O'Connor" userId="d3b9681a-6783-45a0-a9cd-fbceb3f6df13" providerId="ADAL" clId="{0C5F15B9-5111-4BB3-8FC5-58F9A974ABB3}" dt="2022-01-06T13:41:27.309" v="2" actId="20577"/>
          <ac:graphicFrameMkLst>
            <pc:docMk/>
            <pc:sldMk cId="1202609437" sldId="292"/>
            <ac:graphicFrameMk id="4" creationId="{9C96D4E7-2287-4DFD-84E5-BD9BBC824693}"/>
          </ac:graphicFrameMkLst>
        </pc:graphicFrameChg>
      </pc:sldChg>
      <pc:sldChg chg="modSp mod">
        <pc:chgData name="Priscilla O'Connor" userId="d3b9681a-6783-45a0-a9cd-fbceb3f6df13" providerId="ADAL" clId="{0C5F15B9-5111-4BB3-8FC5-58F9A974ABB3}" dt="2022-01-06T13:41:48.755" v="5" actId="20577"/>
        <pc:sldMkLst>
          <pc:docMk/>
          <pc:sldMk cId="2522411406" sldId="296"/>
        </pc:sldMkLst>
        <pc:graphicFrameChg chg="mod modGraphic">
          <ac:chgData name="Priscilla O'Connor" userId="d3b9681a-6783-45a0-a9cd-fbceb3f6df13" providerId="ADAL" clId="{0C5F15B9-5111-4BB3-8FC5-58F9A974ABB3}" dt="2022-01-06T13:41:48.755" v="5" actId="20577"/>
          <ac:graphicFrameMkLst>
            <pc:docMk/>
            <pc:sldMk cId="2522411406" sldId="296"/>
            <ac:graphicFrameMk id="5" creationId="{6CECDB48-BE3C-4386-97E8-9F21BF0D245E}"/>
          </ac:graphicFrameMkLst>
        </pc:graphicFrameChg>
      </pc:sldChg>
      <pc:sldChg chg="modSp">
        <pc:chgData name="Priscilla O'Connor" userId="d3b9681a-6783-45a0-a9cd-fbceb3f6df13" providerId="ADAL" clId="{0C5F15B9-5111-4BB3-8FC5-58F9A974ABB3}" dt="2022-01-06T13:41:56.836" v="6"/>
        <pc:sldMkLst>
          <pc:docMk/>
          <pc:sldMk cId="1428991766" sldId="306"/>
        </pc:sldMkLst>
        <pc:graphicFrameChg chg="mod">
          <ac:chgData name="Priscilla O'Connor" userId="d3b9681a-6783-45a0-a9cd-fbceb3f6df13" providerId="ADAL" clId="{0C5F15B9-5111-4BB3-8FC5-58F9A974ABB3}" dt="2022-01-06T13:41:56.836" v="6"/>
          <ac:graphicFrameMkLst>
            <pc:docMk/>
            <pc:sldMk cId="1428991766" sldId="306"/>
            <ac:graphicFrameMk id="7" creationId="{EFD3FB44-21EB-4258-81CC-E30A25C4152C}"/>
          </ac:graphicFrameMkLst>
        </pc:graphicFrameChg>
      </pc:sldChg>
    </pc:docChg>
  </pc:docChgLst>
  <pc:docChgLst>
    <pc:chgData name="Priscilla O'Connor" userId="d3b9681a-6783-45a0-a9cd-fbceb3f6df13" providerId="ADAL" clId="{3513711A-C0B0-448F-9CE4-390EDEBC3160}"/>
    <pc:docChg chg="undo custSel modSld">
      <pc:chgData name="Priscilla O'Connor" userId="d3b9681a-6783-45a0-a9cd-fbceb3f6df13" providerId="ADAL" clId="{3513711A-C0B0-448F-9CE4-390EDEBC3160}" dt="2022-01-27T12:10:10.328" v="268" actId="20577"/>
      <pc:docMkLst>
        <pc:docMk/>
      </pc:docMkLst>
      <pc:sldChg chg="modSp mod">
        <pc:chgData name="Priscilla O'Connor" userId="d3b9681a-6783-45a0-a9cd-fbceb3f6df13" providerId="ADAL" clId="{3513711A-C0B0-448F-9CE4-390EDEBC3160}" dt="2022-01-27T02:11:40.629" v="184" actId="20577"/>
        <pc:sldMkLst>
          <pc:docMk/>
          <pc:sldMk cId="1346031010" sldId="279"/>
        </pc:sldMkLst>
        <pc:spChg chg="mod">
          <ac:chgData name="Priscilla O'Connor" userId="d3b9681a-6783-45a0-a9cd-fbceb3f6df13" providerId="ADAL" clId="{3513711A-C0B0-448F-9CE4-390EDEBC3160}" dt="2022-01-27T02:11:40.629" v="184" actId="20577"/>
          <ac:spMkLst>
            <pc:docMk/>
            <pc:sldMk cId="1346031010" sldId="279"/>
            <ac:spMk id="2" creationId="{F93D2587-B4F1-8443-9FB2-1E450C3780F0}"/>
          </ac:spMkLst>
        </pc:spChg>
      </pc:sldChg>
      <pc:sldChg chg="modSp mod">
        <pc:chgData name="Priscilla O'Connor" userId="d3b9681a-6783-45a0-a9cd-fbceb3f6df13" providerId="ADAL" clId="{3513711A-C0B0-448F-9CE4-390EDEBC3160}" dt="2022-01-27T12:05:47.339" v="204" actId="255"/>
        <pc:sldMkLst>
          <pc:docMk/>
          <pc:sldMk cId="4153360023" sldId="290"/>
        </pc:sldMkLst>
        <pc:spChg chg="mod">
          <ac:chgData name="Priscilla O'Connor" userId="d3b9681a-6783-45a0-a9cd-fbceb3f6df13" providerId="ADAL" clId="{3513711A-C0B0-448F-9CE4-390EDEBC3160}" dt="2022-01-27T12:05:47.339" v="204" actId="255"/>
          <ac:spMkLst>
            <pc:docMk/>
            <pc:sldMk cId="4153360023" sldId="290"/>
            <ac:spMk id="5" creationId="{6745861C-9D07-D84A-9A29-91B34F36BA1B}"/>
          </ac:spMkLst>
        </pc:spChg>
      </pc:sldChg>
      <pc:sldChg chg="modSp mod">
        <pc:chgData name="Priscilla O'Connor" userId="d3b9681a-6783-45a0-a9cd-fbceb3f6df13" providerId="ADAL" clId="{3513711A-C0B0-448F-9CE4-390EDEBC3160}" dt="2022-01-27T12:06:17.156" v="205" actId="27107"/>
        <pc:sldMkLst>
          <pc:docMk/>
          <pc:sldMk cId="231901548" sldId="291"/>
        </pc:sldMkLst>
        <pc:graphicFrameChg chg="mod modGraphic">
          <ac:chgData name="Priscilla O'Connor" userId="d3b9681a-6783-45a0-a9cd-fbceb3f6df13" providerId="ADAL" clId="{3513711A-C0B0-448F-9CE4-390EDEBC3160}" dt="2022-01-27T12:06:17.156" v="205" actId="27107"/>
          <ac:graphicFrameMkLst>
            <pc:docMk/>
            <pc:sldMk cId="231901548" sldId="291"/>
            <ac:graphicFrameMk id="6" creationId="{9B35008B-FF51-4C32-A5D1-FC5DB52128EC}"/>
          </ac:graphicFrameMkLst>
        </pc:graphicFrameChg>
      </pc:sldChg>
      <pc:sldChg chg="modSp mod">
        <pc:chgData name="Priscilla O'Connor" userId="d3b9681a-6783-45a0-a9cd-fbceb3f6df13" providerId="ADAL" clId="{3513711A-C0B0-448F-9CE4-390EDEBC3160}" dt="2022-01-27T12:06:25.353" v="206" actId="14100"/>
        <pc:sldMkLst>
          <pc:docMk/>
          <pc:sldMk cId="1202609437" sldId="292"/>
        </pc:sldMkLst>
        <pc:graphicFrameChg chg="mod modGraphic">
          <ac:chgData name="Priscilla O'Connor" userId="d3b9681a-6783-45a0-a9cd-fbceb3f6df13" providerId="ADAL" clId="{3513711A-C0B0-448F-9CE4-390EDEBC3160}" dt="2022-01-27T12:06:25.353" v="206" actId="14100"/>
          <ac:graphicFrameMkLst>
            <pc:docMk/>
            <pc:sldMk cId="1202609437" sldId="292"/>
            <ac:graphicFrameMk id="4" creationId="{9C96D4E7-2287-4DFD-84E5-BD9BBC824693}"/>
          </ac:graphicFrameMkLst>
        </pc:graphicFrameChg>
      </pc:sldChg>
      <pc:sldChg chg="modSp mod">
        <pc:chgData name="Priscilla O'Connor" userId="d3b9681a-6783-45a0-a9cd-fbceb3f6df13" providerId="ADAL" clId="{3513711A-C0B0-448F-9CE4-390EDEBC3160}" dt="2022-01-27T02:11:53.978" v="201" actId="20577"/>
        <pc:sldMkLst>
          <pc:docMk/>
          <pc:sldMk cId="4085977573" sldId="293"/>
        </pc:sldMkLst>
        <pc:graphicFrameChg chg="modGraphic">
          <ac:chgData name="Priscilla O'Connor" userId="d3b9681a-6783-45a0-a9cd-fbceb3f6df13" providerId="ADAL" clId="{3513711A-C0B0-448F-9CE4-390EDEBC3160}" dt="2022-01-27T02:11:53.978" v="201" actId="20577"/>
          <ac:graphicFrameMkLst>
            <pc:docMk/>
            <pc:sldMk cId="4085977573" sldId="293"/>
            <ac:graphicFrameMk id="10" creationId="{F9D7EEFF-96A8-4997-8420-D25DD9D1D9BC}"/>
          </ac:graphicFrameMkLst>
        </pc:graphicFrameChg>
      </pc:sldChg>
      <pc:sldChg chg="modSp mod">
        <pc:chgData name="Priscilla O'Connor" userId="d3b9681a-6783-45a0-a9cd-fbceb3f6df13" providerId="ADAL" clId="{3513711A-C0B0-448F-9CE4-390EDEBC3160}" dt="2022-01-27T01:25:31.188" v="51" actId="14734"/>
        <pc:sldMkLst>
          <pc:docMk/>
          <pc:sldMk cId="3449857596" sldId="294"/>
        </pc:sldMkLst>
        <pc:graphicFrameChg chg="mod modGraphic">
          <ac:chgData name="Priscilla O'Connor" userId="d3b9681a-6783-45a0-a9cd-fbceb3f6df13" providerId="ADAL" clId="{3513711A-C0B0-448F-9CE4-390EDEBC3160}" dt="2022-01-27T01:25:31.188" v="51" actId="14734"/>
          <ac:graphicFrameMkLst>
            <pc:docMk/>
            <pc:sldMk cId="3449857596" sldId="294"/>
            <ac:graphicFrameMk id="8" creationId="{FB8C08A9-BFAC-4F08-832B-3748F3CDC4E6}"/>
          </ac:graphicFrameMkLst>
        </pc:graphicFrameChg>
      </pc:sldChg>
      <pc:sldChg chg="addSp modSp mod">
        <pc:chgData name="Priscilla O'Connor" userId="d3b9681a-6783-45a0-a9cd-fbceb3f6df13" providerId="ADAL" clId="{3513711A-C0B0-448F-9CE4-390EDEBC3160}" dt="2022-01-27T02:11:24.291" v="167" actId="255"/>
        <pc:sldMkLst>
          <pc:docMk/>
          <pc:sldMk cId="1946474183" sldId="295"/>
        </pc:sldMkLst>
        <pc:spChg chg="add mod">
          <ac:chgData name="Priscilla O'Connor" userId="d3b9681a-6783-45a0-a9cd-fbceb3f6df13" providerId="ADAL" clId="{3513711A-C0B0-448F-9CE4-390EDEBC3160}" dt="2022-01-27T02:10:39.446" v="162" actId="1076"/>
          <ac:spMkLst>
            <pc:docMk/>
            <pc:sldMk cId="1946474183" sldId="295"/>
            <ac:spMk id="2" creationId="{9B1D5046-D46E-48EC-BDB6-1500AAF130C0}"/>
          </ac:spMkLst>
        </pc:spChg>
        <pc:spChg chg="add mod">
          <ac:chgData name="Priscilla O'Connor" userId="d3b9681a-6783-45a0-a9cd-fbceb3f6df13" providerId="ADAL" clId="{3513711A-C0B0-448F-9CE4-390EDEBC3160}" dt="2022-01-27T02:11:24.291" v="167" actId="255"/>
          <ac:spMkLst>
            <pc:docMk/>
            <pc:sldMk cId="1946474183" sldId="295"/>
            <ac:spMk id="8" creationId="{FF4B61D7-51B1-42AE-903E-E33CA436F87B}"/>
          </ac:spMkLst>
        </pc:spChg>
        <pc:spChg chg="add mod">
          <ac:chgData name="Priscilla O'Connor" userId="d3b9681a-6783-45a0-a9cd-fbceb3f6df13" providerId="ADAL" clId="{3513711A-C0B0-448F-9CE4-390EDEBC3160}" dt="2022-01-27T02:10:55.308" v="163" actId="1076"/>
          <ac:spMkLst>
            <pc:docMk/>
            <pc:sldMk cId="1946474183" sldId="295"/>
            <ac:spMk id="9" creationId="{0B0267C2-EA1A-4B1E-9678-92954499941D}"/>
          </ac:spMkLst>
        </pc:spChg>
        <pc:spChg chg="add mod">
          <ac:chgData name="Priscilla O'Connor" userId="d3b9681a-6783-45a0-a9cd-fbceb3f6df13" providerId="ADAL" clId="{3513711A-C0B0-448F-9CE4-390EDEBC3160}" dt="2022-01-27T02:11:03.011" v="164" actId="1076"/>
          <ac:spMkLst>
            <pc:docMk/>
            <pc:sldMk cId="1946474183" sldId="295"/>
            <ac:spMk id="10" creationId="{E27DF385-0244-47DE-9FC3-B0D7D8C0D1CB}"/>
          </ac:spMkLst>
        </pc:spChg>
      </pc:sldChg>
      <pc:sldChg chg="modSp mod">
        <pc:chgData name="Priscilla O'Connor" userId="d3b9681a-6783-45a0-a9cd-fbceb3f6df13" providerId="ADAL" clId="{3513711A-C0B0-448F-9CE4-390EDEBC3160}" dt="2022-01-27T01:22:38.051" v="34" actId="255"/>
        <pc:sldMkLst>
          <pc:docMk/>
          <pc:sldMk cId="2522411406" sldId="296"/>
        </pc:sldMkLst>
        <pc:graphicFrameChg chg="mod modGraphic">
          <ac:chgData name="Priscilla O'Connor" userId="d3b9681a-6783-45a0-a9cd-fbceb3f6df13" providerId="ADAL" clId="{3513711A-C0B0-448F-9CE4-390EDEBC3160}" dt="2022-01-27T01:22:38.051" v="34" actId="255"/>
          <ac:graphicFrameMkLst>
            <pc:docMk/>
            <pc:sldMk cId="2522411406" sldId="296"/>
            <ac:graphicFrameMk id="5" creationId="{6CECDB48-BE3C-4386-97E8-9F21BF0D245E}"/>
          </ac:graphicFrameMkLst>
        </pc:graphicFrameChg>
      </pc:sldChg>
      <pc:sldChg chg="modSp mod">
        <pc:chgData name="Priscilla O'Connor" userId="d3b9681a-6783-45a0-a9cd-fbceb3f6df13" providerId="ADAL" clId="{3513711A-C0B0-448F-9CE4-390EDEBC3160}" dt="2022-01-27T01:33:33.808" v="84" actId="242"/>
        <pc:sldMkLst>
          <pc:docMk/>
          <pc:sldMk cId="536944062" sldId="302"/>
        </pc:sldMkLst>
        <pc:spChg chg="mod">
          <ac:chgData name="Priscilla O'Connor" userId="d3b9681a-6783-45a0-a9cd-fbceb3f6df13" providerId="ADAL" clId="{3513711A-C0B0-448F-9CE4-390EDEBC3160}" dt="2022-01-27T01:31:15.596" v="83" actId="2711"/>
          <ac:spMkLst>
            <pc:docMk/>
            <pc:sldMk cId="536944062" sldId="302"/>
            <ac:spMk id="4" creationId="{FB582813-14DC-CB44-8318-B03A5AC5E981}"/>
          </ac:spMkLst>
        </pc:spChg>
        <pc:graphicFrameChg chg="modGraphic">
          <ac:chgData name="Priscilla O'Connor" userId="d3b9681a-6783-45a0-a9cd-fbceb3f6df13" providerId="ADAL" clId="{3513711A-C0B0-448F-9CE4-390EDEBC3160}" dt="2022-01-27T01:33:33.808" v="84" actId="242"/>
          <ac:graphicFrameMkLst>
            <pc:docMk/>
            <pc:sldMk cId="536944062" sldId="302"/>
            <ac:graphicFrameMk id="5" creationId="{8E10EB7A-148E-4B6B-A07C-6570A9BBDFFD}"/>
          </ac:graphicFrameMkLst>
        </pc:graphicFrameChg>
      </pc:sldChg>
      <pc:sldChg chg="modSp mod">
        <pc:chgData name="Priscilla O'Connor" userId="d3b9681a-6783-45a0-a9cd-fbceb3f6df13" providerId="ADAL" clId="{3513711A-C0B0-448F-9CE4-390EDEBC3160}" dt="2022-01-27T01:31:10.009" v="82" actId="2711"/>
        <pc:sldMkLst>
          <pc:docMk/>
          <pc:sldMk cId="1428991766" sldId="306"/>
        </pc:sldMkLst>
        <pc:spChg chg="mod">
          <ac:chgData name="Priscilla O'Connor" userId="d3b9681a-6783-45a0-a9cd-fbceb3f6df13" providerId="ADAL" clId="{3513711A-C0B0-448F-9CE4-390EDEBC3160}" dt="2022-01-27T01:31:10.009" v="82" actId="2711"/>
          <ac:spMkLst>
            <pc:docMk/>
            <pc:sldMk cId="1428991766" sldId="306"/>
            <ac:spMk id="4" creationId="{046BBE5B-CD5A-4A47-B562-DE4D95F55FE8}"/>
          </ac:spMkLst>
        </pc:spChg>
        <pc:graphicFrameChg chg="modGraphic">
          <ac:chgData name="Priscilla O'Connor" userId="d3b9681a-6783-45a0-a9cd-fbceb3f6df13" providerId="ADAL" clId="{3513711A-C0B0-448F-9CE4-390EDEBC3160}" dt="2022-01-27T01:23:01.473" v="38" actId="255"/>
          <ac:graphicFrameMkLst>
            <pc:docMk/>
            <pc:sldMk cId="1428991766" sldId="306"/>
            <ac:graphicFrameMk id="7" creationId="{EFD3FB44-21EB-4258-81CC-E30A25C4152C}"/>
          </ac:graphicFrameMkLst>
        </pc:graphicFrameChg>
      </pc:sldChg>
      <pc:sldChg chg="modSp mod setBg">
        <pc:chgData name="Priscilla O'Connor" userId="d3b9681a-6783-45a0-a9cd-fbceb3f6df13" providerId="ADAL" clId="{3513711A-C0B0-448F-9CE4-390EDEBC3160}" dt="2022-01-27T12:08:20.474" v="244" actId="14100"/>
        <pc:sldMkLst>
          <pc:docMk/>
          <pc:sldMk cId="3786082074" sldId="307"/>
        </pc:sldMkLst>
        <pc:spChg chg="mod">
          <ac:chgData name="Priscilla O'Connor" userId="d3b9681a-6783-45a0-a9cd-fbceb3f6df13" providerId="ADAL" clId="{3513711A-C0B0-448F-9CE4-390EDEBC3160}" dt="2022-01-27T12:08:20.474" v="244" actId="14100"/>
          <ac:spMkLst>
            <pc:docMk/>
            <pc:sldMk cId="3786082074" sldId="307"/>
            <ac:spMk id="5" creationId="{EE7BC91D-0B70-4CC7-861E-58981FA37FCE}"/>
          </ac:spMkLst>
        </pc:spChg>
      </pc:sldChg>
      <pc:sldChg chg="modSp mod setBg">
        <pc:chgData name="Priscilla O'Connor" userId="d3b9681a-6783-45a0-a9cd-fbceb3f6df13" providerId="ADAL" clId="{3513711A-C0B0-448F-9CE4-390EDEBC3160}" dt="2022-01-27T12:08:55.543" v="251" actId="20577"/>
        <pc:sldMkLst>
          <pc:docMk/>
          <pc:sldMk cId="3872057970" sldId="308"/>
        </pc:sldMkLst>
        <pc:spChg chg="mod">
          <ac:chgData name="Priscilla O'Connor" userId="d3b9681a-6783-45a0-a9cd-fbceb3f6df13" providerId="ADAL" clId="{3513711A-C0B0-448F-9CE4-390EDEBC3160}" dt="2022-01-27T12:08:55.543" v="251" actId="20577"/>
          <ac:spMkLst>
            <pc:docMk/>
            <pc:sldMk cId="3872057970" sldId="308"/>
            <ac:spMk id="5" creationId="{8D0AE050-0895-4C20-9C70-9D44808B4227}"/>
          </ac:spMkLst>
        </pc:spChg>
      </pc:sldChg>
      <pc:sldChg chg="modSp mod setBg">
        <pc:chgData name="Priscilla O'Connor" userId="d3b9681a-6783-45a0-a9cd-fbceb3f6df13" providerId="ADAL" clId="{3513711A-C0B0-448F-9CE4-390EDEBC3160}" dt="2022-01-27T12:10:10.328" v="268" actId="20577"/>
        <pc:sldMkLst>
          <pc:docMk/>
          <pc:sldMk cId="2457027898" sldId="309"/>
        </pc:sldMkLst>
        <pc:spChg chg="mod">
          <ac:chgData name="Priscilla O'Connor" userId="d3b9681a-6783-45a0-a9cd-fbceb3f6df13" providerId="ADAL" clId="{3513711A-C0B0-448F-9CE4-390EDEBC3160}" dt="2022-01-27T01:30:59.619" v="81" actId="2711"/>
          <ac:spMkLst>
            <pc:docMk/>
            <pc:sldMk cId="2457027898" sldId="309"/>
            <ac:spMk id="4" creationId="{63A66C46-44EE-4AFB-AECA-6D99BD62F223}"/>
          </ac:spMkLst>
        </pc:spChg>
        <pc:spChg chg="mod">
          <ac:chgData name="Priscilla O'Connor" userId="d3b9681a-6783-45a0-a9cd-fbceb3f6df13" providerId="ADAL" clId="{3513711A-C0B0-448F-9CE4-390EDEBC3160}" dt="2022-01-27T12:10:10.328" v="268" actId="20577"/>
          <ac:spMkLst>
            <pc:docMk/>
            <pc:sldMk cId="2457027898" sldId="309"/>
            <ac:spMk id="6" creationId="{BDECE393-B310-4E94-872F-8964E8CF20B4}"/>
          </ac:spMkLst>
        </pc:spChg>
      </pc:sldChg>
      <pc:sldChg chg="modSp mod">
        <pc:chgData name="Priscilla O'Connor" userId="d3b9681a-6783-45a0-a9cd-fbceb3f6df13" providerId="ADAL" clId="{3513711A-C0B0-448F-9CE4-390EDEBC3160}" dt="2022-01-27T01:33:54.254" v="86" actId="20577"/>
        <pc:sldMkLst>
          <pc:docMk/>
          <pc:sldMk cId="2256271357" sldId="341"/>
        </pc:sldMkLst>
        <pc:spChg chg="mod">
          <ac:chgData name="Priscilla O'Connor" userId="d3b9681a-6783-45a0-a9cd-fbceb3f6df13" providerId="ADAL" clId="{3513711A-C0B0-448F-9CE4-390EDEBC3160}" dt="2022-01-27T01:33:54.254" v="86" actId="20577"/>
          <ac:spMkLst>
            <pc:docMk/>
            <pc:sldMk cId="2256271357" sldId="341"/>
            <ac:spMk id="6" creationId="{39A697D9-D330-4110-8878-EBA89BBFF31A}"/>
          </ac:spMkLst>
        </pc:spChg>
        <pc:spChg chg="mod">
          <ac:chgData name="Priscilla O'Connor" userId="d3b9681a-6783-45a0-a9cd-fbceb3f6df13" providerId="ADAL" clId="{3513711A-C0B0-448F-9CE4-390EDEBC3160}" dt="2022-01-27T01:28:22.442" v="68" actId="2711"/>
          <ac:spMkLst>
            <pc:docMk/>
            <pc:sldMk cId="2256271357" sldId="341"/>
            <ac:spMk id="7" creationId="{9116DA85-1752-43B0-A547-A1712BBCD308}"/>
          </ac:spMkLst>
        </pc:spChg>
        <pc:spChg chg="mod">
          <ac:chgData name="Priscilla O'Connor" userId="d3b9681a-6783-45a0-a9cd-fbceb3f6df13" providerId="ADAL" clId="{3513711A-C0B0-448F-9CE4-390EDEBC3160}" dt="2022-01-27T01:30:12.923" v="80" actId="1035"/>
          <ac:spMkLst>
            <pc:docMk/>
            <pc:sldMk cId="2256271357" sldId="341"/>
            <ac:spMk id="9" creationId="{6A3EB6E8-22A4-4F71-AFE4-348C862E1C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BBB5A-1A68-024C-B8DF-62243DF77E8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8F176-347D-8C4B-9535-ABB6EF85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ont Cov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9A0-4482-9442-A89B-899CE9C103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282280"/>
            <a:ext cx="5949244" cy="1655763"/>
          </a:xfrm>
        </p:spPr>
        <p:txBody>
          <a:bodyPr anchor="b">
            <a:norm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5CC1A-293D-3B45-BD21-92CD30C418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6030119"/>
            <a:ext cx="59492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537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1B8B-0D23-044A-BF6F-F9A6FA5F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AA52A-BDEA-E841-9172-8CB97072D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2C060-80EB-674F-831D-99B8DA9F1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E1151-F0CC-C44A-9F9D-07410851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5EEDF-74A2-2742-9B65-278199BE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75A2C-D93D-3D40-9929-285D3ECC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AB0B1-0CA1-B84D-BECF-116CCF04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A4A60-CC5E-CE41-8EA1-4C1E3CEE7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8F49B-3CB8-2846-9CBE-404BCE5B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4AC4-B091-F442-84C8-2D63E920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D6C2-B1BE-7B47-8743-436061AB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76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980EA-2BBC-AA49-A89E-07F12B3EA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A62D0-76C2-1844-8DB0-3FA7FCC1E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00DE-82FE-8442-B3FD-AC6FB2B8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2F60-9932-C944-9B81-AB8D57F9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7051-0340-5D44-83C6-94E580FE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ded backgroun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63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2C50-7AE3-2B41-8AE9-389E726D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3637A-0848-E04B-A153-9EAAB3D1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33AAA-FF5D-2C40-B59D-233C98FD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F9DA9-7A0D-AA49-B253-5A7D3A37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052E3-A1BC-7D4B-A261-C6A7E4D5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9F82-70BE-DB47-BA5A-63E6C4F4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C967-BB96-6F4C-AF25-EB40B9469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295A-01FB-564E-BFC7-0A3713AC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EC7B2-74AD-6441-AF8A-A65B3803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35615-8DCB-B544-8903-401AA67B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2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D5B7-F4ED-9946-BC8D-42550B1B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007E0-5108-634B-BB02-0DC42D199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95386-C1C6-464A-BDBF-1BEB6C563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993D5-C317-8442-BEB8-ED05745D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964F4-6A7B-E34D-A847-420CDCEE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53393-EF10-514F-9C09-B9EAA35F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3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CF97-E616-FB41-B997-AAD67BEF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97D44-B745-5E4F-AA37-C8835E938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B5580-42B7-9148-8318-CE6D44AE4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44558-AB54-7B4C-B107-CBF905D89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07F08-05DF-DE47-9DD0-8FCBE393B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8DE82-310A-9942-9C96-084BC373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2A6E93-CC1A-854D-8E7A-F3A38BA2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BA5B0-0C75-524F-964B-BC9CC154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9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9007-116F-9049-BA96-6361E9FD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0FBC1-A4A5-484C-8079-CA74C728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61BBB-8752-E14B-8BA9-991B2264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53577-58C1-2F4F-8F35-A3042709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82B8D-FF3E-B44A-96FE-20C9D6A1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04A25-737A-0B4B-90E3-3CC1B988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918F6-CD3F-EC43-BCBE-27C09906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B055-E7DE-8342-9CFE-E9539573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65856-121E-B346-9B1B-B85F68E3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C49C1-C556-BB4B-86F4-0AFC1A83F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AE0DF-F478-C341-BA66-22C116B9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EC18F-EAAD-8545-8FCE-55BD6353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D8E9E-AEF6-AC45-B375-4B9FC0E3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3F3CF-A6A6-7442-B2FA-EE4C24D3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9ECB0-C630-204D-BC29-C23979A37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11013-8E0B-2C4B-87D3-C5608FB36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580D-3BBB-A04E-8941-C61653F1542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5B461-2F18-ED40-B4AD-D5CFCDAA4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A45E9-8DB7-8243-A31E-241E17D50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5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305C31-9E57-BC4C-867A-C6AFE157B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668" y="5710423"/>
            <a:ext cx="4088675" cy="383743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Learning outcome 2.3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4BD5DB-3B7A-4DD7-BF2D-7D27DAD333D3}"/>
              </a:ext>
            </a:extLst>
          </p:cNvPr>
          <p:cNvSpPr/>
          <p:nvPr/>
        </p:nvSpPr>
        <p:spPr>
          <a:xfrm>
            <a:off x="481795" y="609599"/>
            <a:ext cx="1405053" cy="140505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IE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625CB-202C-40C8-BCDE-76005A9293D2}"/>
              </a:ext>
            </a:extLst>
          </p:cNvPr>
          <p:cNvSpPr txBox="1"/>
          <p:nvPr/>
        </p:nvSpPr>
        <p:spPr>
          <a:xfrm>
            <a:off x="663932" y="750705"/>
            <a:ext cx="107051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  <a:latin typeface="+mn-lt"/>
              </a:rPr>
              <a:t>Chapter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3B389-1360-4E66-BA84-138BB7F378F8}"/>
              </a:ext>
            </a:extLst>
          </p:cNvPr>
          <p:cNvSpPr txBox="1"/>
          <p:nvPr/>
        </p:nvSpPr>
        <p:spPr>
          <a:xfrm>
            <a:off x="670221" y="872191"/>
            <a:ext cx="1070517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+mj-ea"/>
                <a:cs typeface="+mj-cs"/>
              </a:rPr>
              <a:t>15</a:t>
            </a:r>
            <a:endParaRPr lang="en-IE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91A05EF-492B-4087-BA87-D4F8C70A5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68" y="4754283"/>
            <a:ext cx="7952127" cy="956140"/>
          </a:xfrm>
        </p:spPr>
        <p:txBody>
          <a:bodyPr>
            <a:normAutofit/>
          </a:bodyPr>
          <a:lstStyle/>
          <a:p>
            <a:pPr marL="806450" indent="-806450" algn="l"/>
            <a: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Farming</a:t>
            </a:r>
          </a:p>
        </p:txBody>
      </p:sp>
    </p:spTree>
    <p:extLst>
      <p:ext uri="{BB962C8B-B14F-4D97-AF65-F5344CB8AC3E}">
        <p14:creationId xmlns:p14="http://schemas.microsoft.com/office/powerpoint/2010/main" val="170181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7BC91D-0B70-4CC7-861E-58981FA37FCE}"/>
              </a:ext>
            </a:extLst>
          </p:cNvPr>
          <p:cNvSpPr txBox="1"/>
          <p:nvPr/>
        </p:nvSpPr>
        <p:spPr>
          <a:xfrm>
            <a:off x="551270" y="2227407"/>
            <a:ext cx="7608962" cy="400110"/>
          </a:xfrm>
          <a:prstGeom prst="rect">
            <a:avLst/>
          </a:prstGeom>
          <a:solidFill>
            <a:srgbClr val="FFDE3B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E4783"/>
                </a:solidFill>
                <a:latin typeface="+mn-lt"/>
              </a:rPr>
              <a:t>Go to Sections 15.1 and 15.2 on page 83 of your Skills Book.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6C7FE3FB-BD07-4A5C-B018-67860157D1F4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15.1 &amp; 15.2</a:t>
            </a:r>
          </a:p>
        </p:txBody>
      </p:sp>
    </p:spTree>
    <p:extLst>
      <p:ext uri="{BB962C8B-B14F-4D97-AF65-F5344CB8AC3E}">
        <p14:creationId xmlns:p14="http://schemas.microsoft.com/office/powerpoint/2010/main" val="378608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3D2587-B4F1-8443-9FB2-1E450C3780F0}"/>
              </a:ext>
            </a:extLst>
          </p:cNvPr>
          <p:cNvSpPr txBox="1"/>
          <p:nvPr/>
        </p:nvSpPr>
        <p:spPr>
          <a:xfrm>
            <a:off x="432000" y="972000"/>
            <a:ext cx="10671550" cy="135974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A system is a way of describing and/or doing something. Almost everything can be described as a system. A system is made up of three parts – inputs, processes and outputs.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1077913" indent="-1077913"/>
            <a:r>
              <a:rPr lang="en-US" sz="3200" dirty="0">
                <a:solidFill>
                  <a:srgbClr val="1E4783"/>
                </a:solidFill>
                <a:latin typeface="+mn-lt"/>
              </a:rPr>
              <a:t>15.3 Explain what is a system.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3DBA0B-5872-D14C-8F50-A1EAAEF48EFB}"/>
              </a:ext>
            </a:extLst>
          </p:cNvPr>
          <p:cNvSpPr txBox="1"/>
          <p:nvPr/>
        </p:nvSpPr>
        <p:spPr>
          <a:xfrm>
            <a:off x="8386734" y="4871944"/>
            <a:ext cx="1335430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By-product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3FA1B72-69FC-4AAA-BC2C-0EDA96A0FA23}"/>
              </a:ext>
            </a:extLst>
          </p:cNvPr>
          <p:cNvSpPr/>
          <p:nvPr/>
        </p:nvSpPr>
        <p:spPr>
          <a:xfrm>
            <a:off x="1368055" y="2268279"/>
            <a:ext cx="3225210" cy="2176130"/>
          </a:xfrm>
          <a:prstGeom prst="homePlate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t" anchorCtr="0"/>
          <a:lstStyle/>
          <a:p>
            <a:pPr marL="269875" indent="-269875"/>
            <a:r>
              <a:rPr lang="en-IE" sz="2000" b="1" dirty="0">
                <a:solidFill>
                  <a:schemeClr val="tx1"/>
                </a:solidFill>
              </a:rPr>
              <a:t>1.</a:t>
            </a:r>
            <a:r>
              <a:rPr lang="en-IE" sz="2000" dirty="0">
                <a:solidFill>
                  <a:schemeClr val="tx1"/>
                </a:solidFill>
              </a:rPr>
              <a:t>	</a:t>
            </a:r>
            <a:r>
              <a:rPr lang="en-IE" sz="2000" b="1" dirty="0">
                <a:solidFill>
                  <a:schemeClr val="tx1"/>
                </a:solidFill>
              </a:rPr>
              <a:t>Inputs</a:t>
            </a:r>
          </a:p>
          <a:p>
            <a:pPr marL="269875" indent="-269875"/>
            <a:r>
              <a:rPr lang="en-IE" sz="2000" dirty="0">
                <a:solidFill>
                  <a:schemeClr val="tx1"/>
                </a:solidFill>
              </a:rPr>
              <a:t>	Inputs are the ‘ingredients’ of a system. They are needed to produce something.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6E224F-CA50-4454-868F-4F63EEF9BAFB}"/>
              </a:ext>
            </a:extLst>
          </p:cNvPr>
          <p:cNvSpPr/>
          <p:nvPr/>
        </p:nvSpPr>
        <p:spPr>
          <a:xfrm>
            <a:off x="4883891" y="2268279"/>
            <a:ext cx="2785727" cy="2176130"/>
          </a:xfrm>
          <a:prstGeom prst="roundRect">
            <a:avLst/>
          </a:prstGeom>
          <a:solidFill>
            <a:srgbClr val="97D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t" anchorCtr="0"/>
          <a:lstStyle/>
          <a:p>
            <a:pPr marL="269875" indent="-269875"/>
            <a:r>
              <a:rPr lang="en-IE" sz="2000" b="1" dirty="0">
                <a:solidFill>
                  <a:schemeClr val="tx1"/>
                </a:solidFill>
              </a:rPr>
              <a:t>2.	Processes</a:t>
            </a:r>
          </a:p>
          <a:p>
            <a:pPr marL="269875" indent="-269875" algn="l"/>
            <a:r>
              <a:rPr lang="en-IE" sz="2000" dirty="0">
                <a:solidFill>
                  <a:schemeClr val="tx1"/>
                </a:solidFill>
              </a:rPr>
              <a:t>	Processes are the activities or work done to the inputs </a:t>
            </a:r>
            <a:br>
              <a:rPr lang="en-IE" sz="2000" dirty="0">
                <a:solidFill>
                  <a:schemeClr val="tx1"/>
                </a:solidFill>
              </a:rPr>
            </a:br>
            <a:r>
              <a:rPr lang="en-IE" sz="2000" dirty="0">
                <a:solidFill>
                  <a:schemeClr val="tx1"/>
                </a:solidFill>
              </a:rPr>
              <a:t>to make something new or different.</a:t>
            </a:r>
          </a:p>
          <a:p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4E8C75-22FF-420C-958F-878AD53F7D1F}"/>
              </a:ext>
            </a:extLst>
          </p:cNvPr>
          <p:cNvSpPr/>
          <p:nvPr/>
        </p:nvSpPr>
        <p:spPr>
          <a:xfrm>
            <a:off x="8092956" y="2267952"/>
            <a:ext cx="2730989" cy="2176129"/>
          </a:xfrm>
          <a:prstGeom prst="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36000" rtlCol="0" anchor="t" anchorCtr="0"/>
          <a:lstStyle/>
          <a:p>
            <a:pPr marL="269875" indent="-269875"/>
            <a:r>
              <a:rPr lang="en-IE" sz="2000" b="1" dirty="0">
                <a:solidFill>
                  <a:schemeClr val="tx1"/>
                </a:solidFill>
              </a:rPr>
              <a:t>3.	Outputs</a:t>
            </a:r>
          </a:p>
          <a:p>
            <a:pPr marL="269875" indent="-269875" algn="l"/>
            <a:r>
              <a:rPr lang="en-IE" sz="2000" b="0" i="0" u="none" strike="noStrike" baseline="0" dirty="0">
                <a:solidFill>
                  <a:schemeClr val="tx1"/>
                </a:solidFill>
                <a:latin typeface="Muli-Regular"/>
              </a:rPr>
              <a:t>	Outputs are the </a:t>
            </a:r>
            <a:br>
              <a:rPr lang="en-IE" sz="2000" b="0" i="0" u="none" strike="noStrike" baseline="0" dirty="0">
                <a:solidFill>
                  <a:schemeClr val="tx1"/>
                </a:solidFill>
                <a:latin typeface="Muli-Regular"/>
              </a:rPr>
            </a:br>
            <a:r>
              <a:rPr lang="en-IE" sz="2000" b="0" i="0" u="none" strike="noStrike" baseline="0" dirty="0">
                <a:solidFill>
                  <a:schemeClr val="tx1"/>
                </a:solidFill>
                <a:latin typeface="Muli-Regular"/>
              </a:rPr>
              <a:t>results of the processing, usually a new product.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C6A5AE-4651-CF41-B572-C55C1A7A68A7}"/>
              </a:ext>
            </a:extLst>
          </p:cNvPr>
          <p:cNvSpPr txBox="1"/>
          <p:nvPr/>
        </p:nvSpPr>
        <p:spPr>
          <a:xfrm>
            <a:off x="8386734" y="4481866"/>
            <a:ext cx="836960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Waste</a:t>
            </a:r>
          </a:p>
        </p:txBody>
      </p:sp>
    </p:spTree>
    <p:extLst>
      <p:ext uri="{BB962C8B-B14F-4D97-AF65-F5344CB8AC3E}">
        <p14:creationId xmlns:p14="http://schemas.microsoft.com/office/powerpoint/2010/main" val="10220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3D2587-B4F1-8443-9FB2-1E450C3780F0}"/>
              </a:ext>
            </a:extLst>
          </p:cNvPr>
          <p:cNvSpPr txBox="1"/>
          <p:nvPr/>
        </p:nvSpPr>
        <p:spPr>
          <a:xfrm>
            <a:off x="432000" y="1620000"/>
            <a:ext cx="3498781" cy="31707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Labour 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Stock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Farm buildings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Machinery 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Capital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1077913" indent="-1077913"/>
            <a:r>
              <a:rPr lang="en-US" sz="3200" dirty="0">
                <a:solidFill>
                  <a:srgbClr val="1E4783"/>
                </a:solidFill>
                <a:latin typeface="+mn-lt"/>
              </a:rPr>
              <a:t>15.4 Describe and explain farming as system.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1A3CD-D105-4D43-AA6D-1DF9C92035C8}"/>
              </a:ext>
            </a:extLst>
          </p:cNvPr>
          <p:cNvSpPr txBox="1"/>
          <p:nvPr/>
        </p:nvSpPr>
        <p:spPr>
          <a:xfrm>
            <a:off x="432000" y="972000"/>
            <a:ext cx="1059906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600" b="1" dirty="0">
                <a:solidFill>
                  <a:srgbClr val="1E4783"/>
                </a:solidFill>
                <a:ea typeface="+mj-ea"/>
                <a:cs typeface="+mj-cs"/>
              </a:rPr>
              <a:t>Inputs</a:t>
            </a:r>
          </a:p>
        </p:txBody>
      </p:sp>
      <p:pic>
        <p:nvPicPr>
          <p:cNvPr id="6" name="Picture 5" descr="A picture containing grass, outdoor, parked, lawn&#10;&#10;Description automatically generated">
            <a:extLst>
              <a:ext uri="{FF2B5EF4-FFF2-40B4-BE49-F238E27FC236}">
                <a16:creationId xmlns:a16="http://schemas.microsoft.com/office/drawing/2014/main" id="{18CCD565-FBF0-40BC-B2FD-E283DD40C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758" y="1148697"/>
            <a:ext cx="6079378" cy="45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4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A3AFE68-795B-4BC6-AAD4-246B61834249}"/>
              </a:ext>
            </a:extLst>
          </p:cNvPr>
          <p:cNvSpPr txBox="1"/>
          <p:nvPr/>
        </p:nvSpPr>
        <p:spPr>
          <a:xfrm>
            <a:off x="432000" y="972000"/>
            <a:ext cx="1531958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600" b="1" dirty="0">
                <a:solidFill>
                  <a:srgbClr val="1E4783"/>
                </a:solidFill>
                <a:ea typeface="+mj-ea"/>
                <a:cs typeface="+mj-cs"/>
              </a:rPr>
              <a:t>Processes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4E005F58-E564-473B-8E27-94EBFCB2DD38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1077913" indent="-1077913"/>
            <a:r>
              <a:rPr lang="en-US" sz="3200" dirty="0">
                <a:solidFill>
                  <a:srgbClr val="1E4783"/>
                </a:solidFill>
                <a:latin typeface="+mn-lt"/>
              </a:rPr>
              <a:t>15.4 Describe and explain farming as system.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8411DF-C08D-4FB3-AEFE-12F45CF39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14094"/>
              </p:ext>
            </p:extLst>
          </p:nvPr>
        </p:nvGraphicFramePr>
        <p:xfrm>
          <a:off x="1589468" y="1590101"/>
          <a:ext cx="9013063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852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4377319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  <a:gridCol w="3419892">
                  <a:extLst>
                    <a:ext uri="{9D8B030D-6E8A-4147-A177-3AD203B41FA5}">
                      <a16:colId xmlns:a16="http://schemas.microsoft.com/office/drawing/2014/main" val="3022773243"/>
                    </a:ext>
                  </a:extLst>
                </a:gridCol>
              </a:tblGrid>
              <a:tr h="3575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/>
                        <a:t>Season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indent="-357188" algn="ctr"/>
                      <a:r>
                        <a:rPr lang="en-US" sz="2000" b="1" dirty="0"/>
                        <a:t>Crops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indent="-357188" algn="ctr"/>
                      <a:r>
                        <a:rPr lang="en-US" sz="2000" b="1" dirty="0"/>
                        <a:t>Livestock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57106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+mn-lt"/>
                        </a:rPr>
                        <a:t>Spring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ground is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ploughed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seeds are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planted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This includes lea grass.</a:t>
                      </a: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Cattle are </a:t>
                      </a:r>
                      <a:r>
                        <a:rPr lang="en-GB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milked 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twice a day. </a:t>
                      </a:r>
                      <a:r>
                        <a:rPr lang="en-GB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Calving 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lambing 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take place. Cows and sheep </a:t>
                      </a:r>
                      <a:r>
                        <a:rPr lang="en-IE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graze </a:t>
                      </a:r>
                      <a:r>
                        <a:rPr lang="en-I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permanent pasture.</a:t>
                      </a:r>
                      <a:endParaRPr lang="en-US" sz="1600" dirty="0"/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7706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+mn-lt"/>
                        </a:rPr>
                        <a:t>Summer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Grass is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cut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silage. It is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stored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large bales of black plastic on the farm for use in the winter.</a:t>
                      </a:r>
                      <a:endParaRPr lang="en-US" sz="1600" dirty="0"/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calves and lambs are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reared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through summer and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sold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 market later in </a:t>
                      </a:r>
                      <a:r>
                        <a:rPr lang="en-I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year.</a:t>
                      </a:r>
                      <a:endParaRPr lang="en-US" sz="1600" dirty="0"/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7127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+mn-lt"/>
                        </a:rPr>
                        <a:t>Autumn</a:t>
                      </a: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Crops are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harvested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stored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Extra produce is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sold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market.</a:t>
                      </a:r>
                      <a:endParaRPr lang="en-US" sz="1600" dirty="0"/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Animals continue to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graze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throughout autumn, depending on the weather.</a:t>
                      </a:r>
                      <a:endParaRPr lang="en-US" sz="1600" dirty="0"/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19921"/>
                  </a:ext>
                </a:extLst>
              </a:tr>
              <a:tr h="3810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+mn-lt"/>
                        </a:rPr>
                        <a:t>Winter</a:t>
                      </a:r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store of crops is used up in winter to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feed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livestock. The forestry is </a:t>
                      </a:r>
                      <a:r>
                        <a:rPr lang="en-IE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inspected</a:t>
                      </a:r>
                      <a:r>
                        <a:rPr lang="en-I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/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Cattle are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barn-fed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using silage and feeding barley. The sheep are also barnfed </a:t>
                      </a:r>
                      <a:r>
                        <a:rPr lang="en-I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during winter.</a:t>
                      </a:r>
                      <a:endParaRPr lang="en-US" sz="1600" dirty="0"/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91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216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5C1E98B-A392-4997-9F3C-0FFEF863F87E}"/>
              </a:ext>
            </a:extLst>
          </p:cNvPr>
          <p:cNvSpPr txBox="1"/>
          <p:nvPr/>
        </p:nvSpPr>
        <p:spPr>
          <a:xfrm>
            <a:off x="432000" y="972000"/>
            <a:ext cx="1531958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600" b="1" dirty="0">
                <a:solidFill>
                  <a:srgbClr val="1E4783"/>
                </a:solidFill>
                <a:ea typeface="+mj-ea"/>
                <a:cs typeface="+mj-cs"/>
              </a:rPr>
              <a:t>Processes</a:t>
            </a:r>
          </a:p>
        </p:txBody>
      </p:sp>
      <p:pic>
        <p:nvPicPr>
          <p:cNvPr id="5" name="Picture 4" descr="A group of cows grazing&#10;&#10;Description automatically generated with low confidence">
            <a:extLst>
              <a:ext uri="{FF2B5EF4-FFF2-40B4-BE49-F238E27FC236}">
                <a16:creationId xmlns:a16="http://schemas.microsoft.com/office/drawing/2014/main" id="{744410BD-D54B-4D94-A4EF-48D5DACCB2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05" y="1813234"/>
            <a:ext cx="3675082" cy="2461054"/>
          </a:xfrm>
          <a:prstGeom prst="rect">
            <a:avLst/>
          </a:prstGeom>
        </p:spPr>
      </p:pic>
      <p:pic>
        <p:nvPicPr>
          <p:cNvPr id="13" name="Picture 12" descr="A picture containing indoor, orange&#10;&#10;Description automatically generated">
            <a:extLst>
              <a:ext uri="{FF2B5EF4-FFF2-40B4-BE49-F238E27FC236}">
                <a16:creationId xmlns:a16="http://schemas.microsoft.com/office/drawing/2014/main" id="{04BFB793-DE32-4A9F-8371-CA919B2ECF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2779" y="1813234"/>
            <a:ext cx="3612059" cy="2461054"/>
          </a:xfrm>
          <a:prstGeom prst="rect">
            <a:avLst/>
          </a:prstGeom>
        </p:spPr>
      </p:pic>
      <p:pic>
        <p:nvPicPr>
          <p:cNvPr id="15" name="Picture 14" descr="A picture containing grass, truck, outdoor, field&#10;&#10;Description automatically generated">
            <a:extLst>
              <a:ext uri="{FF2B5EF4-FFF2-40B4-BE49-F238E27FC236}">
                <a16:creationId xmlns:a16="http://schemas.microsoft.com/office/drawing/2014/main" id="{2F0BBFF3-D730-45B4-86D7-351CACB248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030" y="1813234"/>
            <a:ext cx="3691581" cy="246105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6FB3536-3237-43AE-8CAB-15D35606C6EE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1077913" indent="-1077913"/>
            <a:r>
              <a:rPr lang="en-US" sz="3200" dirty="0">
                <a:solidFill>
                  <a:srgbClr val="1E4783"/>
                </a:solidFill>
                <a:latin typeface="+mn-lt"/>
              </a:rPr>
              <a:t>15.4 Describe and explain farming as system.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B61D7-51B1-42AE-903E-E33CA436F87B}"/>
              </a:ext>
            </a:extLst>
          </p:cNvPr>
          <p:cNvSpPr txBox="1"/>
          <p:nvPr/>
        </p:nvSpPr>
        <p:spPr>
          <a:xfrm>
            <a:off x="432000" y="4623079"/>
            <a:ext cx="6583662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1E4783"/>
                </a:solidFill>
                <a:ea typeface="+mj-ea"/>
                <a:cs typeface="+mj-cs"/>
              </a:rPr>
              <a:t>Identify the processes shown in the photographs above.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1D5046-D46E-48EC-BDB6-1500AAF130C0}"/>
              </a:ext>
            </a:extLst>
          </p:cNvPr>
          <p:cNvSpPr/>
          <p:nvPr/>
        </p:nvSpPr>
        <p:spPr>
          <a:xfrm>
            <a:off x="480505" y="3932022"/>
            <a:ext cx="383059" cy="34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0267C2-EA1A-4B1E-9678-92954499941D}"/>
              </a:ext>
            </a:extLst>
          </p:cNvPr>
          <p:cNvSpPr/>
          <p:nvPr/>
        </p:nvSpPr>
        <p:spPr>
          <a:xfrm>
            <a:off x="4222779" y="3935147"/>
            <a:ext cx="383059" cy="34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7DF385-0244-47DE-9FC3-B0D7D8C0D1CB}"/>
              </a:ext>
            </a:extLst>
          </p:cNvPr>
          <p:cNvSpPr/>
          <p:nvPr/>
        </p:nvSpPr>
        <p:spPr>
          <a:xfrm>
            <a:off x="7834838" y="3928299"/>
            <a:ext cx="383059" cy="34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  <a:endParaRPr lang="en-I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7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3D2587-B4F1-8443-9FB2-1E450C3780F0}"/>
              </a:ext>
            </a:extLst>
          </p:cNvPr>
          <p:cNvSpPr txBox="1"/>
          <p:nvPr/>
        </p:nvSpPr>
        <p:spPr>
          <a:xfrm>
            <a:off x="432000" y="972000"/>
            <a:ext cx="4817541" cy="42420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The outputs of the Fitzpatrick farm: 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Milk 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Silage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Feeding barley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Maize 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Slurry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</a:rPr>
              <a:t>Calves and lambs</a:t>
            </a:r>
            <a:endParaRPr lang="en-GB" sz="2400" dirty="0">
              <a:solidFill>
                <a:srgbClr val="1E4783"/>
              </a:solidFill>
              <a:latin typeface="+mn-lt"/>
            </a:endParaRPr>
          </a:p>
        </p:txBody>
      </p:sp>
      <p:pic>
        <p:nvPicPr>
          <p:cNvPr id="5" name="Picture 4" descr="A picture containing person, cup, indoor, spoon&#10;&#10;Description automatically generated">
            <a:extLst>
              <a:ext uri="{FF2B5EF4-FFF2-40B4-BE49-F238E27FC236}">
                <a16:creationId xmlns:a16="http://schemas.microsoft.com/office/drawing/2014/main" id="{BB0A7F91-9C1A-439B-A753-AD79AC701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02" y="1461506"/>
            <a:ext cx="5900400" cy="3934988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AD5BC51D-5228-43F1-9AD6-4B3939F3EA72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1077913" indent="-1077913"/>
            <a:r>
              <a:rPr lang="en-US" sz="3200" dirty="0">
                <a:solidFill>
                  <a:srgbClr val="1E4783"/>
                </a:solidFill>
                <a:latin typeface="+mn-lt"/>
              </a:rPr>
              <a:t>15.4 Describe and explain farming as system.</a:t>
            </a:r>
          </a:p>
        </p:txBody>
      </p:sp>
    </p:spTree>
    <p:extLst>
      <p:ext uri="{BB962C8B-B14F-4D97-AF65-F5344CB8AC3E}">
        <p14:creationId xmlns:p14="http://schemas.microsoft.com/office/powerpoint/2010/main" val="1346031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021473-BD31-5349-8DAC-0B1D51CA18D7}"/>
              </a:ext>
            </a:extLst>
          </p:cNvPr>
          <p:cNvSpPr txBox="1"/>
          <p:nvPr/>
        </p:nvSpPr>
        <p:spPr>
          <a:xfrm>
            <a:off x="432000" y="972000"/>
            <a:ext cx="1507016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600" b="1" dirty="0">
                <a:solidFill>
                  <a:srgbClr val="1E4783"/>
                </a:solidFill>
                <a:ea typeface="+mj-ea"/>
                <a:cs typeface="+mj-cs"/>
              </a:rPr>
              <a:t>Summary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09A7767C-3650-164C-AE6D-B98B64E12008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15.3 &amp; 15.4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9D7EEFF-96A8-4997-8420-D25DD9D1D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452372"/>
              </p:ext>
            </p:extLst>
          </p:nvPr>
        </p:nvGraphicFramePr>
        <p:xfrm>
          <a:off x="2087509" y="1604341"/>
          <a:ext cx="7267174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284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2545945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  <a:gridCol w="2545945">
                  <a:extLst>
                    <a:ext uri="{9D8B030D-6E8A-4147-A177-3AD203B41FA5}">
                      <a16:colId xmlns:a16="http://schemas.microsoft.com/office/drawing/2014/main" val="1214684483"/>
                    </a:ext>
                  </a:extLst>
                </a:gridCol>
              </a:tblGrid>
              <a:tr h="25063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/>
                        <a:t>Inputs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indent="-357188" algn="ctr"/>
                      <a:r>
                        <a:rPr lang="en-US" sz="2000" b="1" dirty="0"/>
                        <a:t>Processes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indent="-357188" algn="ctr"/>
                      <a:r>
                        <a:rPr lang="en-US" sz="2000" b="1" dirty="0"/>
                        <a:t>Outputs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129091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Labour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Stock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Farm buildings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Machinery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Capital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Ploughing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Planting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Cutting/harvesting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Storing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Feeding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Milking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Calving/lambing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Maintenance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Paperwork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Accounting</a:t>
                      </a:r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Raw milk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Silage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Feeding barley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Maize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Slurry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/>
                        <a:t>Calves and lambs</a:t>
                      </a:r>
                      <a:endParaRPr lang="en-US" dirty="0"/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977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8559E088-439D-4F56-88F3-2732EE797213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15.3 &amp; 15.4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B8C08A9-BFAC-4F08-832B-3748F3CDC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792843"/>
              </p:ext>
            </p:extLst>
          </p:nvPr>
        </p:nvGraphicFramePr>
        <p:xfrm>
          <a:off x="2152171" y="1254400"/>
          <a:ext cx="6645663" cy="3072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45663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</a:tblGrid>
              <a:tr h="607255">
                <a:tc>
                  <a:txBody>
                    <a:bodyPr/>
                    <a:lstStyle/>
                    <a:p>
                      <a:pPr algn="l"/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A87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506046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Inter-Medium"/>
                        </a:rPr>
                        <a:t>List </a:t>
                      </a:r>
                      <a:r>
                        <a:rPr lang="en-GB" sz="1800" b="1" i="0" u="none" strike="noStrike" baseline="0" dirty="0">
                          <a:latin typeface="Inter-Bold"/>
                        </a:rPr>
                        <a:t>three </a:t>
                      </a:r>
                      <a:r>
                        <a:rPr lang="en-GB" sz="1800" b="0" i="0" u="none" strike="noStrike" baseline="0" dirty="0">
                          <a:latin typeface="Inter-Medium"/>
                        </a:rPr>
                        <a:t>farm inputs.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506046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Inter-Medium"/>
                        </a:rPr>
                        <a:t>List </a:t>
                      </a:r>
                      <a:r>
                        <a:rPr lang="en-GB" sz="1800" b="1" i="0" u="none" strike="noStrike" baseline="0" dirty="0">
                          <a:latin typeface="Inter-Bold"/>
                        </a:rPr>
                        <a:t>two </a:t>
                      </a:r>
                      <a:r>
                        <a:rPr lang="en-GB" sz="1800" b="0" i="0" u="none" strike="noStrike" baseline="0" dirty="0">
                          <a:latin typeface="Inter-Medium"/>
                        </a:rPr>
                        <a:t>farm processes linked to those inputs.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506046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Inter-Medium"/>
                        </a:rPr>
                        <a:t>List </a:t>
                      </a:r>
                      <a:r>
                        <a:rPr lang="en-GB" sz="1800" b="1" i="0" u="none" strike="noStrike" baseline="0" dirty="0">
                          <a:latin typeface="Inter-Bold"/>
                        </a:rPr>
                        <a:t>one </a:t>
                      </a:r>
                      <a:r>
                        <a:rPr lang="en-GB" sz="1800" b="0" i="0" u="none" strike="noStrike" baseline="0" dirty="0">
                          <a:latin typeface="Inter-Medium"/>
                        </a:rPr>
                        <a:t>farm output.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j-lt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Inter-Medium"/>
                        </a:rPr>
                        <a:t>What is the main farming activity on the </a:t>
                      </a:r>
                      <a:r>
                        <a:rPr lang="en-IE" sz="1800" b="0" i="0" u="none" strike="noStrike" baseline="0" dirty="0">
                          <a:latin typeface="Inter-Medium"/>
                        </a:rPr>
                        <a:t>Fitzpatrick farm?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Inter-Medium"/>
                        <a:ea typeface="+mn-ea"/>
                        <a:cs typeface="+mn-cs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58269"/>
                  </a:ext>
                </a:extLst>
              </a:tr>
              <a:tr h="470517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j-lt"/>
                        </a:rPr>
                        <a:t>	</a:t>
                      </a:r>
                      <a:r>
                        <a:rPr lang="en-IE" sz="1800" b="0" i="0" u="none" strike="noStrike" baseline="0" dirty="0">
                          <a:latin typeface="Inter-Medium"/>
                        </a:rPr>
                        <a:t>What is silage?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176026"/>
                  </a:ext>
                </a:extLst>
              </a:tr>
            </a:tbl>
          </a:graphicData>
        </a:graphic>
      </p:graphicFrame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0A2CC9BF-F38F-4819-ABA4-5446871FB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859" y="1228640"/>
            <a:ext cx="3999067" cy="7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57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ECDB48-BE3C-4386-97E8-9F21BF0D2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138839"/>
              </p:ext>
            </p:extLst>
          </p:nvPr>
        </p:nvGraphicFramePr>
        <p:xfrm>
          <a:off x="1743062" y="1223778"/>
          <a:ext cx="7956068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56068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Going further… 2</a:t>
                      </a:r>
                      <a:endParaRPr lang="en-US" sz="2000" b="1" i="0" dirty="0">
                        <a:latin typeface="+mn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Inputs, processes, outputs, waste and by-products are all parts of a system. Could there be other parts?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What are the advantages and disadvantages of farming as an occupation?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6088" indent="-446088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3.	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Farming produce leaves a farm and goes directly to a supermarket, or it may pass through a factory to be processed. </a:t>
                      </a:r>
                    </a:p>
                    <a:p>
                      <a:pPr marL="446088" indent="-446088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	Farm, factory and supermarket: Who makes the most money from farm produce?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</a:tbl>
          </a:graphicData>
        </a:graphic>
      </p:graphicFrame>
      <p:sp>
        <p:nvSpPr>
          <p:cNvPr id="6" name="Title 6">
            <a:extLst>
              <a:ext uri="{FF2B5EF4-FFF2-40B4-BE49-F238E27FC236}">
                <a16:creationId xmlns:a16="http://schemas.microsoft.com/office/drawing/2014/main" id="{877301EB-404C-4C25-B52D-15A8FEF2B88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15.3 &amp; 15.4</a:t>
            </a:r>
          </a:p>
        </p:txBody>
      </p:sp>
    </p:spTree>
    <p:extLst>
      <p:ext uri="{BB962C8B-B14F-4D97-AF65-F5344CB8AC3E}">
        <p14:creationId xmlns:p14="http://schemas.microsoft.com/office/powerpoint/2010/main" val="2522411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0AE050-0895-4C20-9C70-9D44808B4227}"/>
              </a:ext>
            </a:extLst>
          </p:cNvPr>
          <p:cNvSpPr txBox="1"/>
          <p:nvPr/>
        </p:nvSpPr>
        <p:spPr>
          <a:xfrm>
            <a:off x="432000" y="2121391"/>
            <a:ext cx="731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E4783"/>
                </a:solidFill>
                <a:latin typeface="+mn-lt"/>
              </a:rPr>
              <a:t>Go to Sections 15.3 and 15.4 on page 84 of your Skills Book.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A00ECFAF-A338-49BE-AB57-5EBF689F2ABE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15.3 &amp; 15.4</a:t>
            </a:r>
          </a:p>
        </p:txBody>
      </p:sp>
    </p:spTree>
    <p:extLst>
      <p:ext uri="{BB962C8B-B14F-4D97-AF65-F5344CB8AC3E}">
        <p14:creationId xmlns:p14="http://schemas.microsoft.com/office/powerpoint/2010/main" val="387205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BD8E860A-A2CB-4E75-9B89-22014FC0A880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At the end of this chapter, you will be able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F43D6-D0D0-40A2-9368-C3B019E1E14D}"/>
              </a:ext>
            </a:extLst>
          </p:cNvPr>
          <p:cNvSpPr txBox="1"/>
          <p:nvPr/>
        </p:nvSpPr>
        <p:spPr>
          <a:xfrm>
            <a:off x="432000" y="1080000"/>
            <a:ext cx="10948660" cy="436171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719138" indent="-719138" algn="l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400" b="1" dirty="0">
                <a:solidFill>
                  <a:srgbClr val="E84141"/>
                </a:solidFill>
              </a:rPr>
              <a:t>15</a:t>
            </a:r>
            <a:r>
              <a:rPr lang="en-US" sz="2400" b="1" dirty="0">
                <a:solidFill>
                  <a:srgbClr val="E84141"/>
                </a:solidFill>
                <a:latin typeface="+mn-lt"/>
              </a:rPr>
              <a:t>.1</a:t>
            </a:r>
            <a:r>
              <a:rPr lang="en-US" sz="2400" b="0" i="0" dirty="0">
                <a:solidFill>
                  <a:srgbClr val="1E4783"/>
                </a:solidFill>
                <a:latin typeface="+mn-lt"/>
              </a:rPr>
              <a:t>	</a:t>
            </a:r>
            <a:r>
              <a:rPr lang="en-US" sz="2400" dirty="0">
                <a:solidFill>
                  <a:srgbClr val="1E4783"/>
                </a:solidFill>
              </a:rPr>
              <a:t>Describe the different types of economic activities.</a:t>
            </a:r>
            <a:endParaRPr lang="en-GB" sz="2400" dirty="0">
              <a:solidFill>
                <a:srgbClr val="1E4783"/>
              </a:solidFill>
            </a:endParaRPr>
          </a:p>
          <a:p>
            <a:pPr marL="719138" indent="-719138"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sz="2400" b="1" dirty="0">
                <a:solidFill>
                  <a:srgbClr val="E84141"/>
                </a:solidFill>
              </a:rPr>
              <a:t>15.2</a:t>
            </a:r>
            <a:r>
              <a:rPr lang="en-US" sz="2400" b="1" dirty="0">
                <a:solidFill>
                  <a:srgbClr val="E84141"/>
                </a:solidFill>
              </a:rPr>
              <a:t>	</a:t>
            </a:r>
            <a:r>
              <a:rPr lang="en-US" sz="2400" dirty="0">
                <a:solidFill>
                  <a:srgbClr val="1E4783"/>
                </a:solidFill>
              </a:rPr>
              <a:t>Identify different types of farming</a:t>
            </a:r>
            <a:r>
              <a:rPr lang="en-GB" sz="2400" dirty="0">
                <a:solidFill>
                  <a:srgbClr val="1E4783"/>
                </a:solidFill>
              </a:rPr>
              <a:t>.</a:t>
            </a:r>
          </a:p>
          <a:p>
            <a:pPr marL="719138" indent="-719138"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sz="2400" b="1" dirty="0">
                <a:solidFill>
                  <a:srgbClr val="E84141"/>
                </a:solidFill>
              </a:rPr>
              <a:t>15.3</a:t>
            </a:r>
            <a:r>
              <a:rPr lang="en-GB" sz="2400" dirty="0">
                <a:solidFill>
                  <a:srgbClr val="1E4783"/>
                </a:solidFill>
              </a:rPr>
              <a:t>	</a:t>
            </a:r>
            <a:r>
              <a:rPr lang="en-US" sz="2400" dirty="0">
                <a:solidFill>
                  <a:srgbClr val="1E4783"/>
                </a:solidFill>
              </a:rPr>
              <a:t>Explain what is a system</a:t>
            </a:r>
            <a:r>
              <a:rPr lang="en-GB" sz="2400" dirty="0">
                <a:solidFill>
                  <a:srgbClr val="1E4783"/>
                </a:solidFill>
              </a:rPr>
              <a:t>.</a:t>
            </a:r>
          </a:p>
          <a:p>
            <a:pPr marL="719138" indent="-719138"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sz="2400" b="1" dirty="0">
                <a:solidFill>
                  <a:srgbClr val="E84141"/>
                </a:solidFill>
              </a:rPr>
              <a:t>15.4</a:t>
            </a:r>
            <a:r>
              <a:rPr lang="en-GB" sz="2400" b="1" dirty="0">
                <a:solidFill>
                  <a:srgbClr val="1E4783"/>
                </a:solidFill>
              </a:rPr>
              <a:t>	</a:t>
            </a:r>
            <a:r>
              <a:rPr lang="en-US" sz="2400" dirty="0">
                <a:solidFill>
                  <a:srgbClr val="1E4783"/>
                </a:solidFill>
              </a:rPr>
              <a:t>Describe and explain farming as system.</a:t>
            </a:r>
            <a:endParaRPr lang="en-GB" sz="2400" dirty="0">
              <a:solidFill>
                <a:srgbClr val="1E4783"/>
              </a:solidFill>
            </a:endParaRPr>
          </a:p>
          <a:p>
            <a:pPr marL="719138" indent="-719138"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sz="2400" b="1" dirty="0">
                <a:solidFill>
                  <a:srgbClr val="E84141"/>
                </a:solidFill>
              </a:rPr>
              <a:t>15.5</a:t>
            </a:r>
            <a:r>
              <a:rPr lang="en-GB" sz="2400" b="1" dirty="0">
                <a:solidFill>
                  <a:srgbClr val="1E4783"/>
                </a:solidFill>
              </a:rPr>
              <a:t>	</a:t>
            </a:r>
            <a:r>
              <a:rPr lang="en-US" sz="2400" dirty="0">
                <a:solidFill>
                  <a:srgbClr val="1E4783"/>
                </a:solidFill>
              </a:rPr>
              <a:t>Explain how the physical landscape influences farming.</a:t>
            </a:r>
          </a:p>
          <a:p>
            <a:pPr marL="719138" indent="-719138"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US" sz="2400" b="1" dirty="0">
                <a:solidFill>
                  <a:srgbClr val="E84141"/>
                </a:solidFill>
              </a:rPr>
              <a:t>15.6	</a:t>
            </a:r>
            <a:r>
              <a:rPr lang="en-US" sz="2400" dirty="0">
                <a:solidFill>
                  <a:srgbClr val="1E4783"/>
                </a:solidFill>
              </a:rPr>
              <a:t>Give examples of farming in other regions of the world.</a:t>
            </a:r>
          </a:p>
          <a:p>
            <a:pPr marL="719138" indent="-719138"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US" sz="2400" b="1" dirty="0">
                <a:solidFill>
                  <a:srgbClr val="E84141"/>
                </a:solidFill>
              </a:rPr>
              <a:t>15.7	</a:t>
            </a:r>
            <a:r>
              <a:rPr lang="en-US" sz="2400" dirty="0">
                <a:solidFill>
                  <a:srgbClr val="1E4783"/>
                </a:solidFill>
              </a:rPr>
              <a:t>Describe challenges to farming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1299005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1707116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985838" indent="-985838"/>
            <a:r>
              <a:rPr lang="en-US" sz="3200" dirty="0">
                <a:solidFill>
                  <a:srgbClr val="1E4783"/>
                </a:solidFill>
                <a:latin typeface="+mn-lt"/>
              </a:rPr>
              <a:t>15.5 Explain how the physical landscape influences farming.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FC6F1C6-4B82-4041-8183-0147342C8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671" y="1054132"/>
            <a:ext cx="5626682" cy="47497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BCB63B-B77F-4E46-A6DB-A71D9C1D4CB9}"/>
              </a:ext>
            </a:extLst>
          </p:cNvPr>
          <p:cNvSpPr txBox="1"/>
          <p:nvPr/>
        </p:nvSpPr>
        <p:spPr>
          <a:xfrm>
            <a:off x="432000" y="972000"/>
            <a:ext cx="3498781" cy="508865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Climate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400" dirty="0">
                <a:solidFill>
                  <a:srgbClr val="1E4783"/>
                </a:solidFill>
              </a:rPr>
              <a:t>Relief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400" dirty="0">
                <a:solidFill>
                  <a:srgbClr val="1E4783"/>
                </a:solidFill>
              </a:rPr>
              <a:t>Aspect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400" dirty="0">
                <a:solidFill>
                  <a:srgbClr val="1E4783"/>
                </a:solidFill>
              </a:rPr>
              <a:t>Soils</a:t>
            </a:r>
          </a:p>
          <a:p>
            <a:pPr marL="862013" lvl="1" indent="-404813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1E4783"/>
                </a:solidFill>
              </a:rPr>
              <a:t>Gleys</a:t>
            </a:r>
          </a:p>
          <a:p>
            <a:pPr marL="862013" lvl="1" indent="-404813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1E4783"/>
                </a:solidFill>
              </a:rPr>
              <a:t>Peaty</a:t>
            </a:r>
          </a:p>
          <a:p>
            <a:pPr marL="862013" lvl="1" indent="-404813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1E4783"/>
                </a:solidFill>
              </a:rPr>
              <a:t>Brown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400" dirty="0">
                <a:solidFill>
                  <a:srgbClr val="1E4783"/>
                </a:solidFill>
              </a:rPr>
              <a:t>Drainage</a:t>
            </a:r>
          </a:p>
          <a:p>
            <a:pPr marL="862013" lvl="1" indent="-404813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1E4783"/>
                </a:solidFill>
              </a:rPr>
              <a:t>Floodplain</a:t>
            </a:r>
          </a:p>
        </p:txBody>
      </p:sp>
    </p:spTree>
    <p:extLst>
      <p:ext uri="{BB962C8B-B14F-4D97-AF65-F5344CB8AC3E}">
        <p14:creationId xmlns:p14="http://schemas.microsoft.com/office/powerpoint/2010/main" val="3583277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D7CF1D-8236-FF4E-AAEA-3026568B27FC}"/>
              </a:ext>
            </a:extLst>
          </p:cNvPr>
          <p:cNvSpPr txBox="1"/>
          <p:nvPr/>
        </p:nvSpPr>
        <p:spPr>
          <a:xfrm>
            <a:off x="6096000" y="1374591"/>
            <a:ext cx="5748670" cy="4108817"/>
          </a:xfrm>
          <a:prstGeom prst="rect">
            <a:avLst/>
          </a:prstGeom>
          <a:solidFill>
            <a:srgbClr val="CFD5EA"/>
          </a:solidFill>
        </p:spPr>
        <p:txBody>
          <a:bodyPr wrap="square" rtlCol="0">
            <a:spAutoFit/>
          </a:bodyPr>
          <a:lstStyle/>
          <a:p>
            <a:pPr marL="538163" indent="-538163">
              <a:spcAft>
                <a:spcPts val="600"/>
              </a:spcAft>
              <a:tabLst>
                <a:tab pos="361950" algn="r"/>
              </a:tabLst>
            </a:pPr>
            <a:r>
              <a:rPr lang="en-US" dirty="0">
                <a:solidFill>
                  <a:srgbClr val="1E4783"/>
                </a:solidFill>
              </a:rPr>
              <a:t>	1.	What is the total size of the Fitzpatrick farm?</a:t>
            </a:r>
          </a:p>
          <a:p>
            <a:pPr marL="538163" indent="-538163">
              <a:spcAft>
                <a:spcPts val="600"/>
              </a:spcAft>
              <a:tabLst>
                <a:tab pos="361950" algn="r"/>
              </a:tabLst>
            </a:pPr>
            <a:r>
              <a:rPr lang="en-US" dirty="0">
                <a:solidFill>
                  <a:srgbClr val="1E4783"/>
                </a:solidFill>
              </a:rPr>
              <a:t>	2.	How much land is given over to permanent grass?</a:t>
            </a:r>
          </a:p>
          <a:p>
            <a:pPr marL="538163" indent="-538163">
              <a:spcAft>
                <a:spcPts val="600"/>
              </a:spcAft>
              <a:tabLst>
                <a:tab pos="361950" algn="r"/>
              </a:tabLst>
            </a:pPr>
            <a:r>
              <a:rPr lang="en-US" dirty="0">
                <a:solidFill>
                  <a:srgbClr val="1E4783"/>
                </a:solidFill>
              </a:rPr>
              <a:t>	3.	What is the total area of grassland on the farm?</a:t>
            </a:r>
          </a:p>
          <a:p>
            <a:pPr marL="538163" indent="-538163">
              <a:spcAft>
                <a:spcPts val="600"/>
              </a:spcAft>
              <a:tabLst>
                <a:tab pos="361950" algn="r"/>
              </a:tabLst>
            </a:pPr>
            <a:r>
              <a:rPr lang="en-US" dirty="0">
                <a:solidFill>
                  <a:srgbClr val="1E4783"/>
                </a:solidFill>
              </a:rPr>
              <a:t>	4.	How much of the farm is not suitable for growing crops?</a:t>
            </a:r>
          </a:p>
          <a:p>
            <a:pPr marL="538163" indent="-538163">
              <a:spcAft>
                <a:spcPts val="600"/>
              </a:spcAft>
              <a:tabLst>
                <a:tab pos="361950" algn="r"/>
              </a:tabLst>
            </a:pPr>
            <a:r>
              <a:rPr lang="en-US" dirty="0">
                <a:solidFill>
                  <a:srgbClr val="1E4783"/>
                </a:solidFill>
              </a:rPr>
              <a:t>	5.	List the soil types on the farm.</a:t>
            </a:r>
          </a:p>
          <a:p>
            <a:pPr marL="538163" indent="-538163">
              <a:spcAft>
                <a:spcPts val="600"/>
              </a:spcAft>
              <a:tabLst>
                <a:tab pos="361950" algn="r"/>
              </a:tabLst>
            </a:pPr>
            <a:r>
              <a:rPr lang="en-US" dirty="0">
                <a:solidFill>
                  <a:srgbClr val="1E4783"/>
                </a:solidFill>
              </a:rPr>
              <a:t>	6.	What is the aspect of the farm?</a:t>
            </a:r>
          </a:p>
          <a:p>
            <a:pPr marL="538163" indent="-538163">
              <a:spcAft>
                <a:spcPts val="600"/>
              </a:spcAft>
              <a:tabLst>
                <a:tab pos="361950" algn="r"/>
              </a:tabLst>
            </a:pPr>
            <a:r>
              <a:rPr lang="en-US" dirty="0">
                <a:solidFill>
                  <a:srgbClr val="1E4783"/>
                </a:solidFill>
              </a:rPr>
              <a:t>	7.	Why are trees planted in the north-west of the farm?</a:t>
            </a:r>
          </a:p>
          <a:p>
            <a:pPr marL="538163" indent="-538163">
              <a:spcAft>
                <a:spcPts val="600"/>
              </a:spcAft>
              <a:tabLst>
                <a:tab pos="361950" algn="r"/>
              </a:tabLst>
            </a:pPr>
            <a:r>
              <a:rPr lang="en-US" dirty="0">
                <a:solidFill>
                  <a:srgbClr val="1E4783"/>
                </a:solidFill>
              </a:rPr>
              <a:t>	8.	Why is the meadow only used in summer?</a:t>
            </a:r>
          </a:p>
          <a:p>
            <a:pPr marL="538163" indent="-538163">
              <a:spcAft>
                <a:spcPts val="600"/>
              </a:spcAft>
              <a:tabLst>
                <a:tab pos="361950" algn="r"/>
              </a:tabLst>
            </a:pPr>
            <a:r>
              <a:rPr lang="en-US" dirty="0">
                <a:solidFill>
                  <a:srgbClr val="1E4783"/>
                </a:solidFill>
              </a:rPr>
              <a:t>	9.	What is crop rotation?</a:t>
            </a:r>
          </a:p>
          <a:p>
            <a:pPr marL="538163" indent="-538163">
              <a:spcAft>
                <a:spcPts val="600"/>
              </a:spcAft>
              <a:tabLst>
                <a:tab pos="361950" algn="r"/>
              </a:tabLst>
            </a:pPr>
            <a:r>
              <a:rPr lang="en-US" dirty="0">
                <a:solidFill>
                  <a:srgbClr val="1E4783"/>
                </a:solidFill>
              </a:rPr>
              <a:t>	10.	What is meant by ‘drainage’? Describe the drainage on the farm.</a:t>
            </a:r>
            <a:endParaRPr lang="en-US" dirty="0">
              <a:solidFill>
                <a:srgbClr val="1E4783"/>
              </a:solidFill>
              <a:latin typeface="+mn-lt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D843EC5-6C3D-4A71-91F9-9B7B0CC9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75" y="1027717"/>
            <a:ext cx="5626682" cy="4749735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4432E1FB-5722-447D-BB35-56736ADC501C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1707116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985838" indent="-985838"/>
            <a:r>
              <a:rPr lang="en-US" sz="3200" dirty="0">
                <a:solidFill>
                  <a:srgbClr val="1E4783"/>
                </a:solidFill>
                <a:latin typeface="+mn-lt"/>
              </a:rPr>
              <a:t>15.5 Explain how the physical landscape influences farming.</a:t>
            </a:r>
          </a:p>
        </p:txBody>
      </p:sp>
    </p:spTree>
    <p:extLst>
      <p:ext uri="{BB962C8B-B14F-4D97-AF65-F5344CB8AC3E}">
        <p14:creationId xmlns:p14="http://schemas.microsoft.com/office/powerpoint/2010/main" val="3516847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48BAFC-DF39-4D1B-975B-90C079DABBE3}"/>
              </a:ext>
            </a:extLst>
          </p:cNvPr>
          <p:cNvSpPr txBox="1"/>
          <p:nvPr/>
        </p:nvSpPr>
        <p:spPr>
          <a:xfrm>
            <a:off x="432000" y="972000"/>
            <a:ext cx="1335045" cy="129266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600" b="1" dirty="0">
                <a:solidFill>
                  <a:srgbClr val="1E4783"/>
                </a:solidFill>
                <a:ea typeface="+mj-ea"/>
                <a:cs typeface="+mj-cs"/>
              </a:rPr>
              <a:t>Irish </a:t>
            </a:r>
          </a:p>
          <a:p>
            <a:pPr algn="l"/>
            <a:r>
              <a:rPr lang="en-US" sz="2600" b="1" dirty="0">
                <a:solidFill>
                  <a:srgbClr val="1E4783"/>
                </a:solidFill>
                <a:ea typeface="+mj-ea"/>
                <a:cs typeface="+mj-cs"/>
              </a:rPr>
              <a:t>farming </a:t>
            </a:r>
          </a:p>
          <a:p>
            <a:pPr algn="l"/>
            <a:r>
              <a:rPr lang="en-US" sz="2600" b="1" dirty="0">
                <a:solidFill>
                  <a:srgbClr val="1E4783"/>
                </a:solidFill>
                <a:ea typeface="+mj-ea"/>
                <a:cs typeface="+mj-cs"/>
              </a:rPr>
              <a:t>regions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90A4CC72-42F7-4921-A716-D3CBC805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917" y="867341"/>
            <a:ext cx="9580605" cy="5123318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F3D616C8-4AA0-48A7-9CCE-779D2EE84267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1707116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985838" indent="-985838"/>
            <a:r>
              <a:rPr lang="en-US" sz="3200" dirty="0">
                <a:solidFill>
                  <a:srgbClr val="1E4783"/>
                </a:solidFill>
                <a:latin typeface="+mn-lt"/>
              </a:rPr>
              <a:t>15.5 Explain how the physical landscape influences farming.</a:t>
            </a:r>
          </a:p>
        </p:txBody>
      </p:sp>
    </p:spTree>
    <p:extLst>
      <p:ext uri="{BB962C8B-B14F-4D97-AF65-F5344CB8AC3E}">
        <p14:creationId xmlns:p14="http://schemas.microsoft.com/office/powerpoint/2010/main" val="2454099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3D2587-B4F1-8443-9FB2-1E450C3780F0}"/>
              </a:ext>
            </a:extLst>
          </p:cNvPr>
          <p:cNvSpPr txBox="1"/>
          <p:nvPr/>
        </p:nvSpPr>
        <p:spPr>
          <a:xfrm>
            <a:off x="432000" y="972000"/>
            <a:ext cx="7103574" cy="42420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sz="2600" b="1" dirty="0">
                <a:solidFill>
                  <a:srgbClr val="1E4783"/>
                </a:solidFill>
                <a:latin typeface="+mn-lt"/>
              </a:rPr>
              <a:t>The Netherlands </a:t>
            </a:r>
          </a:p>
          <a:p>
            <a:pPr marL="404813" indent="-404813"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One-third the size of Ireland </a:t>
            </a:r>
          </a:p>
          <a:p>
            <a:pPr marL="404813" indent="-404813"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Three times the Irish population </a:t>
            </a:r>
          </a:p>
          <a:p>
            <a:pPr marL="404813" indent="-404813"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Large areas lie below sea level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15.6 Give examples of farming in other regions of the world.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D1787-B0C5-4FDD-9D7C-81DEF1310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49" y="1030012"/>
            <a:ext cx="4132909" cy="479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5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3D2587-B4F1-8443-9FB2-1E450C3780F0}"/>
              </a:ext>
            </a:extLst>
          </p:cNvPr>
          <p:cNvSpPr txBox="1"/>
          <p:nvPr/>
        </p:nvSpPr>
        <p:spPr>
          <a:xfrm>
            <a:off x="432000" y="972000"/>
            <a:ext cx="5511879" cy="50901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sz="2600" b="1" dirty="0">
                <a:solidFill>
                  <a:srgbClr val="1E4783"/>
                </a:solidFill>
                <a:latin typeface="+mn-lt"/>
              </a:rPr>
              <a:t>The Netherlands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E0301BA3-9CCD-4231-840B-CAA6ED5210DC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15.6 Give examples of farming in other regions of the world. </a:t>
            </a:r>
          </a:p>
        </p:txBody>
      </p:sp>
      <p:pic>
        <p:nvPicPr>
          <p:cNvPr id="8" name="Picture 7" descr="A picture containing grass, sky, outdoor&#10;&#10;Description automatically generated">
            <a:extLst>
              <a:ext uri="{FF2B5EF4-FFF2-40B4-BE49-F238E27FC236}">
                <a16:creationId xmlns:a16="http://schemas.microsoft.com/office/drawing/2014/main" id="{29BE1F28-D10E-425F-B517-76637DF94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498" y="1589015"/>
            <a:ext cx="5999239" cy="3374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6A18E7-1FAB-46EC-847F-298482061553}"/>
              </a:ext>
            </a:extLst>
          </p:cNvPr>
          <p:cNvSpPr txBox="1"/>
          <p:nvPr/>
        </p:nvSpPr>
        <p:spPr>
          <a:xfrm>
            <a:off x="432000" y="1548000"/>
            <a:ext cx="5511879" cy="466867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>
              <a:spcAft>
                <a:spcPts val="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The Dutch government built </a:t>
            </a:r>
            <a:r>
              <a:rPr lang="en-GB" sz="2400" b="1" dirty="0">
                <a:solidFill>
                  <a:srgbClr val="1E4783"/>
                </a:solidFill>
                <a:latin typeface="+mn-lt"/>
              </a:rPr>
              <a:t>polders</a:t>
            </a:r>
            <a:r>
              <a:rPr lang="en-GB" sz="2400" dirty="0">
                <a:solidFill>
                  <a:srgbClr val="1E4783"/>
                </a:solidFill>
                <a:latin typeface="+mn-lt"/>
              </a:rPr>
              <a:t> – areas of land </a:t>
            </a:r>
            <a:r>
              <a:rPr lang="en-GB" sz="2400" b="1" dirty="0">
                <a:solidFill>
                  <a:srgbClr val="1E4783"/>
                </a:solidFill>
                <a:latin typeface="+mn-lt"/>
              </a:rPr>
              <a:t>reclaimed</a:t>
            </a:r>
            <a:r>
              <a:rPr lang="en-GB" sz="2400" dirty="0">
                <a:solidFill>
                  <a:srgbClr val="1E4783"/>
                </a:solidFill>
                <a:latin typeface="+mn-lt"/>
              </a:rPr>
              <a:t> from the sea: </a:t>
            </a:r>
            <a:endParaRPr lang="en-GB" sz="2400" dirty="0">
              <a:solidFill>
                <a:srgbClr val="1E4783"/>
              </a:solidFill>
            </a:endParaRPr>
          </a:p>
          <a:p>
            <a:pPr marL="862013" lvl="1" indent="-404813">
              <a:spcAft>
                <a:spcPts val="6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1E4783"/>
                </a:solidFill>
              </a:rPr>
              <a:t>T</a:t>
            </a:r>
            <a:r>
              <a:rPr lang="en-GB" sz="2400" dirty="0">
                <a:solidFill>
                  <a:srgbClr val="1E4783"/>
                </a:solidFill>
                <a:latin typeface="+mn-lt"/>
              </a:rPr>
              <a:t>o stop the land from </a:t>
            </a:r>
            <a:r>
              <a:rPr lang="en-GB" sz="2400" b="1" dirty="0">
                <a:solidFill>
                  <a:srgbClr val="1E4783"/>
                </a:solidFill>
                <a:latin typeface="+mn-lt"/>
              </a:rPr>
              <a:t>flooding</a:t>
            </a:r>
            <a:endParaRPr lang="en-GB" sz="2400" b="1" dirty="0">
              <a:solidFill>
                <a:srgbClr val="1E4783"/>
              </a:solidFill>
            </a:endParaRPr>
          </a:p>
          <a:p>
            <a:pPr marL="862013" lvl="1" indent="-404813">
              <a:spcAft>
                <a:spcPts val="12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1E4783"/>
                </a:solidFill>
              </a:rPr>
              <a:t>T</a:t>
            </a:r>
            <a:r>
              <a:rPr lang="en-GB" sz="2400" dirty="0">
                <a:solidFill>
                  <a:srgbClr val="1E4783"/>
                </a:solidFill>
                <a:latin typeface="+mn-lt"/>
              </a:rPr>
              <a:t>o </a:t>
            </a:r>
            <a:r>
              <a:rPr lang="en-GB" sz="2400" b="1" dirty="0">
                <a:solidFill>
                  <a:srgbClr val="1E4783"/>
                </a:solidFill>
                <a:latin typeface="+mn-lt"/>
              </a:rPr>
              <a:t>house and feed </a:t>
            </a:r>
            <a:r>
              <a:rPr lang="en-GB" sz="2400" dirty="0">
                <a:solidFill>
                  <a:srgbClr val="1E4783"/>
                </a:solidFill>
                <a:latin typeface="+mn-lt"/>
              </a:rPr>
              <a:t>people</a:t>
            </a:r>
          </a:p>
          <a:p>
            <a:pPr marL="404813" indent="-404813"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Farmers were interviewed.</a:t>
            </a:r>
          </a:p>
          <a:p>
            <a:pPr marL="404813" indent="-404813"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They had to agree to practise modern, intensive agriculture.</a:t>
            </a:r>
          </a:p>
          <a:p>
            <a:pPr marL="404813" indent="-404813"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Flowers, salad crops, potatoes and </a:t>
            </a:r>
            <a:br>
              <a:rPr lang="en-GB" sz="2400" dirty="0">
                <a:solidFill>
                  <a:srgbClr val="1E4783"/>
                </a:solidFill>
                <a:latin typeface="+mn-lt"/>
              </a:rPr>
            </a:br>
            <a:r>
              <a:rPr lang="en-GB" sz="2400" dirty="0">
                <a:solidFill>
                  <a:srgbClr val="1E4783"/>
                </a:solidFill>
                <a:latin typeface="+mn-lt"/>
              </a:rPr>
              <a:t>other vegetables are grown intensively.</a:t>
            </a:r>
          </a:p>
        </p:txBody>
      </p:sp>
    </p:spTree>
    <p:extLst>
      <p:ext uri="{BB962C8B-B14F-4D97-AF65-F5344CB8AC3E}">
        <p14:creationId xmlns:p14="http://schemas.microsoft.com/office/powerpoint/2010/main" val="3692374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3D2587-B4F1-8443-9FB2-1E450C3780F0}"/>
              </a:ext>
            </a:extLst>
          </p:cNvPr>
          <p:cNvSpPr txBox="1"/>
          <p:nvPr/>
        </p:nvSpPr>
        <p:spPr>
          <a:xfrm>
            <a:off x="432000" y="1535938"/>
            <a:ext cx="5923005" cy="434032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Over half of the world’s population lives </a:t>
            </a:r>
            <a:br>
              <a:rPr lang="en-GB" sz="2400" dirty="0">
                <a:solidFill>
                  <a:srgbClr val="1E4783"/>
                </a:solidFill>
                <a:latin typeface="+mn-lt"/>
              </a:rPr>
            </a:br>
            <a:r>
              <a:rPr lang="en-GB" sz="2400" dirty="0">
                <a:solidFill>
                  <a:srgbClr val="1E4783"/>
                </a:solidFill>
                <a:latin typeface="+mn-lt"/>
              </a:rPr>
              <a:t>in Asia. Family sizes are large. 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The climate varies between too hot and </a:t>
            </a:r>
            <a:br>
              <a:rPr lang="en-GB" sz="2400" dirty="0">
                <a:solidFill>
                  <a:srgbClr val="1E4783"/>
                </a:solidFill>
                <a:latin typeface="+mn-lt"/>
              </a:rPr>
            </a:br>
            <a:r>
              <a:rPr lang="en-GB" sz="2400" dirty="0">
                <a:solidFill>
                  <a:srgbClr val="1E4783"/>
                </a:solidFill>
                <a:latin typeface="+mn-lt"/>
              </a:rPr>
              <a:t>dry or too hot and wet for European-style agriculture. 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b="1" dirty="0">
                <a:solidFill>
                  <a:srgbClr val="1E4783"/>
                </a:solidFill>
                <a:latin typeface="+mn-lt"/>
              </a:rPr>
              <a:t>Rice</a:t>
            </a:r>
            <a:r>
              <a:rPr lang="en-GB" sz="2400" dirty="0">
                <a:solidFill>
                  <a:srgbClr val="1E4783"/>
                </a:solidFill>
                <a:latin typeface="+mn-lt"/>
              </a:rPr>
              <a:t> is the </a:t>
            </a:r>
            <a:r>
              <a:rPr lang="en-GB" sz="2400" b="1" dirty="0">
                <a:solidFill>
                  <a:srgbClr val="1E4783"/>
                </a:solidFill>
                <a:latin typeface="+mn-lt"/>
              </a:rPr>
              <a:t>staple food </a:t>
            </a:r>
            <a:r>
              <a:rPr lang="en-GB" sz="2400" dirty="0">
                <a:solidFill>
                  <a:srgbClr val="1E4783"/>
                </a:solidFill>
                <a:latin typeface="+mn-lt"/>
              </a:rPr>
              <a:t>of Asia. 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The rice is planted in a water-logged field </a:t>
            </a:r>
            <a:br>
              <a:rPr lang="en-GB" sz="2400" dirty="0">
                <a:solidFill>
                  <a:srgbClr val="1E4783"/>
                </a:solidFill>
                <a:latin typeface="+mn-lt"/>
              </a:rPr>
            </a:br>
            <a:r>
              <a:rPr lang="en-GB" sz="2400" dirty="0">
                <a:solidFill>
                  <a:srgbClr val="1E4783"/>
                </a:solidFill>
                <a:latin typeface="+mn-lt"/>
              </a:rPr>
              <a:t>called a </a:t>
            </a:r>
            <a:r>
              <a:rPr lang="en-GB" sz="2400" b="1" dirty="0">
                <a:solidFill>
                  <a:srgbClr val="1E4783"/>
                </a:solidFill>
                <a:latin typeface="+mn-lt"/>
              </a:rPr>
              <a:t>rice paddy</a:t>
            </a:r>
            <a:r>
              <a:rPr lang="en-GB" sz="2400" dirty="0">
                <a:solidFill>
                  <a:srgbClr val="1E4783"/>
                </a:solidFill>
                <a:latin typeface="+mn-lt"/>
              </a:rPr>
              <a:t>. 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It is planted and harvested by hand.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solidFill>
                  <a:srgbClr val="1E4783"/>
                </a:solidFill>
                <a:latin typeface="+mn-lt"/>
              </a:rPr>
              <a:t>Rice needs high temperatures to grow. 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972000"/>
            <a:ext cx="10515600" cy="4563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rgbClr val="1E4783"/>
                </a:solidFill>
                <a:latin typeface="+mn-lt"/>
              </a:rPr>
              <a:t>Rice paddies in Asia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5048C4-D177-4165-87B9-0408B1C71F50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15.6 Give examples of farming in other regions of the world. </a:t>
            </a:r>
          </a:p>
        </p:txBody>
      </p:sp>
      <p:pic>
        <p:nvPicPr>
          <p:cNvPr id="9" name="Picture 8" descr="A picture containing ground, water, dirty&#10;&#10;Description automatically generated">
            <a:extLst>
              <a:ext uri="{FF2B5EF4-FFF2-40B4-BE49-F238E27FC236}">
                <a16:creationId xmlns:a16="http://schemas.microsoft.com/office/drawing/2014/main" id="{23D4B07B-C214-4D9D-8AC6-57602629C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033" y="1698101"/>
            <a:ext cx="5588158" cy="37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64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6ECA89B3-0BC3-EA42-9E64-B4020C9B3BA2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15.7 Describe challenges to farming sustainability.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3A545-244D-4E63-B17A-7C6C06F42DBC}"/>
              </a:ext>
            </a:extLst>
          </p:cNvPr>
          <p:cNvSpPr txBox="1"/>
          <p:nvPr/>
        </p:nvSpPr>
        <p:spPr>
          <a:xfrm>
            <a:off x="432000" y="972000"/>
            <a:ext cx="10331972" cy="44205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400" dirty="0">
                <a:solidFill>
                  <a:srgbClr val="1E4783"/>
                </a:solidFill>
              </a:rPr>
              <a:t>Increase in the world’s population</a:t>
            </a:r>
          </a:p>
          <a:p>
            <a:pPr marL="985838" lvl="1" indent="-447675">
              <a:spcAft>
                <a:spcPts val="900"/>
              </a:spcAft>
              <a:buClr>
                <a:srgbClr val="E84141"/>
              </a:buClr>
              <a:buSzPct val="100000"/>
              <a:buFont typeface="HGGothicE" panose="020B0400000000000000" pitchFamily="49" charset="-128"/>
              <a:buChar char="➜"/>
            </a:pPr>
            <a:r>
              <a:rPr lang="en-US" sz="2400" dirty="0">
                <a:solidFill>
                  <a:srgbClr val="1E4783"/>
                </a:solidFill>
                <a:latin typeface="+mn-lt"/>
              </a:rPr>
              <a:t>Demand for more food</a:t>
            </a:r>
          </a:p>
          <a:p>
            <a:pPr marL="1616075" lvl="2" indent="-454025">
              <a:spcAft>
                <a:spcPts val="900"/>
              </a:spcAft>
              <a:buClr>
                <a:srgbClr val="E84141"/>
              </a:buClr>
              <a:buSzPct val="100000"/>
              <a:buFont typeface="HGGothicE" panose="020B0400000000000000" pitchFamily="49" charset="-128"/>
              <a:buChar char="➜"/>
            </a:pPr>
            <a:r>
              <a:rPr lang="en-US" sz="2400" dirty="0">
                <a:solidFill>
                  <a:srgbClr val="1E4783"/>
                </a:solidFill>
              </a:rPr>
              <a:t>More use of artificial fertilisers</a:t>
            </a:r>
          </a:p>
          <a:p>
            <a:pPr marL="1346200" lvl="2">
              <a:spcAft>
                <a:spcPts val="900"/>
              </a:spcAft>
              <a:buClr>
                <a:srgbClr val="E84141"/>
              </a:buClr>
              <a:buSzPct val="100000"/>
              <a:tabLst>
                <a:tab pos="1616075" algn="l"/>
              </a:tabLst>
            </a:pPr>
            <a:r>
              <a:rPr lang="en-US" sz="2400" dirty="0">
                <a:solidFill>
                  <a:srgbClr val="1E4783"/>
                </a:solidFill>
                <a:latin typeface="+mn-lt"/>
              </a:rPr>
              <a:t>	and</a:t>
            </a:r>
          </a:p>
          <a:p>
            <a:pPr marL="1616075" lvl="2" indent="-454025">
              <a:spcAft>
                <a:spcPts val="900"/>
              </a:spcAft>
              <a:buClr>
                <a:srgbClr val="E84141"/>
              </a:buClr>
              <a:buSzPct val="100000"/>
              <a:buFont typeface="HGGothicE" panose="020B0400000000000000" pitchFamily="49" charset="-128"/>
              <a:buChar char="➜"/>
            </a:pPr>
            <a:r>
              <a:rPr lang="en-US" sz="2400" dirty="0">
                <a:solidFill>
                  <a:srgbClr val="1E4783"/>
                </a:solidFill>
                <a:latin typeface="+mn-lt"/>
              </a:rPr>
              <a:t>More use of pesticides</a:t>
            </a:r>
          </a:p>
          <a:p>
            <a:pPr marL="2239963" lvl="3" indent="-446088">
              <a:spcAft>
                <a:spcPts val="900"/>
              </a:spcAft>
              <a:buClr>
                <a:srgbClr val="E84141"/>
              </a:buClr>
              <a:buSzPct val="100000"/>
              <a:buFont typeface="HGGothicE" panose="020B0400000000000000" pitchFamily="49" charset="-128"/>
              <a:buChar char="➜"/>
            </a:pPr>
            <a:r>
              <a:rPr lang="en-US" sz="2400" dirty="0">
                <a:solidFill>
                  <a:srgbClr val="1E4783"/>
                </a:solidFill>
              </a:rPr>
              <a:t>Increase in food production</a:t>
            </a:r>
          </a:p>
          <a:p>
            <a:pPr marL="2239963" lvl="3">
              <a:spcAft>
                <a:spcPts val="900"/>
              </a:spcAft>
              <a:buClr>
                <a:srgbClr val="E84141"/>
              </a:buClr>
              <a:buSzPct val="100000"/>
            </a:pPr>
            <a:r>
              <a:rPr lang="en-US" sz="2400" dirty="0">
                <a:solidFill>
                  <a:srgbClr val="1E4783"/>
                </a:solidFill>
              </a:rPr>
              <a:t>but</a:t>
            </a:r>
          </a:p>
          <a:p>
            <a:pPr marL="2239963" lvl="3" indent="-446088">
              <a:spcAft>
                <a:spcPts val="900"/>
              </a:spcAft>
              <a:buClr>
                <a:srgbClr val="E84141"/>
              </a:buClr>
              <a:buSzPct val="100000"/>
              <a:buFont typeface="HGGothicE" panose="020B0400000000000000" pitchFamily="49" charset="-128"/>
              <a:buChar char="➜"/>
            </a:pPr>
            <a:r>
              <a:rPr lang="en-US" sz="2400" dirty="0">
                <a:solidFill>
                  <a:srgbClr val="1E4783"/>
                </a:solidFill>
                <a:latin typeface="+mn-lt"/>
              </a:rPr>
              <a:t>Negative impact on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834040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F03470-0DE7-6844-9229-34CFD7EACA34}"/>
              </a:ext>
            </a:extLst>
          </p:cNvPr>
          <p:cNvSpPr/>
          <p:nvPr/>
        </p:nvSpPr>
        <p:spPr>
          <a:xfrm>
            <a:off x="432000" y="972000"/>
            <a:ext cx="44049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1E4783"/>
                </a:solidFill>
              </a:rPr>
              <a:t>Sustainable farming in Europe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7ADE0-74FB-414F-AC25-6D981F75BBED}"/>
              </a:ext>
            </a:extLst>
          </p:cNvPr>
          <p:cNvSpPr txBox="1"/>
          <p:nvPr/>
        </p:nvSpPr>
        <p:spPr>
          <a:xfrm>
            <a:off x="432000" y="1548000"/>
            <a:ext cx="10331972" cy="49125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400" dirty="0">
                <a:solidFill>
                  <a:srgbClr val="1E4783"/>
                </a:solidFill>
              </a:rPr>
              <a:t>The </a:t>
            </a:r>
            <a:r>
              <a:rPr lang="en-US" sz="2400" b="1" dirty="0">
                <a:solidFill>
                  <a:srgbClr val="1E4783"/>
                </a:solidFill>
              </a:rPr>
              <a:t>Common Agricultural Policy </a:t>
            </a:r>
            <a:r>
              <a:rPr lang="en-US" sz="2400" dirty="0">
                <a:solidFill>
                  <a:srgbClr val="1E4783"/>
                </a:solidFill>
              </a:rPr>
              <a:t>(CAP) was set up in 1963.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400" dirty="0">
                <a:solidFill>
                  <a:srgbClr val="1E4783"/>
                </a:solidFill>
              </a:rPr>
              <a:t>The CAP provided money:</a:t>
            </a:r>
          </a:p>
          <a:p>
            <a:pPr marL="914400" lvl="1" indent="-457200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1E4783"/>
                </a:solidFill>
              </a:rPr>
              <a:t>To support farmers</a:t>
            </a:r>
          </a:p>
          <a:p>
            <a:pPr marL="914400" lvl="1" indent="-457200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1E4783"/>
                </a:solidFill>
              </a:rPr>
              <a:t>To encourage food production</a:t>
            </a:r>
            <a:endParaRPr lang="en-US" sz="2400" dirty="0">
              <a:solidFill>
                <a:srgbClr val="1E4783"/>
              </a:solidFill>
              <a:latin typeface="+mn-lt"/>
            </a:endParaRP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400" dirty="0">
                <a:solidFill>
                  <a:srgbClr val="1E4783"/>
                </a:solidFill>
              </a:rPr>
              <a:t>However, this had a negative impact on the environment:</a:t>
            </a:r>
          </a:p>
          <a:p>
            <a:pPr marL="914400" lvl="1" indent="-457200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1E4783"/>
                </a:solidFill>
              </a:rPr>
              <a:t>Farmers cut down hedgerows.</a:t>
            </a:r>
          </a:p>
          <a:p>
            <a:pPr marL="1371600" lvl="2" indent="-457200">
              <a:spcAft>
                <a:spcPts val="900"/>
              </a:spcAft>
              <a:buClr>
                <a:srgbClr val="E84141"/>
              </a:buClr>
              <a:buSzPct val="100000"/>
              <a:buFont typeface="HGGothicE" panose="020B0909000000000000" pitchFamily="49" charset="-128"/>
              <a:buChar char="➜"/>
            </a:pPr>
            <a:r>
              <a:rPr lang="en-US" sz="2400" dirty="0">
                <a:solidFill>
                  <a:srgbClr val="1E4783"/>
                </a:solidFill>
              </a:rPr>
              <a:t>This affected bird, bee and small animal habitats.</a:t>
            </a:r>
          </a:p>
          <a:p>
            <a:pPr marL="914400" lvl="1" indent="-457200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1E4783"/>
                </a:solidFill>
              </a:rPr>
              <a:t>Farmers also used artificial fertilisers and pesticides.</a:t>
            </a:r>
          </a:p>
          <a:p>
            <a:pPr marL="1371600" lvl="2" indent="-457200">
              <a:spcAft>
                <a:spcPts val="900"/>
              </a:spcAft>
              <a:buClr>
                <a:srgbClr val="E84141"/>
              </a:buClr>
              <a:buSzPct val="100000"/>
              <a:buFont typeface="HGGothicE" panose="020B0909000000000000" pitchFamily="49" charset="-128"/>
              <a:buChar char="➜"/>
            </a:pPr>
            <a:r>
              <a:rPr lang="en-US" sz="2400" dirty="0">
                <a:solidFill>
                  <a:srgbClr val="1E4783"/>
                </a:solidFill>
              </a:rPr>
              <a:t>This affected soil and water quality.</a:t>
            </a:r>
          </a:p>
          <a:p>
            <a:pPr marL="1371600" lvl="2" indent="-457200">
              <a:spcAft>
                <a:spcPts val="900"/>
              </a:spcAft>
              <a:buClr>
                <a:srgbClr val="E84141"/>
              </a:buClr>
              <a:buSzPct val="100000"/>
              <a:buFont typeface="HGGothicE" panose="020B0909000000000000" pitchFamily="49" charset="-128"/>
              <a:buChar char="➜"/>
            </a:pPr>
            <a:endParaRPr lang="en-US" sz="2400" dirty="0">
              <a:solidFill>
                <a:srgbClr val="1E4783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C823C3-3F14-4344-B46C-98654AE6CC82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15.7 Describe challenges to farming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3901763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B25993-B9D8-4014-BC35-A2639B061979}"/>
              </a:ext>
            </a:extLst>
          </p:cNvPr>
          <p:cNvSpPr txBox="1"/>
          <p:nvPr/>
        </p:nvSpPr>
        <p:spPr>
          <a:xfrm>
            <a:off x="432000" y="1548000"/>
            <a:ext cx="10331972" cy="327091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400" dirty="0">
                <a:solidFill>
                  <a:srgbClr val="1E4783"/>
                </a:solidFill>
              </a:rPr>
              <a:t>The new CAP scheme will put greater emphasis on climate change.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400" dirty="0">
                <a:solidFill>
                  <a:srgbClr val="1E4783"/>
                </a:solidFill>
              </a:rPr>
              <a:t>This aims to:</a:t>
            </a:r>
          </a:p>
          <a:p>
            <a:pPr marL="862013" lvl="1" indent="-404813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1E4783"/>
                </a:solidFill>
              </a:rPr>
              <a:t>Cut greenhouse gas emissions from farms by 10 per cent</a:t>
            </a:r>
          </a:p>
          <a:p>
            <a:pPr marL="862013" lvl="1" indent="-404813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1E4783"/>
                </a:solidFill>
              </a:rPr>
              <a:t>Promote organic farming</a:t>
            </a:r>
          </a:p>
          <a:p>
            <a:pPr marL="862013" lvl="1" indent="-404813">
              <a:spcAft>
                <a:spcPts val="900"/>
              </a:spcAft>
              <a:buClr>
                <a:srgbClr val="E8414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1E4783"/>
                </a:solidFill>
              </a:rPr>
              <a:t>Fund wetlands restoration, which will help absorb carbon dioxide</a:t>
            </a:r>
          </a:p>
          <a:p>
            <a:pPr lvl="1"/>
            <a:endParaRPr lang="en-US" sz="2400" dirty="0">
              <a:solidFill>
                <a:srgbClr val="1E478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98F76-268C-49E2-AF84-692AEE3535EB}"/>
              </a:ext>
            </a:extLst>
          </p:cNvPr>
          <p:cNvSpPr/>
          <p:nvPr/>
        </p:nvSpPr>
        <p:spPr>
          <a:xfrm>
            <a:off x="432000" y="972000"/>
            <a:ext cx="36711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1E4783"/>
                </a:solidFill>
              </a:rPr>
              <a:t>New CAP scheme in 2023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B2A16073-4B24-443E-8900-CBDFC4661F0A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15.7 Describe challenges to farming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1795649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FB582813-14DC-CB44-8318-B03A5AC5E981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15.5, 15.6 &amp; 15.7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10EB7A-148E-4B6B-A07C-6570A9BBD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244374"/>
              </p:ext>
            </p:extLst>
          </p:nvPr>
        </p:nvGraphicFramePr>
        <p:xfrm>
          <a:off x="1636187" y="1280160"/>
          <a:ext cx="8670407" cy="30961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70407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</a:tblGrid>
              <a:tr h="607255">
                <a:tc>
                  <a:txBody>
                    <a:bodyPr/>
                    <a:lstStyle/>
                    <a:p>
                      <a:pPr algn="l"/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A87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506046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+mn-lt"/>
                        </a:rPr>
                        <a:t>What is a polder?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506046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+mn-lt"/>
                        </a:rPr>
                        <a:t>Give </a:t>
                      </a:r>
                      <a:r>
                        <a:rPr lang="en-GB" sz="1800" b="1" i="0" u="none" strike="noStrike" baseline="0" dirty="0">
                          <a:latin typeface="+mn-lt"/>
                        </a:rPr>
                        <a:t>two </a:t>
                      </a:r>
                      <a:r>
                        <a:rPr lang="en-GB" sz="1800" b="0" i="0" u="none" strike="noStrike" baseline="0" dirty="0">
                          <a:latin typeface="+mn-lt"/>
                        </a:rPr>
                        <a:t>reasons why the Dutch government </a:t>
                      </a:r>
                      <a:r>
                        <a:rPr lang="en-IE" sz="1800" b="0" i="0" u="none" strike="noStrike" baseline="0" dirty="0">
                          <a:latin typeface="+mn-lt"/>
                        </a:rPr>
                        <a:t>built polders.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506046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+mn-lt"/>
                        </a:rPr>
                        <a:t>What is a rice paddy?</a:t>
                      </a: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500241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n-lt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+mn-lt"/>
                        </a:rPr>
                        <a:t>Give </a:t>
                      </a:r>
                      <a:r>
                        <a:rPr lang="en-GB" sz="1800" b="1" i="0" u="none" strike="noStrike" baseline="0" dirty="0">
                          <a:latin typeface="+mn-lt"/>
                        </a:rPr>
                        <a:t>two </a:t>
                      </a:r>
                      <a:r>
                        <a:rPr lang="en-GB" sz="1800" b="0" i="0" u="none" strike="noStrike" baseline="0" dirty="0">
                          <a:latin typeface="+mn-lt"/>
                        </a:rPr>
                        <a:t>reasons why rice is grown in </a:t>
                      </a:r>
                      <a:r>
                        <a:rPr lang="en-IE" sz="1800" b="0" i="0" u="none" strike="noStrike" baseline="0" dirty="0">
                          <a:latin typeface="+mn-lt"/>
                        </a:rPr>
                        <a:t>south-east Asia.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58269"/>
                  </a:ext>
                </a:extLst>
              </a:tr>
              <a:tr h="470517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n-lt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+mn-lt"/>
                        </a:rPr>
                        <a:t>What is meant by ‘sustainable agriculture’?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176026"/>
                  </a:ext>
                </a:extLst>
              </a:tr>
            </a:tbl>
          </a:graphicData>
        </a:graphic>
      </p:graphicFrame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A71063-4F4F-4E4A-A378-27F680AE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368" y="1225429"/>
            <a:ext cx="4160730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4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Keyword connections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C7D0D57-BCD3-438C-9699-C07C110F9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6" y="1289952"/>
            <a:ext cx="11240694" cy="304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30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FD3FB44-21EB-4258-81CC-E30A25C41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942355"/>
              </p:ext>
            </p:extLst>
          </p:nvPr>
        </p:nvGraphicFramePr>
        <p:xfrm>
          <a:off x="1516235" y="1245043"/>
          <a:ext cx="8868231" cy="313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68231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Going further… 3</a:t>
                      </a:r>
                      <a:endParaRPr lang="en-US" sz="2000" b="1" i="0" dirty="0">
                        <a:latin typeface="+mn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Look at Figure 15.3 on page 188. Now flip through your textbook and find other maps of Ireland (Hint: Settlement and Climate). What patterns can you find when you compare these maps?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Have you ever eaten rice? How did it get from where it is grown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 where you live? Try to think of as many of the steps involved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as you can.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6088" indent="-446088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3.	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How might climate change affect farming? Use the examples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you studied in this topic to consider the effect in Ireland, in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the Netherlands and in Asia.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</a:tbl>
          </a:graphicData>
        </a:graphic>
      </p:graphicFrame>
      <p:sp>
        <p:nvSpPr>
          <p:cNvPr id="4" name="Title 6">
            <a:extLst>
              <a:ext uri="{FF2B5EF4-FFF2-40B4-BE49-F238E27FC236}">
                <a16:creationId xmlns:a16="http://schemas.microsoft.com/office/drawing/2014/main" id="{046BBE5B-CD5A-4A47-B562-DE4D95F55FE8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15.5, 15.6 &amp; 15.7</a:t>
            </a:r>
          </a:p>
        </p:txBody>
      </p:sp>
    </p:spTree>
    <p:extLst>
      <p:ext uri="{BB962C8B-B14F-4D97-AF65-F5344CB8AC3E}">
        <p14:creationId xmlns:p14="http://schemas.microsoft.com/office/powerpoint/2010/main" val="1428991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ECE393-B310-4E94-872F-8964E8CF20B4}"/>
              </a:ext>
            </a:extLst>
          </p:cNvPr>
          <p:cNvSpPr txBox="1"/>
          <p:nvPr/>
        </p:nvSpPr>
        <p:spPr>
          <a:xfrm>
            <a:off x="431999" y="2134643"/>
            <a:ext cx="8447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E4783"/>
                </a:solidFill>
                <a:latin typeface="+mn-lt"/>
              </a:rPr>
              <a:t>Go to Sections 15.5–15.7 on pages 85–86 of your Skills Book.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63A66C46-44EE-4AFB-AECA-6D99BD62F223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15.5, 15.6 &amp; 15.7</a:t>
            </a:r>
          </a:p>
        </p:txBody>
      </p:sp>
    </p:spTree>
    <p:extLst>
      <p:ext uri="{BB962C8B-B14F-4D97-AF65-F5344CB8AC3E}">
        <p14:creationId xmlns:p14="http://schemas.microsoft.com/office/powerpoint/2010/main" val="2457027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Assess your progress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697D9-D330-4110-8878-EBA89BBFF31A}"/>
              </a:ext>
            </a:extLst>
          </p:cNvPr>
          <p:cNvSpPr txBox="1"/>
          <p:nvPr/>
        </p:nvSpPr>
        <p:spPr>
          <a:xfrm>
            <a:off x="431999" y="978100"/>
            <a:ext cx="9666157" cy="400109"/>
          </a:xfrm>
          <a:prstGeom prst="rect">
            <a:avLst/>
          </a:prstGeom>
          <a:noFill/>
          <a:ln>
            <a:solidFill>
              <a:srgbClr val="FFBF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E84141"/>
                </a:solidFill>
                <a:latin typeface="+mn-lt"/>
              </a:rPr>
              <a:t>Go to </a:t>
            </a:r>
            <a:r>
              <a:rPr lang="en-US" sz="2000" b="1">
                <a:solidFill>
                  <a:srgbClr val="E84141"/>
                </a:solidFill>
                <a:latin typeface="+mn-lt"/>
              </a:rPr>
              <a:t>page 87 </a:t>
            </a:r>
            <a:r>
              <a:rPr lang="en-US" sz="2000" b="1" dirty="0">
                <a:solidFill>
                  <a:srgbClr val="E84141"/>
                </a:solidFill>
                <a:latin typeface="+mn-lt"/>
              </a:rPr>
              <a:t>of your Skills Book and assess your progress.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6DA85-1752-43B0-A547-A1712BBCD308}"/>
              </a:ext>
            </a:extLst>
          </p:cNvPr>
          <p:cNvSpPr txBox="1"/>
          <p:nvPr/>
        </p:nvSpPr>
        <p:spPr>
          <a:xfrm>
            <a:off x="432000" y="1548000"/>
            <a:ext cx="9445098" cy="35924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719138" indent="-719138" algn="l">
              <a:spcAft>
                <a:spcPts val="1200"/>
              </a:spcAft>
              <a:buClr>
                <a:srgbClr val="3F3153"/>
              </a:buClr>
              <a:buSzPct val="80000"/>
            </a:pPr>
            <a:r>
              <a:rPr lang="en-US" sz="22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15.1</a:t>
            </a:r>
            <a:r>
              <a:rPr lang="en-US" sz="2200" b="0" i="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the different types of economic activities</a:t>
            </a:r>
            <a:r>
              <a:rPr lang="en-GB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19138" indent="-719138" algn="l">
              <a:spcAft>
                <a:spcPts val="1200"/>
              </a:spcAft>
              <a:buClr>
                <a:srgbClr val="3F3153"/>
              </a:buClr>
              <a:buSzPct val="80000"/>
            </a:pPr>
            <a:r>
              <a:rPr lang="en-GB" sz="22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15.2</a:t>
            </a:r>
            <a:r>
              <a:rPr lang="en-GB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Identify different types of farming.</a:t>
            </a:r>
          </a:p>
          <a:p>
            <a:pPr marL="719138" indent="-719138">
              <a:spcAft>
                <a:spcPts val="1200"/>
              </a:spcAft>
              <a:buClr>
                <a:srgbClr val="E84141"/>
              </a:buClr>
              <a:buSzPct val="100000"/>
            </a:pPr>
            <a:r>
              <a:rPr lang="en-GB" sz="22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15.3</a:t>
            </a:r>
            <a:r>
              <a:rPr lang="en-GB" sz="22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what is a system.</a:t>
            </a:r>
          </a:p>
          <a:p>
            <a:pPr marL="719138" indent="-719138">
              <a:spcAft>
                <a:spcPts val="1200"/>
              </a:spcAft>
              <a:buClr>
                <a:srgbClr val="E84141"/>
              </a:buClr>
              <a:buSzPct val="100000"/>
            </a:pPr>
            <a:r>
              <a:rPr lang="en-GB" sz="22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15.4</a:t>
            </a:r>
            <a:r>
              <a:rPr lang="en-GB" sz="22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and explain farming as system.</a:t>
            </a:r>
          </a:p>
          <a:p>
            <a:pPr marL="719138" indent="-719138">
              <a:spcAft>
                <a:spcPts val="1200"/>
              </a:spcAft>
              <a:buClr>
                <a:srgbClr val="E84141"/>
              </a:buClr>
              <a:buSzPct val="100000"/>
            </a:pPr>
            <a:r>
              <a:rPr lang="en-GB" sz="22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15.5</a:t>
            </a:r>
            <a:r>
              <a:rPr lang="en-GB" sz="22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how the physical landscape influences farming.</a:t>
            </a:r>
          </a:p>
          <a:p>
            <a:pPr marL="719138" indent="-719138">
              <a:spcAft>
                <a:spcPts val="1200"/>
              </a:spcAft>
              <a:buClr>
                <a:srgbClr val="E84141"/>
              </a:buClr>
              <a:buSzPct val="100000"/>
            </a:pPr>
            <a:r>
              <a:rPr lang="en-US" sz="22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15.6	</a:t>
            </a: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 examples of farming in other regions of the world.</a:t>
            </a:r>
          </a:p>
          <a:p>
            <a:pPr marL="719138" indent="-719138">
              <a:spcAft>
                <a:spcPts val="1200"/>
              </a:spcAft>
              <a:buClr>
                <a:srgbClr val="E84141"/>
              </a:buClr>
              <a:buSzPct val="100000"/>
            </a:pPr>
            <a:r>
              <a:rPr lang="en-US" sz="22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15.7	</a:t>
            </a: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challenges to farming sustainability.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EB6E8-22A4-4F71-AFE4-348C862E1C65}"/>
              </a:ext>
            </a:extLst>
          </p:cNvPr>
          <p:cNvSpPr txBox="1"/>
          <p:nvPr/>
        </p:nvSpPr>
        <p:spPr>
          <a:xfrm>
            <a:off x="431999" y="5076803"/>
            <a:ext cx="9666158" cy="707886"/>
          </a:xfrm>
          <a:prstGeom prst="rect">
            <a:avLst/>
          </a:prstGeom>
          <a:noFill/>
          <a:ln>
            <a:solidFill>
              <a:srgbClr val="FFBF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E84141"/>
                </a:solidFill>
              </a:rPr>
              <a:t>Identify any gaps in your learning. Use the Rapid Revision on page 194 of your textbook to jog your memory</a:t>
            </a:r>
            <a:r>
              <a:rPr lang="en-US" sz="2000" b="1" dirty="0">
                <a:solidFill>
                  <a:srgbClr val="E8414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627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1262743" cy="55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1077913" indent="-1077913"/>
            <a:r>
              <a:rPr lang="en-US" sz="3200" dirty="0">
                <a:solidFill>
                  <a:srgbClr val="1E4783"/>
                </a:solidFill>
                <a:latin typeface="+mn-lt"/>
              </a:rPr>
              <a:t>15.1 Describe the different types of economic activities.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5861C-9D07-D84A-9A29-91B34F36BA1B}"/>
              </a:ext>
            </a:extLst>
          </p:cNvPr>
          <p:cNvSpPr txBox="1"/>
          <p:nvPr/>
        </p:nvSpPr>
        <p:spPr>
          <a:xfrm>
            <a:off x="432000" y="972000"/>
            <a:ext cx="8035405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1E4783"/>
                </a:solidFill>
                <a:ea typeface="+mj-ea"/>
                <a:cs typeface="+mj-cs"/>
              </a:rPr>
              <a:t>‘Economic activities’ is a way of describing how people make a living.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1C5392-5596-4CED-A2BD-E5D3161E3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449803"/>
              </p:ext>
            </p:extLst>
          </p:nvPr>
        </p:nvGraphicFramePr>
        <p:xfrm>
          <a:off x="2087509" y="1799335"/>
          <a:ext cx="7267174" cy="217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284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2545945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  <a:gridCol w="2545945">
                  <a:extLst>
                    <a:ext uri="{9D8B030D-6E8A-4147-A177-3AD203B41FA5}">
                      <a16:colId xmlns:a16="http://schemas.microsoft.com/office/drawing/2014/main" val="1214684483"/>
                    </a:ext>
                  </a:extLst>
                </a:gridCol>
              </a:tblGrid>
              <a:tr h="20124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/>
                        <a:t>Economic activity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indent="-357188" algn="ctr"/>
                      <a:r>
                        <a:rPr lang="en-US" sz="2000" b="1" dirty="0"/>
                        <a:t>Example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indent="-357188" algn="ctr"/>
                      <a:r>
                        <a:rPr lang="en-US" sz="2000" b="1" dirty="0"/>
                        <a:t>Examples of workers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614261">
                <a:tc rowSpan="4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+mn-lt"/>
                        </a:rPr>
                        <a:t>Primary</a:t>
                      </a:r>
                    </a:p>
                  </a:txBody>
                  <a:tcPr marL="75570" marR="7557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Fishing and aquaculture</a:t>
                      </a:r>
                    </a:p>
                  </a:txBody>
                  <a:tcPr marL="75570" marR="7557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Trawler workers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Fish farmers</a:t>
                      </a: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76858"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Farming and horticulture</a:t>
                      </a:r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Farmers</a:t>
                      </a: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71276"/>
                  </a:ext>
                </a:extLst>
              </a:tr>
              <a:tr h="376551"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Forestry</a:t>
                      </a:r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Foresters</a:t>
                      </a: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19921"/>
                  </a:ext>
                </a:extLst>
              </a:tr>
              <a:tr h="381095"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Mining</a:t>
                      </a:r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Miners</a:t>
                      </a: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91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36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B73C723A-44F2-43B1-B5E8-CDCB6AFC887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1262743" cy="55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1077913" indent="-1077913"/>
            <a:r>
              <a:rPr lang="en-US" sz="3200" dirty="0">
                <a:solidFill>
                  <a:srgbClr val="1E4783"/>
                </a:solidFill>
                <a:latin typeface="+mn-lt"/>
              </a:rPr>
              <a:t>15.1 Describe the different types of economic activities.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8A7011-3C7B-41E9-9188-DB634B0FC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067484"/>
              </p:ext>
            </p:extLst>
          </p:nvPr>
        </p:nvGraphicFramePr>
        <p:xfrm>
          <a:off x="1315519" y="1310904"/>
          <a:ext cx="9133485" cy="2268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050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3851585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  <a:gridCol w="2826850">
                  <a:extLst>
                    <a:ext uri="{9D8B030D-6E8A-4147-A177-3AD203B41FA5}">
                      <a16:colId xmlns:a16="http://schemas.microsoft.com/office/drawing/2014/main" val="1214684483"/>
                    </a:ext>
                  </a:extLst>
                </a:gridCol>
              </a:tblGrid>
              <a:tr h="20124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/>
                        <a:t>Economic activity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indent="-357188" algn="ctr"/>
                      <a:r>
                        <a:rPr lang="en-US" sz="2000" b="1" dirty="0"/>
                        <a:t>Example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indent="-357188" algn="ctr"/>
                      <a:r>
                        <a:rPr lang="en-US" sz="2000" b="1" dirty="0"/>
                        <a:t>Examples of workers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187238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+mn-lt"/>
                        </a:rPr>
                        <a:t>Secondary</a:t>
                      </a:r>
                    </a:p>
                  </a:txBody>
                  <a:tcPr marL="75570" marR="7557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Industry (making finished products)</a:t>
                      </a:r>
                    </a:p>
                  </a:txBody>
                  <a:tcPr marL="75570" marR="7557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900"/>
                        </a:spcAft>
                        <a:buFont typeface="+mj-lt"/>
                        <a:buNone/>
                      </a:pPr>
                      <a:r>
                        <a:rPr lang="en-US" dirty="0"/>
                        <a:t>Workers in a flour mill</a:t>
                      </a:r>
                    </a:p>
                    <a:p>
                      <a:pPr marL="0" indent="0">
                        <a:spcAft>
                          <a:spcPts val="900"/>
                        </a:spcAft>
                        <a:buFont typeface="+mj-lt"/>
                        <a:buNone/>
                      </a:pPr>
                      <a:r>
                        <a:rPr lang="en-US" dirty="0"/>
                        <a:t>Bakers</a:t>
                      </a:r>
                    </a:p>
                    <a:p>
                      <a:pPr marL="0" indent="0">
                        <a:spcAft>
                          <a:spcPts val="900"/>
                        </a:spcAft>
                        <a:buFont typeface="+mj-lt"/>
                        <a:buNone/>
                      </a:pPr>
                      <a:r>
                        <a:rPr lang="en-US" dirty="0"/>
                        <a:t>Manufacturers of circuit boards for computers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Manufacturers of computers</a:t>
                      </a: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08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E0BC6379-C049-4FA2-BE47-AEEDACCEB42E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1262743" cy="55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1077913" indent="-1077913"/>
            <a:r>
              <a:rPr lang="en-US" sz="3200" dirty="0">
                <a:solidFill>
                  <a:srgbClr val="1E4783"/>
                </a:solidFill>
                <a:latin typeface="+mn-lt"/>
              </a:rPr>
              <a:t>15.1 Describe the different types of economic activities.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B7CD1B-5D53-47F4-A0E4-804068E01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265652"/>
              </p:ext>
            </p:extLst>
          </p:nvPr>
        </p:nvGraphicFramePr>
        <p:xfrm>
          <a:off x="2052068" y="1059775"/>
          <a:ext cx="7267174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284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2545945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  <a:gridCol w="2545945">
                  <a:extLst>
                    <a:ext uri="{9D8B030D-6E8A-4147-A177-3AD203B41FA5}">
                      <a16:colId xmlns:a16="http://schemas.microsoft.com/office/drawing/2014/main" val="1214684483"/>
                    </a:ext>
                  </a:extLst>
                </a:gridCol>
              </a:tblGrid>
              <a:tr h="16731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/>
                        <a:t>Economic activity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indent="-357188" algn="ctr"/>
                      <a:r>
                        <a:rPr lang="en-US" sz="2000" b="1" dirty="0"/>
                        <a:t>Example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indent="-357188" algn="ctr"/>
                      <a:r>
                        <a:rPr lang="en-US" sz="2000" b="1" dirty="0"/>
                        <a:t>Examples of workers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614261">
                <a:tc rowSpan="6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+mn-lt"/>
                        </a:rPr>
                        <a:t>Tertiary</a:t>
                      </a:r>
                    </a:p>
                  </a:txBody>
                  <a:tcPr marL="75570" marR="7557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/>
                        <a:t>Professional services</a:t>
                      </a:r>
                    </a:p>
                  </a:txBody>
                  <a:tcPr marL="75570" marR="7557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/>
                        <a:t>Doctors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/>
                        <a:t>Dentists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/>
                        <a:t>Accountants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/>
                        <a:t>Teachers</a:t>
                      </a: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76858"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/>
                        <a:t>Information technology</a:t>
                      </a:r>
                    </a:p>
                  </a:txBody>
                  <a:tcPr marL="75570" marR="7557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Computer programmers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 developers</a:t>
                      </a: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71276"/>
                  </a:ext>
                </a:extLst>
              </a:tr>
              <a:tr h="376551"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/>
                        <a:t>Selling (retailing)</a:t>
                      </a:r>
                    </a:p>
                  </a:txBody>
                  <a:tcPr marL="75570" marR="7557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Shop assistants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Sales consultants</a:t>
                      </a: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19921"/>
                  </a:ext>
                </a:extLst>
              </a:tr>
              <a:tr h="381095"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/>
                        <a:t>Personal services</a:t>
                      </a:r>
                    </a:p>
                  </a:txBody>
                  <a:tcPr marL="75570" marR="7557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Hairdressers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Beauticians</a:t>
                      </a: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919383"/>
                  </a:ext>
                </a:extLst>
              </a:tr>
              <a:tr h="716286"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/>
                        <a:t>Tourism</a:t>
                      </a:r>
                    </a:p>
                  </a:txBody>
                  <a:tcPr marL="75570" marR="7557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Hotel staff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Chefs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Tour guides</a:t>
                      </a: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54978"/>
                  </a:ext>
                </a:extLst>
              </a:tr>
              <a:tr h="381095"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/>
                        <a:t>Transport</a:t>
                      </a:r>
                    </a:p>
                  </a:txBody>
                  <a:tcPr marL="75570" marR="7557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Truck, train, van drivers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Ship captains</a:t>
                      </a: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655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64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4E68DE47-9D7C-4BD6-BA82-A121AE198D07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1262743" cy="55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1077913" indent="-1077913"/>
            <a:r>
              <a:rPr lang="en-US" sz="3200" dirty="0">
                <a:solidFill>
                  <a:srgbClr val="1E4783"/>
                </a:solidFill>
                <a:latin typeface="+mn-lt"/>
              </a:rPr>
              <a:t>15.2 Identify different types of farming.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923047-C36D-4E04-AF98-7F77F4B09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521640"/>
              </p:ext>
            </p:extLst>
          </p:nvPr>
        </p:nvGraphicFramePr>
        <p:xfrm>
          <a:off x="630474" y="988186"/>
          <a:ext cx="10682567" cy="4703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375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7460192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575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/>
                        <a:t>Economic activity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indent="-357188" algn="ctr"/>
                      <a:r>
                        <a:rPr lang="en-US" sz="2000" b="1" dirty="0"/>
                        <a:t>Example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57106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+mn-lt"/>
                        </a:rPr>
                        <a:t>Pastoral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i="0" u="none" strike="noStrike" baseline="0" dirty="0">
                          <a:latin typeface="Inter-Medium"/>
                        </a:rPr>
                        <a:t>Rearing animals such as sheep or dairy and beef cattle. Farms that keep milking cows only are called dairy farms.</a:t>
                      </a:r>
                      <a:endParaRPr lang="en-US" sz="1600" dirty="0"/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7706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i="0" u="none" strike="noStrike" baseline="0" dirty="0">
                          <a:latin typeface="Inter-Medium"/>
                        </a:rPr>
                        <a:t>Tillage/arable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i="0" u="none" strike="noStrike" baseline="0" dirty="0">
                          <a:latin typeface="Inter-Medium"/>
                        </a:rPr>
                        <a:t>Growing crops such as cereals (wheat, barley, rice, oats), potatoes, </a:t>
                      </a:r>
                      <a:r>
                        <a:rPr lang="en-IE" sz="1600" b="0" i="0" u="none" strike="noStrike" baseline="0" dirty="0">
                          <a:latin typeface="Inter-Medium"/>
                        </a:rPr>
                        <a:t>carrots, sugar beet.</a:t>
                      </a:r>
                      <a:endParaRPr lang="en-US" sz="1600" dirty="0"/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7127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i="0" u="none" strike="noStrike" baseline="0" dirty="0">
                          <a:latin typeface="Inter-Medium"/>
                        </a:rPr>
                        <a:t>Mixed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i="0" u="none" strike="noStrike" baseline="0" dirty="0">
                          <a:latin typeface="Inter-Medium"/>
                        </a:rPr>
                        <a:t>A mixture of pastoral and tillage farming on the same farm. Most farms in Ireland are mixed farms.</a:t>
                      </a:r>
                      <a:endParaRPr lang="en-US" sz="1600" dirty="0"/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19921"/>
                  </a:ext>
                </a:extLst>
              </a:tr>
              <a:tr h="3810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E" sz="1800" b="0" i="0" u="none" strike="noStrike" baseline="0" dirty="0">
                          <a:latin typeface="Inter-Medium"/>
                        </a:rPr>
                        <a:t>Horticulture/market gardening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i="0" u="none" strike="noStrike" baseline="0" dirty="0">
                          <a:latin typeface="Inter-Medium"/>
                        </a:rPr>
                        <a:t>Intensive growing of fruit, flowers and vegetables, often in greenhouses </a:t>
                      </a:r>
                      <a:r>
                        <a:rPr lang="en-IE" sz="1600" b="0" i="0" u="none" strike="noStrike" baseline="0" dirty="0">
                          <a:latin typeface="Inter-Medium"/>
                        </a:rPr>
                        <a:t>close to cities.</a:t>
                      </a:r>
                      <a:endParaRPr lang="en-US" sz="1600" dirty="0"/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919383"/>
                  </a:ext>
                </a:extLst>
              </a:tr>
              <a:tr h="60792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600" b="0" i="0" u="none" strike="noStrike" baseline="0" dirty="0">
                          <a:latin typeface="Inter-Medium"/>
                        </a:rPr>
                        <a:t>Subsistence</a:t>
                      </a:r>
                      <a:endParaRPr lang="en-US" sz="16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i="0" u="none" strike="noStrike" baseline="0" dirty="0">
                          <a:latin typeface="Inter-Medium"/>
                        </a:rPr>
                        <a:t>Farming that supplies food for the farmer’s own consumption. Small surpluses might be sold or bartered.</a:t>
                      </a:r>
                      <a:endParaRPr lang="en-US" sz="1600" dirty="0"/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54978"/>
                  </a:ext>
                </a:extLst>
              </a:tr>
              <a:tr h="3810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i="0" u="none" strike="noStrike" baseline="0" dirty="0">
                          <a:latin typeface="Inter-Medium"/>
                        </a:rPr>
                        <a:t>Commercial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b="0" i="0" u="none" strike="noStrike" baseline="0" dirty="0">
                          <a:latin typeface="Inter-Medium"/>
                        </a:rPr>
                        <a:t>Producing food for sale on the market.</a:t>
                      </a:r>
                      <a:endParaRPr lang="en-US" sz="1600" dirty="0"/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655143"/>
                  </a:ext>
                </a:extLst>
              </a:tr>
              <a:tr h="3810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i="0" u="none" strike="noStrike" baseline="0" dirty="0">
                          <a:latin typeface="Inter-Medium"/>
                        </a:rPr>
                        <a:t>Intensive farming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b="0" i="0" u="none" strike="noStrike" baseline="0" dirty="0">
                          <a:latin typeface="Inter-Medium"/>
                        </a:rPr>
                        <a:t>Using artificial fertilisers, pesticides and machinery to get the most out of the land. This usually takes place on fertile, well-drained land in regions with a temperate climate. In Ireland, the south and east of the </a:t>
                      </a:r>
                      <a:r>
                        <a:rPr lang="en-IE" sz="1600" b="0" i="0" u="none" strike="noStrike" baseline="0" dirty="0">
                          <a:latin typeface="Inter-Medium"/>
                        </a:rPr>
                        <a:t>country have intensive farming.</a:t>
                      </a:r>
                      <a:endParaRPr lang="en-US" sz="1600" dirty="0"/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77525"/>
                  </a:ext>
                </a:extLst>
              </a:tr>
              <a:tr h="3810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i="0" u="none" strike="noStrike" baseline="0" dirty="0">
                          <a:latin typeface="Inter-Medium"/>
                        </a:rPr>
                        <a:t>Extensive farming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b="0" i="0" u="none" strike="noStrike" baseline="0" dirty="0">
                          <a:latin typeface="Inter-Medium"/>
                        </a:rPr>
                        <a:t>Occurs where the soil is not very fertile, the land is poorly drained, and it is difficult to grow crops. In Ireland, land in the west and north-west </a:t>
                      </a:r>
                      <a:r>
                        <a:rPr lang="en-IE" sz="1600" b="0" i="0" u="none" strike="noStrike" baseline="0" dirty="0">
                          <a:latin typeface="Inter-Medium"/>
                        </a:rPr>
                        <a:t>have extensive farming.</a:t>
                      </a:r>
                      <a:endParaRPr lang="en-US" sz="1600" dirty="0"/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0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36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50FE910C-5A89-284E-91BB-F5B3F062DC6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15.1 &amp; 15.2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35008B-FF51-4C32-A5D1-FC5DB5212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79779"/>
              </p:ext>
            </p:extLst>
          </p:nvPr>
        </p:nvGraphicFramePr>
        <p:xfrm>
          <a:off x="1681908" y="1195251"/>
          <a:ext cx="7128988" cy="31249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28988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</a:tblGrid>
              <a:tr h="590068">
                <a:tc>
                  <a:txBody>
                    <a:bodyPr/>
                    <a:lstStyle/>
                    <a:p>
                      <a:pPr algn="l"/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A87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is meant by ‘economic activities’?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Inter-Medium"/>
                        </a:rPr>
                        <a:t>Give </a:t>
                      </a:r>
                      <a:r>
                        <a:rPr lang="en-GB" sz="1800" b="1" i="0" u="none" strike="noStrike" baseline="0" dirty="0">
                          <a:latin typeface="Inter-Bold"/>
                        </a:rPr>
                        <a:t>one </a:t>
                      </a:r>
                      <a:r>
                        <a:rPr lang="en-GB" sz="1800" b="0" i="0" u="none" strike="noStrike" baseline="0" dirty="0">
                          <a:latin typeface="Inter-Medium"/>
                        </a:rPr>
                        <a:t>example of </a:t>
                      </a:r>
                      <a:r>
                        <a:rPr lang="en-GB" sz="1800" b="1" i="0" u="none" strike="noStrike" baseline="0" dirty="0">
                          <a:latin typeface="Inter-Bold"/>
                        </a:rPr>
                        <a:t>each </a:t>
                      </a:r>
                      <a:r>
                        <a:rPr lang="en-GB" sz="1800" b="0" i="0" u="none" strike="noStrike" baseline="0" dirty="0">
                          <a:latin typeface="Inter-Medium"/>
                        </a:rPr>
                        <a:t>of the three types of economic activity.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Inter-Medium"/>
                        </a:rPr>
                        <a:t>What is a system?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j-lt"/>
                        </a:rPr>
                        <a:t>	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Inter-Medium"/>
                          <a:ea typeface="+mn-ea"/>
                          <a:cs typeface="+mn-cs"/>
                        </a:rPr>
                        <a:t>What is the difference between pastoral and tillage farming?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Inter-Medium"/>
                        <a:ea typeface="+mn-ea"/>
                        <a:cs typeface="+mn-cs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58269"/>
                  </a:ext>
                </a:extLst>
              </a:tr>
              <a:tr h="567998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j-lt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Inter-Medium"/>
                        </a:rPr>
                        <a:t>What is the difference between subsistence and commercial farming?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 anchor="ctr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176026"/>
                  </a:ext>
                </a:extLst>
              </a:tr>
            </a:tbl>
          </a:graphicData>
        </a:graphic>
      </p:graphicFrame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C350B64-BAFC-4830-BA2A-8D34EEF9B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751" y="1227912"/>
            <a:ext cx="3296790" cy="6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96D4E7-2287-4DFD-84E5-BD9BBC824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43970"/>
              </p:ext>
            </p:extLst>
          </p:nvPr>
        </p:nvGraphicFramePr>
        <p:xfrm>
          <a:off x="1630006" y="1760220"/>
          <a:ext cx="7602282" cy="1889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02282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Going further… 1</a:t>
                      </a:r>
                      <a:endParaRPr lang="en-US" sz="2000" b="1" i="0" dirty="0">
                        <a:latin typeface="+mn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There are primary, secondary and tertiary activities. Could there be quaternary economic activities?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What is the most common type of farming practised in Ireland?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	Why are greenhouses used to grow crops?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</a:tbl>
          </a:graphicData>
        </a:graphic>
      </p:graphicFrame>
      <p:sp>
        <p:nvSpPr>
          <p:cNvPr id="5" name="Title 6">
            <a:extLst>
              <a:ext uri="{FF2B5EF4-FFF2-40B4-BE49-F238E27FC236}">
                <a16:creationId xmlns:a16="http://schemas.microsoft.com/office/drawing/2014/main" id="{074CE642-D8AC-422B-BD7C-FB4BE5C22C0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+mn-lt"/>
              </a:rPr>
              <a:t>15.1 &amp; 15.2</a:t>
            </a:r>
          </a:p>
        </p:txBody>
      </p:sp>
    </p:spTree>
    <p:extLst>
      <p:ext uri="{BB962C8B-B14F-4D97-AF65-F5344CB8AC3E}">
        <p14:creationId xmlns:p14="http://schemas.microsoft.com/office/powerpoint/2010/main" val="1202609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7" id="{D1825694-7590-1949-9300-78C28767D24A}" vid="{ACB7304C-F511-BC43-9D27-759DE0EFA4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1123AA01EF3E4EB10343E2DCBC669D" ma:contentTypeVersion="12" ma:contentTypeDescription="Create a new document." ma:contentTypeScope="" ma:versionID="1ce36a88f8ae56d151ef13d621354600">
  <xsd:schema xmlns:xsd="http://www.w3.org/2001/XMLSchema" xmlns:xs="http://www.w3.org/2001/XMLSchema" xmlns:p="http://schemas.microsoft.com/office/2006/metadata/properties" xmlns:ns2="58cd18ff-e955-4ae6-bd4e-60eb373c968c" xmlns:ns3="655ce375-5a72-4c05-9e37-f277e8124871" targetNamespace="http://schemas.microsoft.com/office/2006/metadata/properties" ma:root="true" ma:fieldsID="7f077217c28d2c6bae90c0eb6525739e" ns2:_="" ns3:_="">
    <xsd:import namespace="58cd18ff-e955-4ae6-bd4e-60eb373c968c"/>
    <xsd:import namespace="655ce375-5a72-4c05-9e37-f277e81248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18ff-e955-4ae6-bd4e-60eb373c96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ce375-5a72-4c05-9e37-f277e812487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EF8DF0-AF13-40B5-B9FC-59A057247F8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7A270E2-30CB-4449-8323-E757AD3974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026C07-DA65-4B3D-9696-FC5B99CD1C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cd18ff-e955-4ae6-bd4e-60eb373c968c"/>
    <ds:schemaRef ds:uri="655ce375-5a72-4c05-9e37-f277e81248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1918</Words>
  <Application>Microsoft Office PowerPoint</Application>
  <PresentationFormat>Widescreen</PresentationFormat>
  <Paragraphs>282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HGGothicE</vt:lpstr>
      <vt:lpstr>Arial</vt:lpstr>
      <vt:lpstr>Calibri</vt:lpstr>
      <vt:lpstr>Calibri Light</vt:lpstr>
      <vt:lpstr>Courier New</vt:lpstr>
      <vt:lpstr>Helvetica</vt:lpstr>
      <vt:lpstr>Inter-Bold</vt:lpstr>
      <vt:lpstr>Inter-Medium</vt:lpstr>
      <vt:lpstr>Muli-Regular</vt:lpstr>
      <vt:lpstr>Office Theme</vt:lpstr>
      <vt:lpstr>Farming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Priscilla O'Connor</cp:lastModifiedBy>
  <cp:revision>178</cp:revision>
  <dcterms:created xsi:type="dcterms:W3CDTF">2021-10-04T12:15:27Z</dcterms:created>
  <dcterms:modified xsi:type="dcterms:W3CDTF">2022-01-27T12:10:27Z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0x010100B71123AA01EF3E4EB10343E2DCBC669D</vt:lpwstr>
  </property>
</Properties>
</file>