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68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9" r:id="rId4"/>
    <p:sldId id="263" r:id="rId5"/>
    <p:sldId id="264" r:id="rId6"/>
    <p:sldId id="265" r:id="rId7"/>
    <p:sldId id="266" r:id="rId8"/>
    <p:sldId id="275" r:id="rId9"/>
    <p:sldId id="276" r:id="rId10"/>
    <p:sldId id="296" r:id="rId11"/>
    <p:sldId id="267" r:id="rId12"/>
    <p:sldId id="269" r:id="rId13"/>
    <p:sldId id="270" r:id="rId14"/>
    <p:sldId id="297" r:id="rId15"/>
    <p:sldId id="271" r:id="rId16"/>
    <p:sldId id="277" r:id="rId17"/>
    <p:sldId id="278" r:id="rId18"/>
    <p:sldId id="279" r:id="rId19"/>
    <p:sldId id="280" r:id="rId20"/>
    <p:sldId id="281" r:id="rId21"/>
    <p:sldId id="283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</p:sldIdLst>
  <p:sldSz cx="10688638" cy="7562850"/>
  <p:notesSz cx="6858000" cy="9144000"/>
  <p:defaultTextStyle>
    <a:defPPr>
      <a:defRPr lang="en-US"/>
    </a:defPPr>
    <a:lvl1pPr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520700" indent="-635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041400" indent="-1270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563688" indent="-1920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84388" indent="-2555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6732">
          <p15:clr>
            <a:srgbClr val="A4A3A4"/>
          </p15:clr>
        </p15:guide>
        <p15:guide id="3" orient="horz" pos="27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s Tattersall" initials="TT" lastIdx="8" clrIdx="0">
    <p:extLst/>
  </p:cmAuthor>
  <p:cmAuthor id="2" name="pdmr 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22"/>
    <a:srgbClr val="DF713E"/>
    <a:srgbClr val="B8292F"/>
    <a:srgbClr val="D262BC"/>
    <a:srgbClr val="85648D"/>
    <a:srgbClr val="565081"/>
    <a:srgbClr val="0087CA"/>
    <a:srgbClr val="39CCF5"/>
    <a:srgbClr val="0059A6"/>
    <a:srgbClr val="F64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5" autoAdjust="0"/>
    <p:restoredTop sz="85440" autoAdjust="0"/>
  </p:normalViewPr>
  <p:slideViewPr>
    <p:cSldViewPr snapToGrid="0" snapToObjects="1">
      <p:cViewPr varScale="1">
        <p:scale>
          <a:sx n="80" d="100"/>
          <a:sy n="80" d="100"/>
        </p:scale>
        <p:origin x="965" y="-120"/>
      </p:cViewPr>
      <p:guideLst>
        <p:guide orient="horz" pos="2382"/>
        <p:guide pos="6732"/>
        <p:guide orient="horz" pos="2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A57E11-1123-407E-8F33-850CA15C12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90F5E-A583-487D-B13D-5BF700A87A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5CB0B-5E4C-49A1-9389-B23450605EAF}" type="datetimeFigureOut">
              <a:rPr lang="en-IE" smtClean="0"/>
              <a:t>22/01/2019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EF085-A97F-4E1D-BBB0-0423BCDD36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7D80F-FFF6-48A7-9B0A-A4D46636BB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41FBF-A60D-466C-9212-27D5212AB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5172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6279B-A6D5-9441-9325-426BAC5807CA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0FB34-55DA-0043-B068-3BD8F2B2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8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LENS LOGO.png">
            <a:extLst>
              <a:ext uri="{FF2B5EF4-FFF2-40B4-BE49-F238E27FC236}">
                <a16:creationId xmlns:a16="http://schemas.microsoft.com/office/drawing/2014/main" id="{F019424A-92A7-43B8-B3C3-7D26C24BB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6919913"/>
            <a:ext cx="17430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688638" cy="6608887"/>
          </a:xfrm>
          <a:prstGeom prst="rect">
            <a:avLst/>
          </a:prstGeom>
          <a:blipFill dpi="0" rotWithShape="0">
            <a:blip r:embed="rId3">
              <a:alphaModFix amt="75000"/>
            </a:blip>
            <a:srcRect/>
            <a:stretch>
              <a:fillRect/>
            </a:stretch>
          </a:blipFill>
          <a:effectLst/>
        </p:spPr>
        <p:txBody>
          <a:bodyPr vert="horz"/>
          <a:lstStyle>
            <a:lvl1pPr marL="0" indent="0"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ga-IE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1" y="1635004"/>
            <a:ext cx="5019211" cy="506484"/>
          </a:xfrm>
          <a:prstGeom prst="rect">
            <a:avLst/>
          </a:prstGeom>
          <a:solidFill>
            <a:srgbClr val="B8292F"/>
          </a:solidFill>
        </p:spPr>
        <p:txBody>
          <a:bodyPr vert="horz" anchor="ctr"/>
          <a:lstStyle>
            <a:lvl1pPr marL="720000" algn="l">
              <a:defRPr sz="3200" b="1" baseline="0">
                <a:solidFill>
                  <a:srgbClr val="FFFFFF"/>
                </a:solidFill>
                <a:latin typeface="+mj-lt"/>
                <a:cs typeface="Rockwel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1" y="2221132"/>
            <a:ext cx="4320000" cy="507228"/>
          </a:xfrm>
          <a:prstGeom prst="rect">
            <a:avLst/>
          </a:prstGeom>
          <a:solidFill>
            <a:srgbClr val="DF713E"/>
          </a:solidFill>
        </p:spPr>
        <p:txBody>
          <a:bodyPr vert="horz" anchor="ctr"/>
          <a:lstStyle>
            <a:lvl1pPr marL="72000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  <a:cs typeface="Rockwel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FB141E8-D308-B347-A8AF-21EFC02C09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8325184" y="6133829"/>
            <a:ext cx="1878413" cy="18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1" y="2808003"/>
            <a:ext cx="3960000" cy="504000"/>
          </a:xfrm>
          <a:prstGeom prst="rect">
            <a:avLst/>
          </a:prstGeom>
          <a:solidFill>
            <a:srgbClr val="F25E22"/>
          </a:solidFill>
          <a:ln>
            <a:noFill/>
          </a:ln>
        </p:spPr>
        <p:txBody>
          <a:bodyPr vert="horz" anchor="ctr"/>
          <a:lstStyle>
            <a:lvl1pPr marL="72000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+mn-lt"/>
                <a:cs typeface="Rockwel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57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058937"/>
            <a:ext cx="4720815" cy="5696861"/>
          </a:xfrm>
          <a:prstGeom prst="rect">
            <a:avLst/>
          </a:prstGeom>
        </p:spPr>
        <p:txBody>
          <a:bodyPr/>
          <a:lstStyle>
            <a:lvl1pPr>
              <a:defRPr sz="2104"/>
            </a:lvl1pPr>
            <a:lvl2pPr>
              <a:defRPr sz="2104"/>
            </a:lvl2pPr>
            <a:lvl3pPr>
              <a:defRPr sz="1753"/>
            </a:lvl3pPr>
            <a:lvl4pPr>
              <a:defRPr sz="1578"/>
            </a:lvl4pPr>
            <a:lvl5pPr>
              <a:defRPr sz="1578"/>
            </a:lvl5pPr>
            <a:lvl6pPr>
              <a:defRPr sz="1578"/>
            </a:lvl6pPr>
            <a:lvl7pPr>
              <a:defRPr sz="1578"/>
            </a:lvl7pPr>
            <a:lvl8pPr>
              <a:defRPr sz="1578"/>
            </a:lvl8pPr>
            <a:lvl9pPr>
              <a:defRPr sz="1578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058937"/>
            <a:ext cx="4720815" cy="5696861"/>
          </a:xfrm>
          <a:prstGeom prst="rect">
            <a:avLst/>
          </a:prstGeom>
        </p:spPr>
        <p:txBody>
          <a:bodyPr/>
          <a:lstStyle>
            <a:lvl1pPr>
              <a:defRPr sz="2104"/>
            </a:lvl1pPr>
            <a:lvl2pPr>
              <a:defRPr sz="2104"/>
            </a:lvl2pPr>
            <a:lvl3pPr>
              <a:defRPr sz="1753"/>
            </a:lvl3pPr>
            <a:lvl4pPr>
              <a:defRPr sz="1578"/>
            </a:lvl4pPr>
            <a:lvl5pPr>
              <a:defRPr sz="1578"/>
            </a:lvl5pPr>
            <a:lvl6pPr>
              <a:defRPr sz="1578"/>
            </a:lvl6pPr>
            <a:lvl7pPr>
              <a:defRPr sz="1578"/>
            </a:lvl7pPr>
            <a:lvl8pPr>
              <a:defRPr sz="1578"/>
            </a:lvl8pPr>
            <a:lvl9pPr>
              <a:defRPr sz="1578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59419" y="220794"/>
            <a:ext cx="5525676" cy="431657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400827" indent="0">
              <a:buNone/>
              <a:defRPr/>
            </a:lvl2pPr>
            <a:lvl3pPr marL="801654" indent="0">
              <a:buNone/>
              <a:defRPr/>
            </a:lvl3pPr>
            <a:lvl4pPr marL="1202482" indent="0">
              <a:buNone/>
              <a:defRPr/>
            </a:lvl4pPr>
            <a:lvl5pPr marL="1603309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8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1072600"/>
            <a:ext cx="5975246" cy="5683197"/>
          </a:xfrm>
          <a:prstGeom prst="rect">
            <a:avLst/>
          </a:prstGeom>
        </p:spPr>
        <p:txBody>
          <a:bodyPr/>
          <a:lstStyle>
            <a:lvl1pPr>
              <a:defRPr sz="2104"/>
            </a:lvl1pPr>
            <a:lvl2pPr>
              <a:defRPr sz="2104"/>
            </a:lvl2pPr>
            <a:lvl3pPr>
              <a:defRPr sz="1753"/>
            </a:lvl3pPr>
            <a:lvl4pPr>
              <a:defRPr sz="1578"/>
            </a:lvl4pPr>
            <a:lvl5pPr>
              <a:defRPr sz="1578"/>
            </a:lvl5pPr>
            <a:lvl6pPr>
              <a:defRPr sz="1753"/>
            </a:lvl6pPr>
            <a:lvl7pPr>
              <a:defRPr sz="1753"/>
            </a:lvl7pPr>
            <a:lvl8pPr>
              <a:defRPr sz="1753"/>
            </a:lvl8pPr>
            <a:lvl9pPr>
              <a:defRPr sz="1753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072600"/>
            <a:ext cx="3516488" cy="5683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27"/>
            </a:lvl1pPr>
            <a:lvl2pPr marL="400827" indent="0">
              <a:buNone/>
              <a:defRPr sz="1052"/>
            </a:lvl2pPr>
            <a:lvl3pPr marL="801654" indent="0">
              <a:buNone/>
              <a:defRPr sz="877"/>
            </a:lvl3pPr>
            <a:lvl4pPr marL="1202482" indent="0">
              <a:buNone/>
              <a:defRPr sz="789"/>
            </a:lvl4pPr>
            <a:lvl5pPr marL="1603309" indent="0">
              <a:buNone/>
              <a:defRPr sz="789"/>
            </a:lvl5pPr>
            <a:lvl6pPr marL="2004136" indent="0">
              <a:buNone/>
              <a:defRPr sz="789"/>
            </a:lvl6pPr>
            <a:lvl7pPr marL="2404963" indent="0">
              <a:buNone/>
              <a:defRPr sz="789"/>
            </a:lvl7pPr>
            <a:lvl8pPr marL="2805791" indent="0">
              <a:buNone/>
              <a:defRPr sz="789"/>
            </a:lvl8pPr>
            <a:lvl9pPr marL="3206618" indent="0">
              <a:buNone/>
              <a:defRPr sz="789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59419" y="220794"/>
            <a:ext cx="5525676" cy="431657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00827" indent="0">
              <a:buNone/>
              <a:defRPr/>
            </a:lvl2pPr>
            <a:lvl3pPr marL="801654" indent="0">
              <a:buNone/>
              <a:defRPr/>
            </a:lvl3pPr>
            <a:lvl4pPr marL="1202482" indent="0">
              <a:buNone/>
              <a:defRPr/>
            </a:lvl4pPr>
            <a:lvl5pPr marL="1603309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10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983187"/>
            <a:ext cx="6413183" cy="45377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/>
            </a:lvl1pPr>
            <a:lvl2pPr marL="400827" indent="0">
              <a:buNone/>
              <a:defRPr sz="2455"/>
            </a:lvl2pPr>
            <a:lvl3pPr marL="801654" indent="0">
              <a:buNone/>
              <a:defRPr sz="2104"/>
            </a:lvl3pPr>
            <a:lvl4pPr marL="1202482" indent="0">
              <a:buNone/>
              <a:defRPr sz="1753"/>
            </a:lvl4pPr>
            <a:lvl5pPr marL="1603309" indent="0">
              <a:buNone/>
              <a:defRPr sz="1753"/>
            </a:lvl5pPr>
            <a:lvl6pPr marL="2004136" indent="0">
              <a:buNone/>
              <a:defRPr sz="1753"/>
            </a:lvl6pPr>
            <a:lvl7pPr marL="2404963" indent="0">
              <a:buNone/>
              <a:defRPr sz="1753"/>
            </a:lvl7pPr>
            <a:lvl8pPr marL="2805791" indent="0">
              <a:buNone/>
              <a:defRPr sz="1753"/>
            </a:lvl8pPr>
            <a:lvl9pPr marL="3206618" indent="0">
              <a:buNone/>
              <a:defRPr sz="175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830168"/>
            <a:ext cx="6413183" cy="887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27"/>
            </a:lvl1pPr>
            <a:lvl2pPr marL="400827" indent="0">
              <a:buNone/>
              <a:defRPr sz="1052"/>
            </a:lvl2pPr>
            <a:lvl3pPr marL="801654" indent="0">
              <a:buNone/>
              <a:defRPr sz="877"/>
            </a:lvl3pPr>
            <a:lvl4pPr marL="1202482" indent="0">
              <a:buNone/>
              <a:defRPr sz="789"/>
            </a:lvl4pPr>
            <a:lvl5pPr marL="1603309" indent="0">
              <a:buNone/>
              <a:defRPr sz="789"/>
            </a:lvl5pPr>
            <a:lvl6pPr marL="2004136" indent="0">
              <a:buNone/>
              <a:defRPr sz="789"/>
            </a:lvl6pPr>
            <a:lvl7pPr marL="2404963" indent="0">
              <a:buNone/>
              <a:defRPr sz="789"/>
            </a:lvl7pPr>
            <a:lvl8pPr marL="2805791" indent="0">
              <a:buNone/>
              <a:defRPr sz="789"/>
            </a:lvl8pPr>
            <a:lvl9pPr marL="3206618" indent="0">
              <a:buNone/>
              <a:defRPr sz="789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59419" y="220794"/>
            <a:ext cx="5525676" cy="431657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00827" indent="0">
              <a:buNone/>
              <a:defRPr/>
            </a:lvl2pPr>
            <a:lvl3pPr marL="801654" indent="0">
              <a:buNone/>
              <a:defRPr/>
            </a:lvl3pPr>
            <a:lvl4pPr marL="1202482" indent="0">
              <a:buNone/>
              <a:defRPr/>
            </a:lvl4pPr>
            <a:lvl5pPr marL="1603309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2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DF7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F25E22"/>
          </a:solidFill>
        </p:grpSpPr>
        <p:sp>
          <p:nvSpPr>
            <p:cNvPr id="10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B8292F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DF713E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DF713E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80DF02AE-D0D8-6140-8F57-7305CBA825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14403" y="6651171"/>
            <a:ext cx="1262184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2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1661852"/>
          </a:xfrm>
          <a:prstGeom prst="rect">
            <a:avLst/>
          </a:prstGeom>
        </p:spPr>
        <p:txBody>
          <a:bodyPr vert="horz"/>
          <a:lstStyle>
            <a:lvl1pPr marL="540000" marR="0" indent="-360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F25E22"/>
              </a:buClr>
              <a:buSzTx/>
              <a:buFont typeface="Courier New"/>
              <a:buChar char="o"/>
              <a:tabLst/>
              <a:defRPr sz="1800" baseline="0"/>
            </a:lvl1pPr>
            <a:lvl2pPr marL="720000" indent="-360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25E22"/>
              </a:buClr>
              <a:defRPr sz="1600"/>
            </a:lvl2pPr>
            <a:lvl3pPr marL="1080000" indent="-360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F25E22"/>
              </a:buClr>
              <a:defRPr sz="1400"/>
            </a:lvl3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DF7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B8292F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DF713E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DF713E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F25E22"/>
          </a:solidFill>
        </p:grpSpPr>
        <p:sp>
          <p:nvSpPr>
            <p:cNvPr id="24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80A09D3-B8DB-E645-B5A8-79498BD6A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14403" y="6651171"/>
            <a:ext cx="1262184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5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5854701" y="5588000"/>
            <a:ext cx="4279900" cy="1003300"/>
          </a:xfrm>
          <a:prstGeom prst="rect">
            <a:avLst/>
          </a:prstGeom>
        </p:spPr>
        <p:txBody>
          <a:bodyPr vert="horz"/>
          <a:lstStyle>
            <a:lvl1pPr marL="0" marR="0" indent="0" algn="ctr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4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4234062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sz="quarter" idx="19"/>
          </p:nvPr>
        </p:nvSpPr>
        <p:spPr>
          <a:xfrm>
            <a:off x="5854701" y="1447800"/>
            <a:ext cx="4279900" cy="41402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8DF837E0-38C3-4BB3-B09F-199233A7C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14403" y="6651171"/>
            <a:ext cx="1262184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DF7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B8292F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DF713E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DF713E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F25E22"/>
          </a:solidFill>
        </p:grpSpPr>
        <p:sp>
          <p:nvSpPr>
            <p:cNvPr id="31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07721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4246762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sz="quarter" idx="19"/>
          </p:nvPr>
        </p:nvSpPr>
        <p:spPr>
          <a:xfrm>
            <a:off x="5854701" y="1447800"/>
            <a:ext cx="4279900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DF7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B8292F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DF713E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DF713E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F25E22"/>
          </a:solidFill>
        </p:grpSpPr>
        <p:sp>
          <p:nvSpPr>
            <p:cNvPr id="29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3CD5DED-E949-0E43-809B-48162B614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14403" y="6651171"/>
            <a:ext cx="1262184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52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9271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5" name="Content Placeholder 12"/>
          <p:cNvSpPr>
            <a:spLocks noGrp="1"/>
          </p:cNvSpPr>
          <p:nvPr>
            <p:ph sz="quarter" idx="20"/>
          </p:nvPr>
        </p:nvSpPr>
        <p:spPr>
          <a:xfrm>
            <a:off x="1112638" y="2524101"/>
            <a:ext cx="8463162" cy="4064746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DF7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B8292F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DF713E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DF713E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F25E22"/>
          </a:solidFill>
        </p:grpSpPr>
        <p:sp>
          <p:nvSpPr>
            <p:cNvPr id="28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2FE95955-88BF-E24B-9F88-CBC8CF36F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14403" y="6651171"/>
            <a:ext cx="1262184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51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59419" y="220794"/>
            <a:ext cx="5525676" cy="431657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400827" indent="0">
              <a:buNone/>
              <a:defRPr/>
            </a:lvl2pPr>
            <a:lvl3pPr marL="801654" indent="0">
              <a:buNone/>
              <a:defRPr/>
            </a:lvl3pPr>
            <a:lvl4pPr marL="1202482" indent="0">
              <a:buNone/>
              <a:defRPr/>
            </a:lvl4pPr>
            <a:lvl5pPr marL="1603309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9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418949"/>
            <a:ext cx="7482047" cy="1932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4" baseline="0">
                <a:solidFill>
                  <a:schemeClr val="tx1">
                    <a:tint val="75000"/>
                  </a:schemeClr>
                </a:solidFill>
              </a:defRPr>
            </a:lvl1pPr>
            <a:lvl2pPr marL="40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905566" y="3296494"/>
            <a:ext cx="8667818" cy="115411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5" b="1"/>
            </a:lvl1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59419" y="220794"/>
            <a:ext cx="5525676" cy="431657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400827" indent="0">
              <a:buNone/>
              <a:defRPr/>
            </a:lvl2pPr>
            <a:lvl3pPr marL="801654" indent="0">
              <a:buNone/>
              <a:defRPr/>
            </a:lvl3pPr>
            <a:lvl4pPr marL="1202482" indent="0">
              <a:buNone/>
              <a:defRPr/>
            </a:lvl4pPr>
            <a:lvl5pPr marL="1603309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7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188742"/>
            <a:ext cx="9619774" cy="5567056"/>
          </a:xfrm>
          <a:prstGeom prst="rect">
            <a:avLst/>
          </a:prstGeom>
        </p:spPr>
        <p:txBody>
          <a:bodyPr/>
          <a:lstStyle>
            <a:lvl1pPr>
              <a:defRPr sz="2104"/>
            </a:lvl1pPr>
            <a:lvl2pPr>
              <a:defRPr sz="2104"/>
            </a:lvl2pPr>
            <a:lvl3pPr>
              <a:defRPr sz="1753"/>
            </a:lvl3pPr>
            <a:lvl4pPr>
              <a:defRPr sz="1578"/>
            </a:lvl4pPr>
            <a:lvl5pPr>
              <a:defRPr sz="1578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</a:t>
            </a:r>
            <a:r>
              <a:rPr lang="en-US" sz="2279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GB" dirty="0"/>
              <a:t>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59419" y="220794"/>
            <a:ext cx="5525676" cy="431657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400827" indent="0">
              <a:buNone/>
              <a:defRPr/>
            </a:lvl2pPr>
            <a:lvl3pPr marL="801654" indent="0">
              <a:buNone/>
              <a:defRPr/>
            </a:lvl3pPr>
            <a:lvl4pPr marL="1202482" indent="0">
              <a:buNone/>
              <a:defRPr/>
            </a:lvl4pPr>
            <a:lvl5pPr marL="1603309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0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</p:sldLayoutIdLst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5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</p:sldLayoutIdLst>
  <p:hf sldNum="0" hdr="0" ftr="0" dt="0"/>
  <p:txStyles>
    <p:titleStyle>
      <a:lvl1pPr algn="ctr" defTabSz="400827" rtl="0" eaLnBrk="1" latinLnBrk="0" hangingPunct="1"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620" indent="-300620" algn="l" defTabSz="400827" rtl="0" eaLnBrk="1" latinLnBrk="0" hangingPunct="1">
        <a:spcBef>
          <a:spcPct val="20000"/>
        </a:spcBef>
        <a:buFont typeface="Arial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651344" indent="-250517" algn="l" defTabSz="400827" rtl="0" eaLnBrk="1" latinLnBrk="0" hangingPunct="1">
        <a:spcBef>
          <a:spcPct val="20000"/>
        </a:spcBef>
        <a:buFont typeface="Arial"/>
        <a:buChar char="–"/>
        <a:defRPr sz="2455" kern="1200">
          <a:solidFill>
            <a:schemeClr val="tx1"/>
          </a:solidFill>
          <a:latin typeface="+mn-lt"/>
          <a:ea typeface="+mn-ea"/>
          <a:cs typeface="+mn-cs"/>
        </a:defRPr>
      </a:lvl2pPr>
      <a:lvl3pPr marL="1002068" indent="-200414" algn="l" defTabSz="400827" rtl="0" eaLnBrk="1" latinLnBrk="0" hangingPunct="1">
        <a:spcBef>
          <a:spcPct val="20000"/>
        </a:spcBef>
        <a:buFont typeface="Arial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3pPr>
      <a:lvl4pPr marL="1402895" indent="-200414" algn="l" defTabSz="400827" rtl="0" eaLnBrk="1" latinLnBrk="0" hangingPunct="1">
        <a:spcBef>
          <a:spcPct val="20000"/>
        </a:spcBef>
        <a:buFont typeface="Arial"/>
        <a:buChar char="–"/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803723" indent="-200414" algn="l" defTabSz="400827" rtl="0" eaLnBrk="1" latinLnBrk="0" hangingPunct="1">
        <a:spcBef>
          <a:spcPct val="20000"/>
        </a:spcBef>
        <a:buFont typeface="Arial"/>
        <a:buChar char="»"/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04550" indent="-200414" algn="l" defTabSz="400827" rtl="0" eaLnBrk="1" latinLnBrk="0" hangingPunct="1">
        <a:spcBef>
          <a:spcPct val="20000"/>
        </a:spcBef>
        <a:buFont typeface="Arial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05377" indent="-200414" algn="l" defTabSz="400827" rtl="0" eaLnBrk="1" latinLnBrk="0" hangingPunct="1">
        <a:spcBef>
          <a:spcPct val="20000"/>
        </a:spcBef>
        <a:buFont typeface="Arial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006204" indent="-200414" algn="l" defTabSz="400827" rtl="0" eaLnBrk="1" latinLnBrk="0" hangingPunct="1">
        <a:spcBef>
          <a:spcPct val="20000"/>
        </a:spcBef>
        <a:buFont typeface="Arial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407032" indent="-200414" algn="l" defTabSz="400827" rtl="0" eaLnBrk="1" latinLnBrk="0" hangingPunct="1">
        <a:spcBef>
          <a:spcPct val="20000"/>
        </a:spcBef>
        <a:buFont typeface="Arial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82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40082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40082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40082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40082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40082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40082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40082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40082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4AFF35D-7DE6-6E44-8AD5-680C8244997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-301" y="-520622"/>
            <a:ext cx="10688938" cy="66090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B8292F"/>
          </a:solidFill>
        </p:spPr>
        <p:txBody>
          <a:bodyPr/>
          <a:lstStyle/>
          <a:p>
            <a:r>
              <a:rPr lang="en-US" dirty="0"/>
              <a:t>Strand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-301" y="2221132"/>
            <a:ext cx="4363296" cy="507228"/>
          </a:xfrm>
          <a:solidFill>
            <a:srgbClr val="DF713E"/>
          </a:solidFill>
        </p:spPr>
        <p:txBody>
          <a:bodyPr/>
          <a:lstStyle/>
          <a:p>
            <a:r>
              <a:rPr lang="en-US" dirty="0"/>
              <a:t>Chapter 24: Topic 66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301" y="2808002"/>
            <a:ext cx="3960000" cy="753803"/>
          </a:xfrm>
          <a:solidFill>
            <a:srgbClr val="F25E22"/>
          </a:solidFill>
        </p:spPr>
        <p:txBody>
          <a:bodyPr/>
          <a:lstStyle/>
          <a:p>
            <a:r>
              <a:rPr lang="en-US" dirty="0"/>
              <a:t>Preparing a Cash Flow Statement (pages 296–7)</a:t>
            </a:r>
          </a:p>
        </p:txBody>
      </p:sp>
    </p:spTree>
    <p:extLst>
      <p:ext uri="{BB962C8B-B14F-4D97-AF65-F5344CB8AC3E}">
        <p14:creationId xmlns:p14="http://schemas.microsoft.com/office/powerpoint/2010/main" val="148662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27A706-C6E5-4DB7-ACA9-7CB8D5B636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148A58-1463-48DA-8498-134EAB97DD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Planned sales …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F7D262-2175-4DA3-9A29-F8DC4D8E1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81687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79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471980-535E-41AD-8B10-6FA7145289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984DF3-F906-49FE-8B4E-D5E33A4B37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Expected receipt of government grant (March) …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98E7C3-B413-4324-8853-C6D84D4C0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797044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73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1E9144-64C9-444A-B723-E587ECBB2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460DA0-6C9B-404F-9125-785A4C1F79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Enter totals for all planned receipts (Jan–Apr).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050457-256E-474C-8862-5EDC0A203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52768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24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1E9144-64C9-444A-B723-E587ECBB2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460DA0-6C9B-404F-9125-785A4C1F79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Next, enter planned PAYMENTS.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06921A-9260-4EED-8860-3A519DA60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66566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22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B166DC-A1D8-4025-8761-3BE017758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D8E758-50AF-4B8F-8BD5-1AB357DB8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Planned purchase of materials …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F9883E-5EFF-41D0-94B7-EA3833DB2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94480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n-IE" sz="1600" b="0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03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545246-104D-4643-B50A-419E9EA801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F07684-3AE9-4191-9252-0F314CF67D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Planned purchase of new computer system …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B6C9C9-C294-436A-AEF6-35CFDBE05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29436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7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25EC7F-EF73-4C1C-B00B-AD121E50BD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CCCB60-1B2C-4194-A677-ED90D9E2DD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Planned wage payments …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560AD5-A85D-4361-BC62-13BEEBFBA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91704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59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568D90-CE64-4A11-A19B-379B24A6FA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8CE2B6-2DFE-4AF4-894E-24F2BED1C7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Planned electricity bills …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2B3404-2C03-4411-AF9D-34ED322A7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727655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24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322B8D-327B-4B30-BF76-E83C592AD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12A31F-DCDB-4321-B7FE-6478D27704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Planned telephone bills …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7E078E-3A71-4BAA-8290-A1278FCC0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636082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Telephone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67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5BE702-7F65-4F7B-9ACF-335C45E637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F50E3A-062E-4677-A862-8288E4F72B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Planned car expenses (fleet service in March) …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9E5416-E1A1-4AE6-8245-A20C5AEB0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14442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Telephone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Motor expenses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79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546581" y="1447800"/>
            <a:ext cx="8463162" cy="16618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b="1" dirty="0"/>
              <a:t>Cash flow </a:t>
            </a:r>
            <a:r>
              <a:rPr lang="en-IE" dirty="0"/>
              <a:t>is the amount of money coming into and going out of a business over a period of time.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1" dirty="0"/>
              <a:t>Cash </a:t>
            </a:r>
            <a:r>
              <a:rPr lang="en-IE" dirty="0"/>
              <a:t>is described the ‘lifeblood’ of a business.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What do you think this means?</a:t>
            </a:r>
          </a:p>
          <a:p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E92D8-0251-4F93-B98E-2739E90C24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What is Cash Flow?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A89BC2-7DF9-4CDF-9577-B59D6D8B3F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45B80E-694C-4BAB-9278-7EE6F82057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C4D56-3DAA-4B7B-B145-467027919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361" y="3277686"/>
            <a:ext cx="5170881" cy="336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76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8A8ABD-F22E-4612-9264-3F9E39258F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442FD9-1709-4715-91B9-E7779ABC21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Planned advertising …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0925E6-0059-4B55-BCF7-84851E9C4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41401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Telephone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Motor expenses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Advertising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32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998EAE-B5FF-47E0-86CC-BCA974510C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12D9C4-B1D0-409C-9E9E-94AC7880C6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Planned insurance payment …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ADEFDF-16C2-4B0C-B5C6-CD1C26D87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515585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Telephone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Motor expenses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Advertising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180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177718-3A6E-4291-854C-7BA1DF8959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A9901B-567B-4C9D-8473-D90E7C6821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Enter totals for all planned payments (Jan–Apr).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DE72F1-06C7-4FBB-8611-AB4E35DA8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30660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Telephone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Motor expenses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Advertising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023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5768ED-6A62-4FB8-9D5F-D248ED5CE7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64ED85-FB56-44FA-9809-3583636086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Enter NET CASH (Total Receipts </a:t>
            </a:r>
            <a:r>
              <a:rPr lang="en-IE" b="1" dirty="0"/>
              <a:t>LESS </a:t>
            </a:r>
            <a:r>
              <a:rPr lang="en-IE" dirty="0"/>
              <a:t>Total Payments).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884C38-B6C1-4F3D-85D9-6CC7C0D504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D493B2-5C57-4491-961B-3A628615D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69728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Telephone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Motor expenses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Advertising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NET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–8,360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929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6F29AA-4B77-432D-B379-C6339DE1BC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B5505-7812-45B5-A987-EFFF0272CE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3600"/>
            <a:ext cx="10688638" cy="468000"/>
          </a:xfrm>
        </p:spPr>
        <p:txBody>
          <a:bodyPr/>
          <a:lstStyle/>
          <a:p>
            <a:r>
              <a:rPr lang="en-IE" dirty="0"/>
              <a:t>Enter CLOSING CASH for January (Net Cash </a:t>
            </a:r>
            <a:r>
              <a:rPr lang="en-IE" b="1" dirty="0"/>
              <a:t>PLUS</a:t>
            </a:r>
            <a:r>
              <a:rPr lang="en-IE" dirty="0"/>
              <a:t> Opening Cash).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30A859-CD14-4623-A507-7348A7BF2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695268"/>
              </p:ext>
            </p:extLst>
          </p:nvPr>
        </p:nvGraphicFramePr>
        <p:xfrm>
          <a:off x="2111338" y="1490400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Telephone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Motor expenses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Advertising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NET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–8,360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CLOSING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26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CE848A-F27C-45DB-8840-1455F0EC33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Carry Closing Cash from January into February.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EDFE1F1-8F3E-4BEB-B103-FE5F1E0BE2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r>
              <a:rPr lang="en-IE"/>
              <a:t>Preparing a Cash Flow Statement</a:t>
            </a:r>
            <a:endParaRPr lang="en-IE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31C664-23F0-457B-8FDB-AFEC93F48F2F}"/>
              </a:ext>
            </a:extLst>
          </p:cNvPr>
          <p:cNvCxnSpPr>
            <a:cxnSpLocks/>
          </p:cNvCxnSpPr>
          <p:nvPr/>
        </p:nvCxnSpPr>
        <p:spPr>
          <a:xfrm flipV="1">
            <a:off x="5020895" y="5504873"/>
            <a:ext cx="295564" cy="14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4C8C930-7F4D-49FB-9AEE-C0164A529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210791"/>
              </p:ext>
            </p:extLst>
          </p:nvPr>
        </p:nvGraphicFramePr>
        <p:xfrm>
          <a:off x="2111187" y="1490154"/>
          <a:ext cx="6465961" cy="482936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Telephone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Motor expenses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Advertising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NET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–8,360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827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CLOSING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1906D2-60D5-44E4-8FAB-D9F52EB4C709}"/>
              </a:ext>
            </a:extLst>
          </p:cNvPr>
          <p:cNvCxnSpPr>
            <a:cxnSpLocks/>
          </p:cNvCxnSpPr>
          <p:nvPr/>
        </p:nvCxnSpPr>
        <p:spPr>
          <a:xfrm flipV="1">
            <a:off x="4927616" y="5984240"/>
            <a:ext cx="278938" cy="150498"/>
          </a:xfrm>
          <a:prstGeom prst="straightConnector1">
            <a:avLst/>
          </a:prstGeom>
          <a:ln>
            <a:solidFill>
              <a:srgbClr val="F25E2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49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4352FD-C277-4C9B-94AB-75EF0B158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Enter Closing Cash for February.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E804932-67C4-4762-9BD8-194FB5FF1C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r>
              <a:rPr lang="en-IE"/>
              <a:t>Preparing a Cash Flow Statement</a:t>
            </a:r>
            <a:endParaRPr lang="en-I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2492E3-45C2-4A7A-9E73-836968AAF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795079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Telephone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Motor expenses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Advertising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NET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–8,360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CLOSING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508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29B68A-2E73-403B-A090-C6C38E807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Carry Closing Cash from February into March.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7590FAB-2586-42CA-9799-DD1155DB95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r>
              <a:rPr lang="en-IE"/>
              <a:t>Preparing a Cash Flow Statement</a:t>
            </a:r>
            <a:endParaRPr lang="en-IE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CAE208-025D-497C-93AE-A7E24E1DD4C9}"/>
              </a:ext>
            </a:extLst>
          </p:cNvPr>
          <p:cNvCxnSpPr>
            <a:cxnSpLocks/>
          </p:cNvCxnSpPr>
          <p:nvPr/>
        </p:nvCxnSpPr>
        <p:spPr>
          <a:xfrm flipV="1">
            <a:off x="5750568" y="5504873"/>
            <a:ext cx="295564" cy="14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A1994D-110E-44B0-8AAD-A27BD3918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369491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Telephone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Motor expenses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Advertising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NET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–8,360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CLOSING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F1BEC0-AA81-429D-BEEE-E1245DBED397}"/>
              </a:ext>
            </a:extLst>
          </p:cNvPr>
          <p:cNvCxnSpPr>
            <a:cxnSpLocks/>
          </p:cNvCxnSpPr>
          <p:nvPr/>
        </p:nvCxnSpPr>
        <p:spPr>
          <a:xfrm flipV="1">
            <a:off x="5830933" y="5938146"/>
            <a:ext cx="278938" cy="150498"/>
          </a:xfrm>
          <a:prstGeom prst="straightConnector1">
            <a:avLst/>
          </a:prstGeom>
          <a:ln>
            <a:solidFill>
              <a:srgbClr val="F25E2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551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0DB194-5EDF-4C0E-8548-02A96586FB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Enter Closing Cash for March.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980294-9A29-4A16-8F15-77A0D5DB8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r>
              <a:rPr lang="en-IE"/>
              <a:t>Preparing a Cash Flow Statement</a:t>
            </a:r>
            <a:endParaRPr lang="en-I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FEC685-4B05-4836-815F-B81B16AC8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98234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Telephone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Motor expenses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Advertising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NET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–8,360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CLOSING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303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91DA34-90D8-4D48-8A5B-17D027EFDF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Carry Closing Cash from March into April.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398E734-A37D-432E-9A0B-92C60E5DD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r>
              <a:rPr lang="en-IE"/>
              <a:t>Preparing a Cash Flow Statement</a:t>
            </a:r>
            <a:endParaRPr lang="en-IE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48EFFD-FA87-43FD-8AF5-FF27D3775B70}"/>
              </a:ext>
            </a:extLst>
          </p:cNvPr>
          <p:cNvCxnSpPr>
            <a:cxnSpLocks/>
          </p:cNvCxnSpPr>
          <p:nvPr/>
        </p:nvCxnSpPr>
        <p:spPr>
          <a:xfrm flipV="1">
            <a:off x="6520526" y="5504873"/>
            <a:ext cx="295564" cy="14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23B9F3-97A4-4BFE-BC06-130716775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199619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Telephone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Motor expenses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Advertising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NET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–8,360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CLOSING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551AD8-C09B-4B63-90B0-687CA3B9A557}"/>
              </a:ext>
            </a:extLst>
          </p:cNvPr>
          <p:cNvCxnSpPr>
            <a:cxnSpLocks/>
          </p:cNvCxnSpPr>
          <p:nvPr/>
        </p:nvCxnSpPr>
        <p:spPr>
          <a:xfrm flipV="1">
            <a:off x="6816090" y="5997447"/>
            <a:ext cx="278938" cy="150498"/>
          </a:xfrm>
          <a:prstGeom prst="straightConnector1">
            <a:avLst/>
          </a:prstGeom>
          <a:ln>
            <a:solidFill>
              <a:srgbClr val="F25E2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7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E9057C-A3F1-4B55-8414-4C76C04784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20455" y="1321858"/>
            <a:ext cx="7517556" cy="35810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A </a:t>
            </a:r>
            <a:r>
              <a:rPr lang="en-IE" b="1" dirty="0"/>
              <a:t>cash flow statement</a:t>
            </a:r>
            <a:r>
              <a:rPr lang="en-IE" dirty="0"/>
              <a:t> or </a:t>
            </a:r>
            <a:r>
              <a:rPr lang="en-IE" b="1" dirty="0"/>
              <a:t>cash budget </a:t>
            </a:r>
            <a:r>
              <a:rPr lang="en-IE" dirty="0"/>
              <a:t>shows the planned flow of cash in and out of a business over time. It shows:</a:t>
            </a:r>
          </a:p>
          <a:p>
            <a:pPr marL="972000" lvl="1">
              <a:buFont typeface="Courier New" panose="02070309020205020404" pitchFamily="49" charset="0"/>
              <a:buChar char="o"/>
            </a:pPr>
            <a:r>
              <a:rPr lang="en-IE" dirty="0"/>
              <a:t>The </a:t>
            </a:r>
            <a:r>
              <a:rPr lang="en-IE" i="1" dirty="0"/>
              <a:t>expected</a:t>
            </a:r>
            <a:r>
              <a:rPr lang="en-IE" b="1" i="1" dirty="0"/>
              <a:t> </a:t>
            </a:r>
            <a:r>
              <a:rPr lang="en-IE" dirty="0"/>
              <a:t>income over a period of time</a:t>
            </a:r>
          </a:p>
          <a:p>
            <a:pPr marL="972000" lvl="1">
              <a:buFont typeface="Courier New" panose="02070309020205020404" pitchFamily="49" charset="0"/>
              <a:buChar char="o"/>
            </a:pPr>
            <a:r>
              <a:rPr lang="en-IE" dirty="0"/>
              <a:t>The </a:t>
            </a:r>
            <a:r>
              <a:rPr lang="en-IE" i="1" dirty="0"/>
              <a:t>expected </a:t>
            </a:r>
            <a:r>
              <a:rPr lang="en-IE" dirty="0"/>
              <a:t>total payments divided into fixed costs and variable costs for the same period</a:t>
            </a:r>
          </a:p>
          <a:p>
            <a:pPr marL="972000" lvl="1">
              <a:buFont typeface="Courier New" panose="02070309020205020404" pitchFamily="49" charset="0"/>
              <a:buChar char="o"/>
            </a:pPr>
            <a:r>
              <a:rPr lang="en-IE" dirty="0"/>
              <a:t>The </a:t>
            </a:r>
            <a:r>
              <a:rPr lang="en-IE" i="1" dirty="0"/>
              <a:t>expected </a:t>
            </a:r>
            <a:r>
              <a:rPr lang="en-IE" dirty="0"/>
              <a:t>net cash (expected receipts minus expected payments) each month</a:t>
            </a:r>
          </a:p>
          <a:p>
            <a:pPr marL="972000" lvl="1">
              <a:buFont typeface="Courier New" panose="02070309020205020404" pitchFamily="49" charset="0"/>
              <a:buChar char="o"/>
            </a:pPr>
            <a:r>
              <a:rPr lang="en-IE" dirty="0"/>
              <a:t>The opening cash and closing cash each month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665A54-71F3-469E-913C-3C9B931B7E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E8A5F5-4CBB-433C-910B-DAF7F55640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What Is a Cash Flow Statement?</a:t>
            </a:r>
          </a:p>
        </p:txBody>
      </p:sp>
    </p:spTree>
    <p:extLst>
      <p:ext uri="{BB962C8B-B14F-4D97-AF65-F5344CB8AC3E}">
        <p14:creationId xmlns:p14="http://schemas.microsoft.com/office/powerpoint/2010/main" val="3914225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5995CD-E477-4880-A6F9-8C281013E3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Enter Closing Cash for April.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A92545F-DBEA-429A-A526-47EF14ED9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r>
              <a:rPr lang="en-IE"/>
              <a:t>Preparing a Cash Flow Statement</a:t>
            </a:r>
            <a:endParaRPr lang="en-I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ABD63D-466C-43C5-856B-975D3BAB3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358298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96,600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Government grant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15,800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62,800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Computer system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9,600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Wages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Telephone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Motor expenses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Advertising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TOTAL 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NET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–8,360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CLOSING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20,360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35,880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27,520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0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B61C29-808D-44C6-8C35-B12DE30FECA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2707" y="1449977"/>
            <a:ext cx="8463162" cy="16618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In this example, we’ll look at how to prepare a cash flow statement for Traders Ltd.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This is taken from pages 296–7 of the textbook.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Follow each step to see how the account builds.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FB690B-516A-4C0A-BDCE-1DF49808E6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91D2B0-5983-4051-A9C2-18B560607B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Traders Ltd cash flow statement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3EAC5-563C-4AAA-8BA0-0428B48F8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267" y="3282040"/>
            <a:ext cx="5770792" cy="33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2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BAC96F-C318-44B6-A743-AFD76456FE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F64DEB-624F-4AFB-ABC9-EBF77C3D03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302" y="965532"/>
            <a:ext cx="10688940" cy="592027"/>
          </a:xfrm>
        </p:spPr>
        <p:txBody>
          <a:bodyPr/>
          <a:lstStyle/>
          <a:p>
            <a:r>
              <a:rPr lang="en-IE" sz="2100" dirty="0">
                <a:solidFill>
                  <a:srgbClr val="F25E22"/>
                </a:solidFill>
                <a:latin typeface="Calibri" panose="020F0502020204030204" pitchFamily="34" charset="0"/>
                <a:cs typeface="+mn-cs"/>
              </a:rPr>
              <a:t>The following information relates to Traders Ltd for the four-month period January to April.  There was an opening cash amount of €4,500 on 1 January</a:t>
            </a:r>
            <a:r>
              <a:rPr lang="en-IE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A4204-D8C2-4067-BC1D-4AB70531B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69" y="1834249"/>
            <a:ext cx="902970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0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BCEDF9-9B87-4D7E-982B-31D2A9E65D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484511-D5E8-4A8B-920F-13CC645C2B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Here is the blank statement.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99EE2-336D-4F9E-A411-89DD01FB5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43610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22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A74983-EA9C-4950-92A0-E417FBEFF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1519B9-A1AE-4555-A803-6675E24E92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Enter OPENING CASH – January.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18B821-3E7B-45FB-891C-82211E11A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239022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39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C2C587-59F1-49C3-AEB0-29049392C3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48887E-2100-4C4B-B048-115807F8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Enter OPENING CASH – Total.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C10EE59-1E2C-46E6-A8F1-48A628F8E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587604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32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A74983-EA9C-4950-92A0-E417FBEFF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Preparing a Cash Flow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1519B9-A1AE-4555-A803-6675E24E92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Next, enter planned RECEIPTS.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915EAD-C2A1-4ACC-878E-5A18FCB51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611074"/>
              </p:ext>
            </p:extLst>
          </p:nvPr>
        </p:nvGraphicFramePr>
        <p:xfrm>
          <a:off x="2111187" y="1490154"/>
          <a:ext cx="6465961" cy="4808286"/>
        </p:xfrm>
        <a:graphic>
          <a:graphicData uri="http://schemas.openxmlformats.org/drawingml/2006/table">
            <a:tbl>
              <a:tblPr/>
              <a:tblGrid>
                <a:gridCol w="1856316">
                  <a:extLst>
                    <a:ext uri="{9D8B030D-6E8A-4147-A177-3AD203B41FA5}">
                      <a16:colId xmlns:a16="http://schemas.microsoft.com/office/drawing/2014/main" val="1015789518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1267572886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444224043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4055264590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3086807824"/>
                    </a:ext>
                  </a:extLst>
                </a:gridCol>
                <a:gridCol w="921929">
                  <a:extLst>
                    <a:ext uri="{9D8B030D-6E8A-4147-A177-3AD203B41FA5}">
                      <a16:colId xmlns:a16="http://schemas.microsoft.com/office/drawing/2014/main" val="920891544"/>
                    </a:ext>
                  </a:extLst>
                </a:gridCol>
              </a:tblGrid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19132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RECEIPTS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E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3241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8613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673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503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310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49090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3605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79737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0175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3229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5561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11548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11190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7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74896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1" i="0" u="none" strike="noStrike" dirty="0">
                          <a:solidFill>
                            <a:srgbClr val="0F2537"/>
                          </a:solidFill>
                          <a:effectLst/>
                          <a:latin typeface="Calibri" panose="020F0502020204030204" pitchFamily="34" charset="0"/>
                        </a:rPr>
                        <a:t>OPENING CASH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4,500</a:t>
                      </a: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34808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pPr algn="l" rtl="0" fontAlgn="ctr"/>
                      <a:endParaRPr lang="en-IE" sz="1600" b="0" i="0" u="none" strike="noStrike" dirty="0">
                        <a:solidFill>
                          <a:srgbClr val="0F25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5" marR="7475" marT="7475" marB="0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584091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S">
  <a:themeElements>
    <a:clrScheme name="Folens 2014 Colours">
      <a:dk1>
        <a:srgbClr val="0F2537"/>
      </a:dk1>
      <a:lt1>
        <a:sysClr val="window" lastClr="FFFFFF"/>
      </a:lt1>
      <a:dk2>
        <a:srgbClr val="0F2537"/>
      </a:dk2>
      <a:lt2>
        <a:srgbClr val="FFFFFF"/>
      </a:lt2>
      <a:accent1>
        <a:srgbClr val="00693E"/>
      </a:accent1>
      <a:accent2>
        <a:srgbClr val="8F1D6E"/>
      </a:accent2>
      <a:accent3>
        <a:srgbClr val="F6E065"/>
      </a:accent3>
      <a:accent4>
        <a:srgbClr val="D1471E"/>
      </a:accent4>
      <a:accent5>
        <a:srgbClr val="3396D8"/>
      </a:accent5>
      <a:accent6>
        <a:srgbClr val="67AE47"/>
      </a:accent6>
      <a:hlink>
        <a:srgbClr val="00693E"/>
      </a:hlink>
      <a:folHlink>
        <a:srgbClr val="8F1D6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Presentation Template (widescreen).pptx" id="{C383159F-84FE-4015-A1D2-F053456BD5FF}" vid="{7CAC604C-DB2F-40CF-809D-2005907DF45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9C0F2F2751E4D89316BDAA9FE730F" ma:contentTypeVersion="9" ma:contentTypeDescription="Create a new document." ma:contentTypeScope="" ma:versionID="29722f0db6237fca2c47587e0677b628">
  <xsd:schema xmlns:xsd="http://www.w3.org/2001/XMLSchema" xmlns:xs="http://www.w3.org/2001/XMLSchema" xmlns:p="http://schemas.microsoft.com/office/2006/metadata/properties" xmlns:ns2="37a15ebc-f898-4d17-b0a4-83545f0702c8" xmlns:ns3="b312e899-71bd-441b-bd11-01ed88b72bec" targetNamespace="http://schemas.microsoft.com/office/2006/metadata/properties" ma:root="true" ma:fieldsID="ed9126b593dfa3514ed489edd895d5a2" ns2:_="" ns3:_="">
    <xsd:import namespace="37a15ebc-f898-4d17-b0a4-83545f0702c8"/>
    <xsd:import namespace="b312e899-71bd-441b-bd11-01ed88b72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15ebc-f898-4d17-b0a4-83545f070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2e899-71bd-441b-bd11-01ed88b72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327C7A-9F8A-47CC-97CE-FA784C3C67BE}"/>
</file>

<file path=customXml/itemProps2.xml><?xml version="1.0" encoding="utf-8"?>
<ds:datastoreItem xmlns:ds="http://schemas.openxmlformats.org/officeDocument/2006/customXml" ds:itemID="{6E51D3E9-6A8D-4235-8D9C-573827B69010}"/>
</file>

<file path=customXml/itemProps3.xml><?xml version="1.0" encoding="utf-8"?>
<ds:datastoreItem xmlns:ds="http://schemas.openxmlformats.org/officeDocument/2006/customXml" ds:itemID="{D03F4669-C496-4C53-A0C9-E3D6CE4E8C18}"/>
</file>

<file path=docProps/app.xml><?xml version="1.0" encoding="utf-8"?>
<Properties xmlns="http://schemas.openxmlformats.org/officeDocument/2006/extended-properties" xmlns:vt="http://schemas.openxmlformats.org/officeDocument/2006/docPropsVTypes">
  <Template>Generic PP.pot</Template>
  <TotalTime>1227</TotalTime>
  <Words>1868</Words>
  <Application>Microsoft Office PowerPoint</Application>
  <PresentationFormat>Custom</PresentationFormat>
  <Paragraphs>1738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Courier New</vt:lpstr>
      <vt:lpstr>Lucida Grande</vt:lpstr>
      <vt:lpstr>Rockwell</vt:lpstr>
      <vt:lpstr>Generic PP</vt:lpstr>
      <vt:lpstr>SLIDES</vt:lpstr>
      <vt:lpstr>Strand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Folens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Juliette OGorman</dc:creator>
  <cp:lastModifiedBy>Priscilla O'Connor</cp:lastModifiedBy>
  <cp:revision>117</cp:revision>
  <cp:lastPrinted>2017-08-18T06:57:07Z</cp:lastPrinted>
  <dcterms:created xsi:type="dcterms:W3CDTF">2015-10-12T11:22:00Z</dcterms:created>
  <dcterms:modified xsi:type="dcterms:W3CDTF">2019-01-22T18:08:55Z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0x010100BD89C0F2F2751E4D89316BDAA9FE730F</vt:lpwstr>
  </property>
</Properties>
</file>