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64" r:id="rId3"/>
    <p:sldId id="265" r:id="rId4"/>
    <p:sldId id="263" r:id="rId5"/>
    <p:sldId id="266" r:id="rId6"/>
    <p:sldId id="275" r:id="rId7"/>
    <p:sldId id="268" r:id="rId8"/>
    <p:sldId id="269" r:id="rId9"/>
    <p:sldId id="270" r:id="rId10"/>
    <p:sldId id="271" r:id="rId11"/>
    <p:sldId id="272" r:id="rId12"/>
    <p:sldId id="273" r:id="rId13"/>
    <p:sldId id="274" r:id="rId14"/>
  </p:sldIdLst>
  <p:sldSz cx="10688638" cy="7562850"/>
  <p:notesSz cx="6858000" cy="9144000"/>
  <p:defaultTextStyle>
    <a:defPPr>
      <a:defRPr lang="en-US"/>
    </a:defPPr>
    <a:lvl1pPr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1pPr>
    <a:lvl2pPr marL="520700" indent="-63500"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2pPr>
    <a:lvl3pPr marL="1041400" indent="-127000"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3pPr>
    <a:lvl4pPr marL="1563688" indent="-192088"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4pPr>
    <a:lvl5pPr marL="2084388" indent="-255588"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p15:clr>
            <a:srgbClr val="A4A3A4"/>
          </p15:clr>
        </p15:guide>
        <p15:guide id="2" pos="6732">
          <p15:clr>
            <a:srgbClr val="A4A3A4"/>
          </p15:clr>
        </p15:guide>
        <p15:guide id="3" orient="horz" pos="27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s Tattersall" initials="TT" lastIdx="8" clrIdx="0">
    <p:extLst/>
  </p:cmAuthor>
  <p:cmAuthor id="2" name="pdmr 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2BC"/>
    <a:srgbClr val="85648D"/>
    <a:srgbClr val="565081"/>
    <a:srgbClr val="0087CA"/>
    <a:srgbClr val="39CCF5"/>
    <a:srgbClr val="0059A6"/>
    <a:srgbClr val="F64026"/>
    <a:srgbClr val="7F4E9B"/>
    <a:srgbClr val="EA451B"/>
    <a:srgbClr val="C545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6" autoAdjust="0"/>
    <p:restoredTop sz="85443" autoAdjust="0"/>
  </p:normalViewPr>
  <p:slideViewPr>
    <p:cSldViewPr snapToGrid="0" snapToObjects="1">
      <p:cViewPr>
        <p:scale>
          <a:sx n="84" d="100"/>
          <a:sy n="84" d="100"/>
        </p:scale>
        <p:origin x="840" y="-110"/>
      </p:cViewPr>
      <p:guideLst>
        <p:guide orient="horz" pos="2382"/>
        <p:guide pos="6732"/>
        <p:guide orient="horz" pos="274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A57E11-1123-407E-8F33-850CA15C1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8BE90F5E-A583-487D-B13D-5BF700A87A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A5CB0B-5E4C-49A1-9389-B23450605EAF}" type="datetimeFigureOut">
              <a:rPr lang="en-IE" smtClean="0"/>
              <a:t>23/01/2019</a:t>
            </a:fld>
            <a:endParaRPr lang="en-IE"/>
          </a:p>
        </p:txBody>
      </p:sp>
      <p:sp>
        <p:nvSpPr>
          <p:cNvPr id="4" name="Footer Placeholder 3">
            <a:extLst>
              <a:ext uri="{FF2B5EF4-FFF2-40B4-BE49-F238E27FC236}">
                <a16:creationId xmlns:a16="http://schemas.microsoft.com/office/drawing/2014/main" id="{74CEF085-A97F-4E1D-BBB0-0423BCDD36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D7D80F-FFF6-48A7-9B0A-A4D46636BB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441FBF-A60D-466C-9212-27D5212AB5C1}" type="slidenum">
              <a:rPr lang="en-IE" smtClean="0"/>
              <a:t>‹#›</a:t>
            </a:fld>
            <a:endParaRPr lang="en-IE"/>
          </a:p>
        </p:txBody>
      </p:sp>
    </p:spTree>
    <p:extLst>
      <p:ext uri="{BB962C8B-B14F-4D97-AF65-F5344CB8AC3E}">
        <p14:creationId xmlns:p14="http://schemas.microsoft.com/office/powerpoint/2010/main" val="1925172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6279B-A6D5-9441-9325-426BAC5807CA}" type="datetimeFigureOut">
              <a:rPr lang="en-US" smtClean="0"/>
              <a:t>1/23/2019</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0FB34-55DA-0043-B068-3BD8F2B2C339}" type="slidenum">
              <a:rPr lang="en-US" smtClean="0"/>
              <a:t>‹#›</a:t>
            </a:fld>
            <a:endParaRPr lang="en-US"/>
          </a:p>
        </p:txBody>
      </p:sp>
    </p:spTree>
    <p:extLst>
      <p:ext uri="{BB962C8B-B14F-4D97-AF65-F5344CB8AC3E}">
        <p14:creationId xmlns:p14="http://schemas.microsoft.com/office/powerpoint/2010/main" val="3236786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20FB34-55DA-0043-B068-3BD8F2B2C339}" type="slidenum">
              <a:rPr lang="en-US" smtClean="0"/>
              <a:t>3</a:t>
            </a:fld>
            <a:endParaRPr lang="en-US"/>
          </a:p>
        </p:txBody>
      </p:sp>
    </p:spTree>
    <p:extLst>
      <p:ext uri="{BB962C8B-B14F-4D97-AF65-F5344CB8AC3E}">
        <p14:creationId xmlns:p14="http://schemas.microsoft.com/office/powerpoint/2010/main" val="77328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20FB34-55DA-0043-B068-3BD8F2B2C339}" type="slidenum">
              <a:rPr lang="en-US" smtClean="0"/>
              <a:t>8</a:t>
            </a:fld>
            <a:endParaRPr lang="en-US"/>
          </a:p>
        </p:txBody>
      </p:sp>
    </p:spTree>
    <p:extLst>
      <p:ext uri="{BB962C8B-B14F-4D97-AF65-F5344CB8AC3E}">
        <p14:creationId xmlns:p14="http://schemas.microsoft.com/office/powerpoint/2010/main" val="2079729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Heading">
    <p:spTree>
      <p:nvGrpSpPr>
        <p:cNvPr id="1" name=""/>
        <p:cNvGrpSpPr/>
        <p:nvPr/>
      </p:nvGrpSpPr>
      <p:grpSpPr>
        <a:xfrm>
          <a:off x="0" y="0"/>
          <a:ext cx="0" cy="0"/>
          <a:chOff x="0" y="0"/>
          <a:chExt cx="0" cy="0"/>
        </a:xfrm>
      </p:grpSpPr>
      <p:pic>
        <p:nvPicPr>
          <p:cNvPr id="7" name="Picture 1" descr="FOLENS LOGO.png">
            <a:extLst>
              <a:ext uri="{FF2B5EF4-FFF2-40B4-BE49-F238E27FC236}">
                <a16:creationId xmlns:a16="http://schemas.microsoft.com/office/drawing/2014/main" id="{F019424A-92A7-43B8-B3C3-7D26C24BBB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47663" y="6919913"/>
            <a:ext cx="1743075"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1"/>
            <a:ext cx="10688638" cy="6608887"/>
          </a:xfrm>
          <a:prstGeom prst="rect">
            <a:avLst/>
          </a:prstGeom>
          <a:blipFill dpi="0" rotWithShape="0">
            <a:blip r:embed="rId3">
              <a:alphaModFix amt="75000"/>
            </a:blip>
            <a:srcRect/>
            <a:stretch>
              <a:fillRect/>
            </a:stretch>
          </a:blipFill>
          <a:effectLst/>
        </p:spPr>
        <p:txBody>
          <a:bodyPr vert="horz"/>
          <a:lstStyle>
            <a:lvl1pPr marL="0" indent="0">
              <a:buNone/>
              <a:defRPr sz="2000" baseline="0">
                <a:latin typeface="+mn-lt"/>
              </a:defRPr>
            </a:lvl1pPr>
          </a:lstStyle>
          <a:p>
            <a:pPr lvl="0"/>
            <a:r>
              <a:rPr lang="ga-IE" noProof="0" dirty="0"/>
              <a:t>Drag picture to placeholder or click icon to add</a:t>
            </a:r>
            <a:endParaRPr lang="en-US" noProof="0" dirty="0"/>
          </a:p>
        </p:txBody>
      </p:sp>
      <p:sp>
        <p:nvSpPr>
          <p:cNvPr id="14" name="Title 13"/>
          <p:cNvSpPr>
            <a:spLocks noGrp="1"/>
          </p:cNvSpPr>
          <p:nvPr>
            <p:ph type="title"/>
          </p:nvPr>
        </p:nvSpPr>
        <p:spPr>
          <a:xfrm>
            <a:off x="-1" y="1635004"/>
            <a:ext cx="5019211" cy="506484"/>
          </a:xfrm>
          <a:prstGeom prst="rect">
            <a:avLst/>
          </a:prstGeom>
          <a:solidFill>
            <a:srgbClr val="565081"/>
          </a:solidFill>
        </p:spPr>
        <p:txBody>
          <a:bodyPr vert="horz" anchor="ctr"/>
          <a:lstStyle>
            <a:lvl1pPr marL="720000" algn="l">
              <a:defRPr sz="3200" b="1" baseline="0">
                <a:solidFill>
                  <a:srgbClr val="FFFFFF"/>
                </a:solidFill>
                <a:latin typeface="+mj-lt"/>
                <a:cs typeface="Rockwell"/>
              </a:defRPr>
            </a:lvl1pPr>
          </a:lstStyle>
          <a:p>
            <a:r>
              <a:rPr lang="ga-IE" dirty="0"/>
              <a:t>Click to edit Master title style</a:t>
            </a:r>
            <a:endParaRPr lang="en-US" dirty="0"/>
          </a:p>
        </p:txBody>
      </p:sp>
      <p:sp>
        <p:nvSpPr>
          <p:cNvPr id="6" name="Text Placeholder 5"/>
          <p:cNvSpPr>
            <a:spLocks noGrp="1"/>
          </p:cNvSpPr>
          <p:nvPr>
            <p:ph type="body" sz="quarter" idx="14"/>
          </p:nvPr>
        </p:nvSpPr>
        <p:spPr>
          <a:xfrm>
            <a:off x="-301" y="2221132"/>
            <a:ext cx="4320000" cy="507228"/>
          </a:xfrm>
          <a:prstGeom prst="rect">
            <a:avLst/>
          </a:prstGeom>
          <a:solidFill>
            <a:srgbClr val="85648D"/>
          </a:solidFill>
        </p:spPr>
        <p:txBody>
          <a:bodyPr vert="horz" anchor="ctr"/>
          <a:lstStyle>
            <a:lvl1pPr marL="720000" indent="0">
              <a:spcBef>
                <a:spcPts val="0"/>
              </a:spcBef>
              <a:buNone/>
              <a:defRPr sz="2400">
                <a:solidFill>
                  <a:schemeClr val="bg1"/>
                </a:solidFill>
                <a:latin typeface="+mj-lt"/>
                <a:cs typeface="Rockwel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pic>
        <p:nvPicPr>
          <p:cNvPr id="9" name="Picture 3">
            <a:extLst>
              <a:ext uri="{FF2B5EF4-FFF2-40B4-BE49-F238E27FC236}">
                <a16:creationId xmlns:a16="http://schemas.microsoft.com/office/drawing/2014/main" id="{9FB141E8-D308-B347-A8AF-21EFC02C09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8325184" y="6133829"/>
            <a:ext cx="1878413" cy="187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5"/>
          </p:nvPr>
        </p:nvSpPr>
        <p:spPr>
          <a:xfrm>
            <a:off x="-301" y="2808003"/>
            <a:ext cx="3960000" cy="504000"/>
          </a:xfrm>
          <a:prstGeom prst="rect">
            <a:avLst/>
          </a:prstGeom>
          <a:solidFill>
            <a:srgbClr val="D262BC"/>
          </a:solidFill>
          <a:ln>
            <a:noFill/>
          </a:ln>
        </p:spPr>
        <p:txBody>
          <a:bodyPr vert="horz" anchor="ctr"/>
          <a:lstStyle>
            <a:lvl1pPr marL="720000" indent="0">
              <a:spcBef>
                <a:spcPts val="0"/>
              </a:spcBef>
              <a:buNone/>
              <a:defRPr sz="2000" baseline="0">
                <a:solidFill>
                  <a:schemeClr val="bg1"/>
                </a:solidFill>
                <a:latin typeface="+mn-lt"/>
                <a:cs typeface="Rockwel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Tree>
    <p:extLst>
      <p:ext uri="{BB962C8B-B14F-4D97-AF65-F5344CB8AC3E}">
        <p14:creationId xmlns:p14="http://schemas.microsoft.com/office/powerpoint/2010/main" val="225157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ext Pag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85648D"/>
            </a:solidFill>
          </a:ln>
          <a:effectLst/>
        </p:spPr>
        <p:style>
          <a:lnRef idx="2">
            <a:schemeClr val="accent1"/>
          </a:lnRef>
          <a:fillRef idx="0">
            <a:schemeClr val="accent1"/>
          </a:fillRef>
          <a:effectRef idx="1">
            <a:schemeClr val="accent1"/>
          </a:effectRef>
          <a:fontRef idx="minor">
            <a:schemeClr val="tx1"/>
          </a:fontRef>
        </p:style>
      </p:cxnSp>
      <p:grpSp>
        <p:nvGrpSpPr>
          <p:cNvPr id="9"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D262BC"/>
          </a:solidFill>
        </p:grpSpPr>
        <p:sp>
          <p:nvSpPr>
            <p:cNvPr id="10"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11" name="Rectangle 10">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2"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sp>
        <p:nvSpPr>
          <p:cNvPr id="7" name="Content Placeholder 12"/>
          <p:cNvSpPr>
            <a:spLocks noGrp="1"/>
          </p:cNvSpPr>
          <p:nvPr>
            <p:ph sz="quarter" idx="16"/>
          </p:nvPr>
        </p:nvSpPr>
        <p:spPr>
          <a:xfrm>
            <a:off x="1112638" y="1447800"/>
            <a:ext cx="8463162" cy="51435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sp>
        <p:nvSpPr>
          <p:cNvPr id="15" name="Text Placeholder 5"/>
          <p:cNvSpPr>
            <a:spLocks noGrp="1"/>
          </p:cNvSpPr>
          <p:nvPr>
            <p:ph type="body" sz="quarter" idx="14"/>
          </p:nvPr>
        </p:nvSpPr>
        <p:spPr>
          <a:xfrm>
            <a:off x="-302" y="217615"/>
            <a:ext cx="7200000" cy="471227"/>
          </a:xfrm>
          <a:prstGeom prst="rect">
            <a:avLst/>
          </a:prstGeom>
          <a:solidFill>
            <a:srgbClr val="85648D"/>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16"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565081"/>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19" name="Text Placeholder 3"/>
          <p:cNvSpPr>
            <a:spLocks noGrp="1"/>
          </p:cNvSpPr>
          <p:nvPr>
            <p:ph type="body" sz="quarter" idx="19"/>
          </p:nvPr>
        </p:nvSpPr>
        <p:spPr>
          <a:xfrm>
            <a:off x="3641465" y="7019924"/>
            <a:ext cx="5758123" cy="542925"/>
          </a:xfrm>
          <a:prstGeom prst="rect">
            <a:avLst/>
          </a:prstGeom>
        </p:spPr>
        <p:txBody>
          <a:bodyPr vert="horz" anchor="ctr"/>
          <a:lstStyle>
            <a:lvl1pPr marL="0" indent="0">
              <a:buNone/>
              <a:defRPr sz="1200">
                <a:solidFill>
                  <a:srgbClr val="85648D"/>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pic>
        <p:nvPicPr>
          <p:cNvPr id="13" name="Picture 3">
            <a:extLst>
              <a:ext uri="{FF2B5EF4-FFF2-40B4-BE49-F238E27FC236}">
                <a16:creationId xmlns:a16="http://schemas.microsoft.com/office/drawing/2014/main" id="{80DF02AE-D0D8-6140-8F57-7305CBA825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29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5"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D262BC"/>
              </a:buClr>
              <a:buSzTx/>
              <a:buFont typeface="Courier New"/>
              <a:buChar char="o"/>
              <a:tabLst/>
              <a:defRPr sz="1800" baseline="0"/>
            </a:lvl1pPr>
            <a:lvl2pPr marL="720000" indent="-360000">
              <a:lnSpc>
                <a:spcPts val="1920"/>
              </a:lnSpc>
              <a:spcBef>
                <a:spcPts val="0"/>
              </a:spcBef>
              <a:spcAft>
                <a:spcPts val="1450"/>
              </a:spcAft>
              <a:buClr>
                <a:srgbClr val="D262BC"/>
              </a:buClr>
              <a:defRPr sz="1600"/>
            </a:lvl2pPr>
            <a:lvl3pPr marL="1080000" indent="-360000">
              <a:lnSpc>
                <a:spcPts val="1920"/>
              </a:lnSpc>
              <a:spcBef>
                <a:spcPts val="0"/>
              </a:spcBef>
              <a:spcAft>
                <a:spcPts val="1450"/>
              </a:spcAft>
              <a:buClr>
                <a:srgbClr val="D262BC"/>
              </a:buClr>
              <a:defRPr sz="1400"/>
            </a:lvl3pPr>
          </a:lstStyle>
          <a:p>
            <a:pPr lvl="0"/>
            <a:r>
              <a:rPr lang="ga-IE" dirty="0"/>
              <a:t>Click to edit Master text styles</a:t>
            </a:r>
          </a:p>
          <a:p>
            <a:pPr lvl="1"/>
            <a:r>
              <a:rPr lang="ga-IE" dirty="0"/>
              <a:t>Second level</a:t>
            </a:r>
          </a:p>
          <a:p>
            <a:pPr lvl="2"/>
            <a:r>
              <a:rPr lang="ga-IE" dirty="0"/>
              <a:t>Third level</a:t>
            </a:r>
          </a:p>
        </p:txBody>
      </p:sp>
      <p:cxnSp>
        <p:nvCxnSpPr>
          <p:cNvPr id="19" name="Straight Connector 18">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85648D"/>
            </a:solidFill>
          </a:ln>
          <a:effectLst/>
        </p:spPr>
        <p:style>
          <a:lnRef idx="2">
            <a:schemeClr val="accent1"/>
          </a:lnRef>
          <a:fillRef idx="0">
            <a:schemeClr val="accent1"/>
          </a:fillRef>
          <a:effectRef idx="1">
            <a:schemeClr val="accent1"/>
          </a:effectRef>
          <a:fontRef idx="minor">
            <a:schemeClr val="tx1"/>
          </a:fontRef>
        </p:style>
      </p:cxnSp>
      <p:sp>
        <p:nvSpPr>
          <p:cNvPr id="20" name="Text Placeholder 5"/>
          <p:cNvSpPr>
            <a:spLocks noGrp="1"/>
          </p:cNvSpPr>
          <p:nvPr>
            <p:ph type="body" sz="quarter" idx="14"/>
          </p:nvPr>
        </p:nvSpPr>
        <p:spPr>
          <a:xfrm>
            <a:off x="-302" y="217615"/>
            <a:ext cx="7200000" cy="471227"/>
          </a:xfrm>
          <a:prstGeom prst="rect">
            <a:avLst/>
          </a:prstGeom>
          <a:solidFill>
            <a:srgbClr val="85648D"/>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21"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565081"/>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22" name="Text Placeholder 3"/>
          <p:cNvSpPr>
            <a:spLocks noGrp="1"/>
          </p:cNvSpPr>
          <p:nvPr>
            <p:ph type="body" sz="quarter" idx="19"/>
          </p:nvPr>
        </p:nvSpPr>
        <p:spPr>
          <a:xfrm>
            <a:off x="3641465" y="7019924"/>
            <a:ext cx="5758123" cy="542925"/>
          </a:xfrm>
          <a:prstGeom prst="rect">
            <a:avLst/>
          </a:prstGeom>
        </p:spPr>
        <p:txBody>
          <a:bodyPr vert="horz" anchor="ctr"/>
          <a:lstStyle>
            <a:lvl1pPr marL="0" indent="0">
              <a:buNone/>
              <a:defRPr sz="1200">
                <a:solidFill>
                  <a:srgbClr val="85648D"/>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grpSp>
        <p:nvGrpSpPr>
          <p:cNvPr id="23"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D262BC"/>
          </a:solidFill>
        </p:grpSpPr>
        <p:sp>
          <p:nvSpPr>
            <p:cNvPr id="24"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25" name="Rectangle 24">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6"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pic>
        <p:nvPicPr>
          <p:cNvPr id="12" name="Picture 3">
            <a:extLst>
              <a:ext uri="{FF2B5EF4-FFF2-40B4-BE49-F238E27FC236}">
                <a16:creationId xmlns:a16="http://schemas.microsoft.com/office/drawing/2014/main" id="{180A09D3-B8DB-E645-B5A8-79498BD6A0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5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19" name="Content Placeholder 12"/>
          <p:cNvSpPr>
            <a:spLocks noGrp="1"/>
          </p:cNvSpPr>
          <p:nvPr>
            <p:ph sz="quarter" idx="18"/>
          </p:nvPr>
        </p:nvSpPr>
        <p:spPr>
          <a:xfrm>
            <a:off x="5854701" y="5588000"/>
            <a:ext cx="4279900" cy="1003300"/>
          </a:xfrm>
          <a:prstGeom prst="rect">
            <a:avLst/>
          </a:prstGeom>
        </p:spPr>
        <p:txBody>
          <a:bodyPr vert="horz"/>
          <a:lstStyle>
            <a:lvl1pPr marL="0" marR="0" indent="0" algn="ctr" defTabSz="520700" rtl="0" eaLnBrk="1" fontAlgn="base" latinLnBrk="0" hangingPunct="1">
              <a:lnSpc>
                <a:spcPts val="2460"/>
              </a:lnSpc>
              <a:spcBef>
                <a:spcPts val="0"/>
              </a:spcBef>
              <a:spcAft>
                <a:spcPts val="0"/>
              </a:spcAft>
              <a:buClr>
                <a:srgbClr val="1980A9"/>
              </a:buClr>
              <a:buSzTx/>
              <a:buFont typeface="Arial"/>
              <a:buNone/>
              <a:tabLst/>
              <a:defRPr sz="1400" baseline="0"/>
            </a:lvl1pPr>
          </a:lstStyle>
          <a:p>
            <a:pPr lvl="0"/>
            <a:r>
              <a:rPr lang="ga-IE"/>
              <a:t>Click to edit Master text styles</a:t>
            </a:r>
          </a:p>
        </p:txBody>
      </p:sp>
      <p:sp>
        <p:nvSpPr>
          <p:cNvPr id="11" name="Content Placeholder 12"/>
          <p:cNvSpPr>
            <a:spLocks noGrp="1"/>
          </p:cNvSpPr>
          <p:nvPr>
            <p:ph sz="quarter" idx="16"/>
          </p:nvPr>
        </p:nvSpPr>
        <p:spPr>
          <a:xfrm>
            <a:off x="1112638" y="1447800"/>
            <a:ext cx="4234062" cy="51435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sp>
        <p:nvSpPr>
          <p:cNvPr id="7" name="Content Placeholder 12"/>
          <p:cNvSpPr>
            <a:spLocks noGrp="1"/>
          </p:cNvSpPr>
          <p:nvPr>
            <p:ph sz="quarter" idx="19"/>
          </p:nvPr>
        </p:nvSpPr>
        <p:spPr>
          <a:xfrm>
            <a:off x="5854701" y="1447800"/>
            <a:ext cx="4279900" cy="41402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pic>
        <p:nvPicPr>
          <p:cNvPr id="16" name="Picture 3">
            <a:extLst>
              <a:ext uri="{FF2B5EF4-FFF2-40B4-BE49-F238E27FC236}">
                <a16:creationId xmlns:a16="http://schemas.microsoft.com/office/drawing/2014/main" id="{8DF837E0-38C3-4BB3-B09F-199233A7CA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5" name="Straight Connector 24">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85648D"/>
            </a:solidFill>
          </a:ln>
          <a:effectLst/>
        </p:spPr>
        <p:style>
          <a:lnRef idx="2">
            <a:schemeClr val="accent1"/>
          </a:lnRef>
          <a:fillRef idx="0">
            <a:schemeClr val="accent1"/>
          </a:fillRef>
          <a:effectRef idx="1">
            <a:schemeClr val="accent1"/>
          </a:effectRef>
          <a:fontRef idx="minor">
            <a:schemeClr val="tx1"/>
          </a:fontRef>
        </p:style>
      </p:cxnSp>
      <p:sp>
        <p:nvSpPr>
          <p:cNvPr id="26" name="Text Placeholder 5"/>
          <p:cNvSpPr>
            <a:spLocks noGrp="1"/>
          </p:cNvSpPr>
          <p:nvPr>
            <p:ph type="body" sz="quarter" idx="14"/>
          </p:nvPr>
        </p:nvSpPr>
        <p:spPr>
          <a:xfrm>
            <a:off x="-302" y="217615"/>
            <a:ext cx="7200000" cy="471227"/>
          </a:xfrm>
          <a:prstGeom prst="rect">
            <a:avLst/>
          </a:prstGeom>
          <a:solidFill>
            <a:srgbClr val="85648D"/>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28"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565081"/>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29" name="Text Placeholder 3"/>
          <p:cNvSpPr>
            <a:spLocks noGrp="1"/>
          </p:cNvSpPr>
          <p:nvPr>
            <p:ph type="body" sz="quarter" idx="20"/>
          </p:nvPr>
        </p:nvSpPr>
        <p:spPr>
          <a:xfrm>
            <a:off x="3641465" y="7019924"/>
            <a:ext cx="5758123" cy="542925"/>
          </a:xfrm>
          <a:prstGeom prst="rect">
            <a:avLst/>
          </a:prstGeom>
        </p:spPr>
        <p:txBody>
          <a:bodyPr vert="horz" anchor="ctr"/>
          <a:lstStyle>
            <a:lvl1pPr marL="0" indent="0">
              <a:buNone/>
              <a:defRPr sz="1200">
                <a:solidFill>
                  <a:srgbClr val="85648D"/>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grpSp>
        <p:nvGrpSpPr>
          <p:cNvPr id="30"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D262BC"/>
          </a:solidFill>
        </p:grpSpPr>
        <p:sp>
          <p:nvSpPr>
            <p:cNvPr id="31"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32" name="Rectangle 31">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3"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spTree>
    <p:extLst>
      <p:ext uri="{BB962C8B-B14F-4D97-AF65-F5344CB8AC3E}">
        <p14:creationId xmlns:p14="http://schemas.microsoft.com/office/powerpoint/2010/main" val="307721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lumn Text or Image">
    <p:spTree>
      <p:nvGrpSpPr>
        <p:cNvPr id="1" name=""/>
        <p:cNvGrpSpPr/>
        <p:nvPr/>
      </p:nvGrpSpPr>
      <p:grpSpPr>
        <a:xfrm>
          <a:off x="0" y="0"/>
          <a:ext cx="0" cy="0"/>
          <a:chOff x="0" y="0"/>
          <a:chExt cx="0" cy="0"/>
        </a:xfrm>
      </p:grpSpPr>
      <p:sp>
        <p:nvSpPr>
          <p:cNvPr id="12" name="Content Placeholder 12"/>
          <p:cNvSpPr>
            <a:spLocks noGrp="1"/>
          </p:cNvSpPr>
          <p:nvPr>
            <p:ph sz="quarter" idx="16"/>
          </p:nvPr>
        </p:nvSpPr>
        <p:spPr>
          <a:xfrm>
            <a:off x="1112638" y="1447800"/>
            <a:ext cx="4246762" cy="51435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sp>
        <p:nvSpPr>
          <p:cNvPr id="7" name="Content Placeholder 12"/>
          <p:cNvSpPr>
            <a:spLocks noGrp="1"/>
          </p:cNvSpPr>
          <p:nvPr>
            <p:ph sz="quarter" idx="19"/>
          </p:nvPr>
        </p:nvSpPr>
        <p:spPr>
          <a:xfrm>
            <a:off x="5854701" y="1447800"/>
            <a:ext cx="4279900" cy="51435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cxnSp>
        <p:nvCxnSpPr>
          <p:cNvPr id="24" name="Straight Connector 23">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85648D"/>
            </a:solidFill>
          </a:ln>
          <a:effectLst/>
        </p:spPr>
        <p:style>
          <a:lnRef idx="2">
            <a:schemeClr val="accent1"/>
          </a:lnRef>
          <a:fillRef idx="0">
            <a:schemeClr val="accent1"/>
          </a:fillRef>
          <a:effectRef idx="1">
            <a:schemeClr val="accent1"/>
          </a:effectRef>
          <a:fontRef idx="minor">
            <a:schemeClr val="tx1"/>
          </a:fontRef>
        </p:style>
      </p:cxnSp>
      <p:sp>
        <p:nvSpPr>
          <p:cNvPr id="25" name="Text Placeholder 5"/>
          <p:cNvSpPr>
            <a:spLocks noGrp="1"/>
          </p:cNvSpPr>
          <p:nvPr>
            <p:ph type="body" sz="quarter" idx="14"/>
          </p:nvPr>
        </p:nvSpPr>
        <p:spPr>
          <a:xfrm>
            <a:off x="-302" y="217615"/>
            <a:ext cx="7200000" cy="471227"/>
          </a:xfrm>
          <a:prstGeom prst="rect">
            <a:avLst/>
          </a:prstGeom>
          <a:solidFill>
            <a:srgbClr val="85648D"/>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26"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565081"/>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27" name="Text Placeholder 3"/>
          <p:cNvSpPr>
            <a:spLocks noGrp="1"/>
          </p:cNvSpPr>
          <p:nvPr>
            <p:ph type="body" sz="quarter" idx="20"/>
          </p:nvPr>
        </p:nvSpPr>
        <p:spPr>
          <a:xfrm>
            <a:off x="3641465" y="7019924"/>
            <a:ext cx="5758123" cy="542925"/>
          </a:xfrm>
          <a:prstGeom prst="rect">
            <a:avLst/>
          </a:prstGeom>
        </p:spPr>
        <p:txBody>
          <a:bodyPr vert="horz" anchor="ctr"/>
          <a:lstStyle>
            <a:lvl1pPr marL="0" indent="0">
              <a:buNone/>
              <a:defRPr sz="1200">
                <a:solidFill>
                  <a:srgbClr val="85648D"/>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grpSp>
        <p:nvGrpSpPr>
          <p:cNvPr id="28"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D262BC"/>
          </a:solidFill>
        </p:grpSpPr>
        <p:sp>
          <p:nvSpPr>
            <p:cNvPr id="29"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30" name="Rectangle 29">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1"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pic>
        <p:nvPicPr>
          <p:cNvPr id="13" name="Picture 3">
            <a:extLst>
              <a:ext uri="{FF2B5EF4-FFF2-40B4-BE49-F238E27FC236}">
                <a16:creationId xmlns:a16="http://schemas.microsoft.com/office/drawing/2014/main" id="{33CD5DED-E949-0E43-809B-48162B6143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52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Text &amp; Image">
    <p:spTree>
      <p:nvGrpSpPr>
        <p:cNvPr id="1" name=""/>
        <p:cNvGrpSpPr/>
        <p:nvPr/>
      </p:nvGrpSpPr>
      <p:grpSpPr>
        <a:xfrm>
          <a:off x="0" y="0"/>
          <a:ext cx="0" cy="0"/>
          <a:chOff x="0" y="0"/>
          <a:chExt cx="0" cy="0"/>
        </a:xfrm>
      </p:grpSpPr>
      <p:sp>
        <p:nvSpPr>
          <p:cNvPr id="14" name="Content Placeholder 12"/>
          <p:cNvSpPr>
            <a:spLocks noGrp="1"/>
          </p:cNvSpPr>
          <p:nvPr>
            <p:ph sz="quarter" idx="16"/>
          </p:nvPr>
        </p:nvSpPr>
        <p:spPr>
          <a:xfrm>
            <a:off x="1112638" y="1447800"/>
            <a:ext cx="8463162" cy="9271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sp>
        <p:nvSpPr>
          <p:cNvPr id="25" name="Content Placeholder 12"/>
          <p:cNvSpPr>
            <a:spLocks noGrp="1"/>
          </p:cNvSpPr>
          <p:nvPr>
            <p:ph sz="quarter" idx="20"/>
          </p:nvPr>
        </p:nvSpPr>
        <p:spPr>
          <a:xfrm>
            <a:off x="1112638" y="2524101"/>
            <a:ext cx="8463162" cy="4064746"/>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cxnSp>
        <p:nvCxnSpPr>
          <p:cNvPr id="22" name="Straight Connector 21">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85648D"/>
            </a:solidFill>
          </a:ln>
          <a:effectLst/>
        </p:spPr>
        <p:style>
          <a:lnRef idx="2">
            <a:schemeClr val="accent1"/>
          </a:lnRef>
          <a:fillRef idx="0">
            <a:schemeClr val="accent1"/>
          </a:fillRef>
          <a:effectRef idx="1">
            <a:schemeClr val="accent1"/>
          </a:effectRef>
          <a:fontRef idx="minor">
            <a:schemeClr val="tx1"/>
          </a:fontRef>
        </p:style>
      </p:cxnSp>
      <p:sp>
        <p:nvSpPr>
          <p:cNvPr id="23" name="Text Placeholder 5"/>
          <p:cNvSpPr>
            <a:spLocks noGrp="1"/>
          </p:cNvSpPr>
          <p:nvPr>
            <p:ph type="body" sz="quarter" idx="14"/>
          </p:nvPr>
        </p:nvSpPr>
        <p:spPr>
          <a:xfrm>
            <a:off x="-302" y="217615"/>
            <a:ext cx="7200000" cy="471227"/>
          </a:xfrm>
          <a:prstGeom prst="rect">
            <a:avLst/>
          </a:prstGeom>
          <a:solidFill>
            <a:srgbClr val="85648D"/>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24"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565081"/>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26" name="Text Placeholder 3"/>
          <p:cNvSpPr>
            <a:spLocks noGrp="1"/>
          </p:cNvSpPr>
          <p:nvPr>
            <p:ph type="body" sz="quarter" idx="19"/>
          </p:nvPr>
        </p:nvSpPr>
        <p:spPr>
          <a:xfrm>
            <a:off x="3641465" y="7019924"/>
            <a:ext cx="5758123" cy="542925"/>
          </a:xfrm>
          <a:prstGeom prst="rect">
            <a:avLst/>
          </a:prstGeom>
        </p:spPr>
        <p:txBody>
          <a:bodyPr vert="horz" anchor="ctr"/>
          <a:lstStyle>
            <a:lvl1pPr marL="0" indent="0">
              <a:buNone/>
              <a:defRPr sz="1200">
                <a:solidFill>
                  <a:srgbClr val="85648D"/>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grpSp>
        <p:nvGrpSpPr>
          <p:cNvPr id="27"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D262BC"/>
          </a:solidFill>
        </p:grpSpPr>
        <p:sp>
          <p:nvSpPr>
            <p:cNvPr id="28"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29" name="Rectangle 28">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0"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pic>
        <p:nvPicPr>
          <p:cNvPr id="13" name="Picture 3">
            <a:extLst>
              <a:ext uri="{FF2B5EF4-FFF2-40B4-BE49-F238E27FC236}">
                <a16:creationId xmlns:a16="http://schemas.microsoft.com/office/drawing/2014/main" id="{2FE95955-88BF-E24B-9F88-CBC8CF36F3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515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Lst>
  <p:txStyles>
    <p:titleStyle>
      <a:lvl1pPr algn="ctr" defTabSz="520700" rtl="0" eaLnBrk="0" fontAlgn="base" hangingPunct="0">
        <a:spcBef>
          <a:spcPct val="0"/>
        </a:spcBef>
        <a:spcAft>
          <a:spcPct val="0"/>
        </a:spcAft>
        <a:defRPr sz="5000" kern="1200">
          <a:solidFill>
            <a:schemeClr val="tx1"/>
          </a:solidFill>
          <a:latin typeface="+mj-lt"/>
          <a:ea typeface="MS PGothic" panose="020B0600070205080204" pitchFamily="34" charset="-128"/>
          <a:cs typeface="MS PGothic" charset="0"/>
        </a:defRPr>
      </a:lvl1pPr>
      <a:lvl2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2pPr>
      <a:lvl3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3pPr>
      <a:lvl4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4pPr>
      <a:lvl5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5pPr>
      <a:lvl6pPr marL="4572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6pPr>
      <a:lvl7pPr marL="9144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7pPr>
      <a:lvl8pPr marL="13716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8pPr>
      <a:lvl9pPr marL="18288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9pPr>
    </p:titleStyle>
    <p:bodyStyle>
      <a:lvl1pPr marL="390525" indent="-390525" algn="l" defTabSz="5207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S PGothic" charset="0"/>
        </a:defRPr>
      </a:lvl1pPr>
      <a:lvl2pPr marL="846138" indent="-325438" algn="l" defTabSz="5207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2pPr>
      <a:lvl3pPr marL="1303338" indent="-260350" algn="l" defTabSz="5207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C4AFF35D-7DE6-6E44-8AD5-680C82449977}"/>
              </a:ext>
            </a:extLst>
          </p:cNvPr>
          <p:cNvPicPr>
            <a:picLocks noGrp="1" noChangeAspect="1"/>
          </p:cNvPicPr>
          <p:nvPr>
            <p:ph type="pic" sz="quarter" idx="10"/>
          </p:nvPr>
        </p:nvPicPr>
        <p:blipFill>
          <a:blip r:embed="rId2"/>
          <a:stretch>
            <a:fillRect/>
          </a:stretch>
        </p:blipFill>
        <p:spPr>
          <a:xfrm>
            <a:off x="-301" y="0"/>
            <a:ext cx="10688603" cy="6608886"/>
          </a:xfrm>
        </p:spPr>
      </p:pic>
      <p:sp>
        <p:nvSpPr>
          <p:cNvPr id="3" name="Title 2"/>
          <p:cNvSpPr>
            <a:spLocks noGrp="1"/>
          </p:cNvSpPr>
          <p:nvPr>
            <p:ph type="title"/>
          </p:nvPr>
        </p:nvSpPr>
        <p:spPr>
          <a:xfrm>
            <a:off x="0" y="1635004"/>
            <a:ext cx="4848226" cy="506484"/>
          </a:xfrm>
          <a:solidFill>
            <a:srgbClr val="565081"/>
          </a:solidFill>
        </p:spPr>
        <p:txBody>
          <a:bodyPr/>
          <a:lstStyle/>
          <a:p>
            <a:r>
              <a:rPr lang="en-IE" dirty="0"/>
              <a:t>Strand 1</a:t>
            </a:r>
          </a:p>
        </p:txBody>
      </p:sp>
      <p:sp>
        <p:nvSpPr>
          <p:cNvPr id="4" name="Text Placeholder 3"/>
          <p:cNvSpPr>
            <a:spLocks noGrp="1"/>
          </p:cNvSpPr>
          <p:nvPr>
            <p:ph type="body" sz="quarter" idx="14"/>
          </p:nvPr>
        </p:nvSpPr>
        <p:spPr>
          <a:solidFill>
            <a:srgbClr val="85648D"/>
          </a:solidFill>
        </p:spPr>
        <p:txBody>
          <a:bodyPr/>
          <a:lstStyle/>
          <a:p>
            <a:r>
              <a:rPr lang="en-US" dirty="0"/>
              <a:t>Chapter 3</a:t>
            </a:r>
          </a:p>
        </p:txBody>
      </p:sp>
      <p:sp>
        <p:nvSpPr>
          <p:cNvPr id="5" name="Text Placeholder 4"/>
          <p:cNvSpPr>
            <a:spLocks noGrp="1"/>
          </p:cNvSpPr>
          <p:nvPr>
            <p:ph type="body" sz="quarter" idx="15"/>
          </p:nvPr>
        </p:nvSpPr>
        <p:spPr>
          <a:xfrm>
            <a:off x="-301" y="2808003"/>
            <a:ext cx="3960000" cy="687672"/>
          </a:xfrm>
          <a:solidFill>
            <a:srgbClr val="D262BC"/>
          </a:solidFill>
        </p:spPr>
        <p:txBody>
          <a:bodyPr/>
          <a:lstStyle/>
          <a:p>
            <a:r>
              <a:rPr lang="en-US" dirty="0"/>
              <a:t>Personal Financial Life Cycle</a:t>
            </a:r>
          </a:p>
        </p:txBody>
      </p:sp>
    </p:spTree>
    <p:extLst>
      <p:ext uri="{BB962C8B-B14F-4D97-AF65-F5344CB8AC3E}">
        <p14:creationId xmlns:p14="http://schemas.microsoft.com/office/powerpoint/2010/main" val="148662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50FF1D-7B6D-472B-8FD7-A8B53D534A53}"/>
              </a:ext>
            </a:extLst>
          </p:cNvPr>
          <p:cNvSpPr>
            <a:spLocks noGrp="1"/>
          </p:cNvSpPr>
          <p:nvPr>
            <p:ph type="body" sz="quarter" idx="14"/>
          </p:nvPr>
        </p:nvSpPr>
        <p:spPr/>
        <p:txBody>
          <a:bodyPr/>
          <a:lstStyle/>
          <a:p>
            <a:r>
              <a:rPr lang="en-IE" dirty="0"/>
              <a:t>Personal Financial Life Cycle</a:t>
            </a:r>
          </a:p>
        </p:txBody>
      </p:sp>
      <p:sp>
        <p:nvSpPr>
          <p:cNvPr id="5" name="Text Placeholder 4">
            <a:extLst>
              <a:ext uri="{FF2B5EF4-FFF2-40B4-BE49-F238E27FC236}">
                <a16:creationId xmlns:a16="http://schemas.microsoft.com/office/drawing/2014/main" id="{0318EA58-DD66-4712-BAF7-2676856D5C1C}"/>
              </a:ext>
            </a:extLst>
          </p:cNvPr>
          <p:cNvSpPr>
            <a:spLocks noGrp="1"/>
          </p:cNvSpPr>
          <p:nvPr>
            <p:ph type="body" sz="quarter" idx="15"/>
          </p:nvPr>
        </p:nvSpPr>
        <p:spPr/>
        <p:txBody>
          <a:bodyPr/>
          <a:lstStyle/>
          <a:p>
            <a:r>
              <a:rPr lang="en-IE" dirty="0"/>
              <a:t>Maturity Stage</a:t>
            </a:r>
          </a:p>
        </p:txBody>
      </p:sp>
      <p:sp>
        <p:nvSpPr>
          <p:cNvPr id="6" name="Content Placeholder 5">
            <a:extLst>
              <a:ext uri="{FF2B5EF4-FFF2-40B4-BE49-F238E27FC236}">
                <a16:creationId xmlns:a16="http://schemas.microsoft.com/office/drawing/2014/main" id="{CD827A3B-96C5-42FE-BD9A-0BF210B9B1AC}"/>
              </a:ext>
            </a:extLst>
          </p:cNvPr>
          <p:cNvSpPr>
            <a:spLocks noGrp="1"/>
          </p:cNvSpPr>
          <p:nvPr>
            <p:ph sz="quarter" idx="16"/>
          </p:nvPr>
        </p:nvSpPr>
        <p:spPr>
          <a:xfrm>
            <a:off x="303013" y="1402694"/>
            <a:ext cx="8463162" cy="3505200"/>
          </a:xfrm>
        </p:spPr>
        <p:txBody>
          <a:bodyPr/>
          <a:lstStyle/>
          <a:p>
            <a:pPr marL="180000" indent="0">
              <a:buNone/>
            </a:pPr>
            <a:r>
              <a:rPr lang="en-IE" b="1" dirty="0"/>
              <a:t>Needs and Wants</a:t>
            </a:r>
          </a:p>
          <a:p>
            <a:pPr marL="714375" indent="-358775">
              <a:buFont typeface="Arial" panose="020B0604020202020204" pitchFamily="34" charset="0"/>
              <a:buChar char="•"/>
              <a:tabLst>
                <a:tab pos="542925" algn="l"/>
              </a:tabLst>
            </a:pPr>
            <a:r>
              <a:rPr lang="en-IE" dirty="0"/>
              <a:t>Food, clothing, shelter (our home), entertainment, holidays, college fees for children, household expenses, various types of insurance, house redecoration and refurbishment expenses, IT and electronic equipment, payments into pension fund </a:t>
            </a:r>
          </a:p>
          <a:p>
            <a:pPr marL="180000" indent="0">
              <a:buNone/>
            </a:pPr>
            <a:r>
              <a:rPr lang="en-IE" b="1" dirty="0"/>
              <a:t>Sources of Finance</a:t>
            </a:r>
          </a:p>
          <a:p>
            <a:pPr marL="714375" indent="-358775">
              <a:buFont typeface="Arial" panose="020B0604020202020204" pitchFamily="34" charset="0"/>
              <a:buChar char="•"/>
            </a:pPr>
            <a:r>
              <a:rPr lang="en-IE" dirty="0"/>
              <a:t>The money to provide for our needs and wants at the maturity stage will continue to come from our wages/salary plus bonuses or from Jobseeker’s Benefit if we are looking for a job.</a:t>
            </a:r>
          </a:p>
          <a:p>
            <a:endParaRPr lang="en-IE" dirty="0"/>
          </a:p>
        </p:txBody>
      </p:sp>
    </p:spTree>
    <p:extLst>
      <p:ext uri="{BB962C8B-B14F-4D97-AF65-F5344CB8AC3E}">
        <p14:creationId xmlns:p14="http://schemas.microsoft.com/office/powerpoint/2010/main" val="403202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FBD2D60-C8F4-4954-A828-F0B09C1708CE}"/>
              </a:ext>
            </a:extLst>
          </p:cNvPr>
          <p:cNvSpPr>
            <a:spLocks noGrp="1"/>
          </p:cNvSpPr>
          <p:nvPr>
            <p:ph sz="quarter" idx="16"/>
          </p:nvPr>
        </p:nvSpPr>
        <p:spPr>
          <a:xfrm>
            <a:off x="550763" y="1447798"/>
            <a:ext cx="5154712" cy="4867275"/>
          </a:xfrm>
        </p:spPr>
        <p:txBody>
          <a:bodyPr/>
          <a:lstStyle/>
          <a:p>
            <a:pPr>
              <a:buFont typeface="Arial" panose="020B0604020202020204" pitchFamily="34" charset="0"/>
              <a:buChar char="•"/>
            </a:pPr>
            <a:r>
              <a:rPr lang="en-IE" dirty="0"/>
              <a:t>This is the time of our life when we have stopped working and instead spend a lot of our time on other pursuits and interests.</a:t>
            </a:r>
          </a:p>
          <a:p>
            <a:pPr>
              <a:buFont typeface="Arial" panose="020B0604020202020204" pitchFamily="34" charset="0"/>
              <a:buChar char="•"/>
            </a:pPr>
            <a:r>
              <a:rPr lang="en-IE" dirty="0"/>
              <a:t>The age of people at this stage typically ranges from mid-sixties onwards.</a:t>
            </a:r>
          </a:p>
          <a:p>
            <a:pPr>
              <a:buFont typeface="Arial" panose="020B0604020202020204" pitchFamily="34" charset="0"/>
              <a:buChar char="•"/>
            </a:pPr>
            <a:r>
              <a:rPr lang="en-IE" dirty="0"/>
              <a:t>During this period we continue to provide for ourselves and our partner, but increasingly less for other members of our family.</a:t>
            </a:r>
          </a:p>
          <a:p>
            <a:pPr>
              <a:buFont typeface="Arial" panose="020B0604020202020204" pitchFamily="34" charset="0"/>
              <a:buChar char="•"/>
            </a:pPr>
            <a:r>
              <a:rPr lang="en-IE" dirty="0"/>
              <a:t>The age of retirement varies depending on the type of job we have and, more important, the type of pension we are entitled to.</a:t>
            </a:r>
          </a:p>
        </p:txBody>
      </p:sp>
      <p:sp>
        <p:nvSpPr>
          <p:cNvPr id="3" name="Subtitle 2"/>
          <p:cNvSpPr>
            <a:spLocks noGrp="1"/>
          </p:cNvSpPr>
          <p:nvPr>
            <p:ph type="body" sz="quarter" idx="14"/>
          </p:nvPr>
        </p:nvSpPr>
        <p:spPr/>
        <p:txBody>
          <a:bodyPr>
            <a:normAutofit/>
          </a:bodyPr>
          <a:lstStyle/>
          <a:p>
            <a:pPr algn="just">
              <a:lnSpc>
                <a:spcPct val="107000"/>
              </a:lnSpc>
            </a:pPr>
            <a:r>
              <a:rPr lang="en-IE" sz="2805" b="1" i="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IE" sz="2800" dirty="0"/>
              <a:t>Personal Financial Life Cycle</a:t>
            </a:r>
          </a:p>
        </p:txBody>
      </p:sp>
      <p:sp>
        <p:nvSpPr>
          <p:cNvPr id="4" name="Text Placeholder 3">
            <a:extLst>
              <a:ext uri="{FF2B5EF4-FFF2-40B4-BE49-F238E27FC236}">
                <a16:creationId xmlns:a16="http://schemas.microsoft.com/office/drawing/2014/main" id="{38E42D35-5C91-4353-89DA-A0C8AD0BC6B0}"/>
              </a:ext>
            </a:extLst>
          </p:cNvPr>
          <p:cNvSpPr>
            <a:spLocks noGrp="1"/>
          </p:cNvSpPr>
          <p:nvPr>
            <p:ph type="body" sz="quarter" idx="15"/>
          </p:nvPr>
        </p:nvSpPr>
        <p:spPr/>
        <p:txBody>
          <a:bodyPr/>
          <a:lstStyle/>
          <a:p>
            <a:r>
              <a:rPr lang="en-IE" dirty="0"/>
              <a:t>Retirement Stage   </a:t>
            </a:r>
          </a:p>
        </p:txBody>
      </p:sp>
      <p:pic>
        <p:nvPicPr>
          <p:cNvPr id="9" name="Picture 8">
            <a:extLst>
              <a:ext uri="{FF2B5EF4-FFF2-40B4-BE49-F238E27FC236}">
                <a16:creationId xmlns:a16="http://schemas.microsoft.com/office/drawing/2014/main" id="{40B7C13B-630F-4BC7-BC88-A65DCB4DB689}"/>
              </a:ext>
            </a:extLst>
          </p:cNvPr>
          <p:cNvPicPr>
            <a:picLocks noChangeAspect="1"/>
          </p:cNvPicPr>
          <p:nvPr/>
        </p:nvPicPr>
        <p:blipFill>
          <a:blip r:embed="rId2"/>
          <a:stretch>
            <a:fillRect/>
          </a:stretch>
        </p:blipFill>
        <p:spPr>
          <a:xfrm>
            <a:off x="6079231" y="1313497"/>
            <a:ext cx="3856137" cy="4935855"/>
          </a:xfrm>
          <a:prstGeom prst="rect">
            <a:avLst/>
          </a:prstGeom>
        </p:spPr>
      </p:pic>
    </p:spTree>
    <p:extLst>
      <p:ext uri="{BB962C8B-B14F-4D97-AF65-F5344CB8AC3E}">
        <p14:creationId xmlns:p14="http://schemas.microsoft.com/office/powerpoint/2010/main" val="321045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A4F6C0-1235-43A0-9A82-EB5E0EE675E3}"/>
              </a:ext>
            </a:extLst>
          </p:cNvPr>
          <p:cNvSpPr>
            <a:spLocks noGrp="1"/>
          </p:cNvSpPr>
          <p:nvPr>
            <p:ph type="body" sz="quarter" idx="14"/>
          </p:nvPr>
        </p:nvSpPr>
        <p:spPr/>
        <p:txBody>
          <a:bodyPr/>
          <a:lstStyle/>
          <a:p>
            <a:r>
              <a:rPr lang="en-IE" dirty="0"/>
              <a:t>Personal Financial Life Cycle</a:t>
            </a:r>
          </a:p>
        </p:txBody>
      </p:sp>
      <p:sp>
        <p:nvSpPr>
          <p:cNvPr id="5" name="Text Placeholder 4">
            <a:extLst>
              <a:ext uri="{FF2B5EF4-FFF2-40B4-BE49-F238E27FC236}">
                <a16:creationId xmlns:a16="http://schemas.microsoft.com/office/drawing/2014/main" id="{90FE3678-823D-46CA-822A-484F09172759}"/>
              </a:ext>
            </a:extLst>
          </p:cNvPr>
          <p:cNvSpPr>
            <a:spLocks noGrp="1"/>
          </p:cNvSpPr>
          <p:nvPr>
            <p:ph type="body" sz="quarter" idx="15"/>
          </p:nvPr>
        </p:nvSpPr>
        <p:spPr/>
        <p:txBody>
          <a:bodyPr/>
          <a:lstStyle/>
          <a:p>
            <a:r>
              <a:rPr lang="en-IE" dirty="0"/>
              <a:t>Retirement Stage</a:t>
            </a:r>
          </a:p>
        </p:txBody>
      </p:sp>
      <p:sp>
        <p:nvSpPr>
          <p:cNvPr id="6" name="Content Placeholder 5">
            <a:extLst>
              <a:ext uri="{FF2B5EF4-FFF2-40B4-BE49-F238E27FC236}">
                <a16:creationId xmlns:a16="http://schemas.microsoft.com/office/drawing/2014/main" id="{17F1A917-BF42-447E-AD1F-4004CB914CFC}"/>
              </a:ext>
            </a:extLst>
          </p:cNvPr>
          <p:cNvSpPr>
            <a:spLocks noGrp="1"/>
          </p:cNvSpPr>
          <p:nvPr>
            <p:ph sz="quarter" idx="16"/>
          </p:nvPr>
        </p:nvSpPr>
        <p:spPr>
          <a:xfrm>
            <a:off x="503038" y="1402694"/>
            <a:ext cx="8463162" cy="5143500"/>
          </a:xfrm>
        </p:spPr>
        <p:txBody>
          <a:bodyPr/>
          <a:lstStyle/>
          <a:p>
            <a:r>
              <a:rPr lang="en-IE" b="1" dirty="0"/>
              <a:t>Needs and Wants</a:t>
            </a:r>
          </a:p>
          <a:p>
            <a:pPr marL="540000" indent="-360000">
              <a:lnSpc>
                <a:spcPts val="2160"/>
              </a:lnSpc>
              <a:spcAft>
                <a:spcPts val="1450"/>
              </a:spcAft>
              <a:buClr>
                <a:srgbClr val="D262BC"/>
              </a:buClr>
              <a:buFont typeface="Arial" panose="020B0604020202020204" pitchFamily="34" charset="0"/>
              <a:buChar char="•"/>
            </a:pPr>
            <a:r>
              <a:rPr lang="en-IE" dirty="0"/>
              <a:t>Food, clothing, shelter (our home), car expenses, entertainment, holidays, household expenses, various types of insurance, house redecoration, refurbishment expenses</a:t>
            </a:r>
          </a:p>
          <a:p>
            <a:r>
              <a:rPr lang="en-IE" dirty="0"/>
              <a:t> </a:t>
            </a:r>
          </a:p>
          <a:p>
            <a:r>
              <a:rPr lang="en-IE" b="1" dirty="0"/>
              <a:t>Sources of Finance</a:t>
            </a:r>
          </a:p>
          <a:p>
            <a:pPr marL="540000" indent="-360000">
              <a:lnSpc>
                <a:spcPts val="2160"/>
              </a:lnSpc>
              <a:spcAft>
                <a:spcPts val="1450"/>
              </a:spcAft>
              <a:buClr>
                <a:srgbClr val="D262BC"/>
              </a:buClr>
              <a:buFont typeface="Arial" panose="020B0604020202020204" pitchFamily="34" charset="0"/>
              <a:buChar char="•"/>
            </a:pPr>
            <a:r>
              <a:rPr lang="en-IE" dirty="0"/>
              <a:t>The money to provide for our needs and wants at the retirement stage will mainly come from the state pension and/or our private pension if we have paid into a pension scheme while we were working. We will also use our savings during this stage. Large household expenses like our mortgage will usually have been paid off by the time we reach the retirement stage, so the amount of finance we need is reduced.</a:t>
            </a:r>
          </a:p>
        </p:txBody>
      </p:sp>
    </p:spTree>
    <p:extLst>
      <p:ext uri="{BB962C8B-B14F-4D97-AF65-F5344CB8AC3E}">
        <p14:creationId xmlns:p14="http://schemas.microsoft.com/office/powerpoint/2010/main" val="65521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65894AC-39E6-4007-B153-FF4829EA53B7}"/>
              </a:ext>
            </a:extLst>
          </p:cNvPr>
          <p:cNvSpPr>
            <a:spLocks noGrp="1"/>
          </p:cNvSpPr>
          <p:nvPr>
            <p:ph type="body" sz="quarter" idx="14"/>
          </p:nvPr>
        </p:nvSpPr>
        <p:spPr/>
        <p:txBody>
          <a:bodyPr/>
          <a:lstStyle/>
          <a:p>
            <a:r>
              <a:rPr lang="en-IE" dirty="0"/>
              <a:t>Personal Financial Life Cycle</a:t>
            </a:r>
          </a:p>
        </p:txBody>
      </p:sp>
      <p:sp>
        <p:nvSpPr>
          <p:cNvPr id="5" name="Text Placeholder 4">
            <a:extLst>
              <a:ext uri="{FF2B5EF4-FFF2-40B4-BE49-F238E27FC236}">
                <a16:creationId xmlns:a16="http://schemas.microsoft.com/office/drawing/2014/main" id="{4D5D5621-7634-40AB-8300-1F19FC3B5E70}"/>
              </a:ext>
            </a:extLst>
          </p:cNvPr>
          <p:cNvSpPr>
            <a:spLocks noGrp="1"/>
          </p:cNvSpPr>
          <p:nvPr>
            <p:ph type="body" sz="quarter" idx="15"/>
          </p:nvPr>
        </p:nvSpPr>
        <p:spPr/>
        <p:txBody>
          <a:bodyPr/>
          <a:lstStyle/>
          <a:p>
            <a:r>
              <a:rPr lang="en-IE" dirty="0"/>
              <a:t>Planning for the Future</a:t>
            </a:r>
          </a:p>
        </p:txBody>
      </p:sp>
      <p:sp>
        <p:nvSpPr>
          <p:cNvPr id="6" name="Content Placeholder 5">
            <a:extLst>
              <a:ext uri="{FF2B5EF4-FFF2-40B4-BE49-F238E27FC236}">
                <a16:creationId xmlns:a16="http://schemas.microsoft.com/office/drawing/2014/main" id="{731C91A1-4454-4C1D-B7FA-B30A762C1251}"/>
              </a:ext>
            </a:extLst>
          </p:cNvPr>
          <p:cNvSpPr>
            <a:spLocks noGrp="1"/>
          </p:cNvSpPr>
          <p:nvPr>
            <p:ph sz="quarter" idx="16"/>
          </p:nvPr>
        </p:nvSpPr>
        <p:spPr>
          <a:xfrm>
            <a:off x="512512" y="1279766"/>
            <a:ext cx="9126788" cy="5730634"/>
          </a:xfrm>
        </p:spPr>
        <p:txBody>
          <a:bodyPr/>
          <a:lstStyle/>
          <a:p>
            <a:r>
              <a:rPr lang="en-IE" b="1" dirty="0"/>
              <a:t>Dependent Stage</a:t>
            </a:r>
          </a:p>
          <a:p>
            <a:pPr marL="540000" indent="-360000">
              <a:lnSpc>
                <a:spcPts val="2160"/>
              </a:lnSpc>
              <a:spcAft>
                <a:spcPts val="1450"/>
              </a:spcAft>
              <a:buClr>
                <a:srgbClr val="D262BC"/>
              </a:buClr>
              <a:buFont typeface="Arial" panose="020B0604020202020204" pitchFamily="34" charset="0"/>
              <a:buChar char="•"/>
            </a:pPr>
            <a:r>
              <a:rPr lang="en-IE" dirty="0"/>
              <a:t>Financial planning such as paying for our debs ball, going out socialising or saving for our first holiday with our friends</a:t>
            </a:r>
          </a:p>
          <a:p>
            <a:r>
              <a:rPr lang="en-IE" b="1" dirty="0"/>
              <a:t>Independent Stage</a:t>
            </a:r>
          </a:p>
          <a:p>
            <a:pPr marL="540000" indent="-360000">
              <a:lnSpc>
                <a:spcPts val="2160"/>
              </a:lnSpc>
              <a:spcAft>
                <a:spcPts val="1450"/>
              </a:spcAft>
              <a:buClr>
                <a:srgbClr val="D262BC"/>
              </a:buClr>
              <a:buFont typeface="Arial" panose="020B0604020202020204" pitchFamily="34" charset="0"/>
              <a:buChar char="•"/>
            </a:pPr>
            <a:r>
              <a:rPr lang="en-IE" dirty="0"/>
              <a:t>Financial planning for buying our first car, and for the growth stage, such as saving the deposit for our first home </a:t>
            </a:r>
          </a:p>
          <a:p>
            <a:r>
              <a:rPr lang="en-IE" b="1" dirty="0"/>
              <a:t>Growth Stage</a:t>
            </a:r>
          </a:p>
          <a:p>
            <a:pPr marL="540000" indent="-360000">
              <a:lnSpc>
                <a:spcPts val="2160"/>
              </a:lnSpc>
              <a:spcAft>
                <a:spcPts val="1450"/>
              </a:spcAft>
              <a:buClr>
                <a:srgbClr val="D262BC"/>
              </a:buClr>
              <a:buFont typeface="Arial" panose="020B0604020202020204" pitchFamily="34" charset="0"/>
              <a:buChar char="•"/>
            </a:pPr>
            <a:r>
              <a:rPr lang="en-IE" dirty="0"/>
              <a:t>Financial planning for the maturity stage, such as university fees for our children, as well as the cost of refurbishing our home</a:t>
            </a:r>
          </a:p>
          <a:p>
            <a:pPr marL="540000" indent="-360000">
              <a:lnSpc>
                <a:spcPts val="2160"/>
              </a:lnSpc>
              <a:spcAft>
                <a:spcPts val="1450"/>
              </a:spcAft>
              <a:buClr>
                <a:srgbClr val="D262BC"/>
              </a:buClr>
              <a:buFont typeface="Arial" panose="020B0604020202020204" pitchFamily="34" charset="0"/>
              <a:buChar char="•"/>
            </a:pPr>
            <a:r>
              <a:rPr lang="en-IE" dirty="0"/>
              <a:t>Financial planning for the retirement stage by paying into a pension plan </a:t>
            </a:r>
          </a:p>
          <a:p>
            <a:r>
              <a:rPr lang="en-IE" b="1" dirty="0"/>
              <a:t>Maturity Stage</a:t>
            </a:r>
          </a:p>
          <a:p>
            <a:pPr marL="540000" indent="-360000">
              <a:lnSpc>
                <a:spcPts val="2160"/>
              </a:lnSpc>
              <a:spcAft>
                <a:spcPts val="1450"/>
              </a:spcAft>
              <a:buClr>
                <a:srgbClr val="D262BC"/>
              </a:buClr>
              <a:buFont typeface="Arial" panose="020B0604020202020204" pitchFamily="34" charset="0"/>
              <a:buChar char="•"/>
            </a:pPr>
            <a:r>
              <a:rPr lang="en-IE" dirty="0"/>
              <a:t>Financial planning for our retirement by continuing to pay into our pension plan  </a:t>
            </a:r>
          </a:p>
          <a:p>
            <a:r>
              <a:rPr lang="en-IE" b="1" dirty="0"/>
              <a:t>Retirement Stage</a:t>
            </a:r>
          </a:p>
          <a:p>
            <a:pPr marL="540000" indent="-360000">
              <a:lnSpc>
                <a:spcPts val="2160"/>
              </a:lnSpc>
              <a:spcAft>
                <a:spcPts val="1450"/>
              </a:spcAft>
              <a:buClr>
                <a:srgbClr val="D262BC"/>
              </a:buClr>
              <a:buFont typeface="Arial" panose="020B0604020202020204" pitchFamily="34" charset="0"/>
              <a:buChar char="•"/>
            </a:pPr>
            <a:r>
              <a:rPr lang="en-IE" dirty="0"/>
              <a:t>Planning ahead to ensure we have enough money to cover the cost of nursing home care if we need it and, indeed, funeral expenses. </a:t>
            </a:r>
          </a:p>
        </p:txBody>
      </p:sp>
    </p:spTree>
    <p:extLst>
      <p:ext uri="{BB962C8B-B14F-4D97-AF65-F5344CB8AC3E}">
        <p14:creationId xmlns:p14="http://schemas.microsoft.com/office/powerpoint/2010/main" val="152525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F343773-F1B9-44DB-9B1C-4D11FCFB7800}"/>
              </a:ext>
            </a:extLst>
          </p:cNvPr>
          <p:cNvSpPr>
            <a:spLocks noGrp="1"/>
          </p:cNvSpPr>
          <p:nvPr>
            <p:ph sz="quarter" idx="16"/>
          </p:nvPr>
        </p:nvSpPr>
        <p:spPr>
          <a:xfrm>
            <a:off x="455413" y="1298816"/>
            <a:ext cx="8463162" cy="701434"/>
          </a:xfrm>
        </p:spPr>
        <p:txBody>
          <a:bodyPr/>
          <a:lstStyle/>
          <a:p>
            <a:pPr>
              <a:buFont typeface="Arial" panose="020B0604020202020204" pitchFamily="34" charset="0"/>
              <a:buChar char="•"/>
            </a:pPr>
            <a:r>
              <a:rPr lang="en-IE" dirty="0"/>
              <a:t>The Personal Financial Life Cycle describes the financial resources we require to meet our needs and wants at the different stages in our life.</a:t>
            </a:r>
          </a:p>
          <a:p>
            <a:pPr>
              <a:buFont typeface="Arial" panose="020B0604020202020204" pitchFamily="34" charset="0"/>
              <a:buChar char="•"/>
            </a:pPr>
            <a:endParaRPr lang="en-IE" dirty="0"/>
          </a:p>
        </p:txBody>
      </p:sp>
      <p:sp>
        <p:nvSpPr>
          <p:cNvPr id="9" name="Text Placeholder 8">
            <a:extLst>
              <a:ext uri="{FF2B5EF4-FFF2-40B4-BE49-F238E27FC236}">
                <a16:creationId xmlns:a16="http://schemas.microsoft.com/office/drawing/2014/main" id="{653B4AF6-0253-46DF-BCEC-BE29A3F41070}"/>
              </a:ext>
            </a:extLst>
          </p:cNvPr>
          <p:cNvSpPr>
            <a:spLocks noGrp="1"/>
          </p:cNvSpPr>
          <p:nvPr>
            <p:ph type="body" sz="quarter" idx="14"/>
          </p:nvPr>
        </p:nvSpPr>
        <p:spPr/>
        <p:txBody>
          <a:bodyPr/>
          <a:lstStyle/>
          <a:p>
            <a:r>
              <a:rPr lang="en-IE" dirty="0"/>
              <a:t>Personal Financial Life Cycle</a:t>
            </a:r>
          </a:p>
        </p:txBody>
      </p:sp>
      <p:sp>
        <p:nvSpPr>
          <p:cNvPr id="10" name="Text Placeholder 9">
            <a:extLst>
              <a:ext uri="{FF2B5EF4-FFF2-40B4-BE49-F238E27FC236}">
                <a16:creationId xmlns:a16="http://schemas.microsoft.com/office/drawing/2014/main" id="{C3B262BE-F891-4816-9A7E-8BC1F7A3EABA}"/>
              </a:ext>
            </a:extLst>
          </p:cNvPr>
          <p:cNvSpPr>
            <a:spLocks noGrp="1"/>
          </p:cNvSpPr>
          <p:nvPr>
            <p:ph type="body" sz="quarter" idx="15"/>
          </p:nvPr>
        </p:nvSpPr>
        <p:spPr>
          <a:xfrm>
            <a:off x="-302" y="811770"/>
            <a:ext cx="10688940" cy="467996"/>
          </a:xfrm>
        </p:spPr>
        <p:txBody>
          <a:bodyPr/>
          <a:lstStyle/>
          <a:p>
            <a:r>
              <a:rPr lang="en-IE" dirty="0"/>
              <a:t>What Is It?</a:t>
            </a:r>
          </a:p>
        </p:txBody>
      </p:sp>
      <p:sp>
        <p:nvSpPr>
          <p:cNvPr id="7" name="Content Placeholder 10">
            <a:extLst>
              <a:ext uri="{FF2B5EF4-FFF2-40B4-BE49-F238E27FC236}">
                <a16:creationId xmlns:a16="http://schemas.microsoft.com/office/drawing/2014/main" id="{132C7DB5-31C9-41E6-869E-39AEF2F23838}"/>
              </a:ext>
            </a:extLst>
          </p:cNvPr>
          <p:cNvSpPr txBox="1">
            <a:spLocks/>
          </p:cNvSpPr>
          <p:nvPr/>
        </p:nvSpPr>
        <p:spPr>
          <a:xfrm>
            <a:off x="1112638" y="2767796"/>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D262BC"/>
              </a:buClr>
              <a:buSzTx/>
              <a:buFont typeface="Courier New"/>
              <a:buChar char="o"/>
              <a:tabLst/>
              <a:defRPr sz="1800" kern="1200" baseline="0">
                <a:solidFill>
                  <a:schemeClr val="tx1"/>
                </a:solidFill>
                <a:latin typeface="+mn-lt"/>
                <a:ea typeface="MS PGothic" panose="020B0600070205080204" pitchFamily="34" charset="-128"/>
                <a:cs typeface="MS PGothic" charset="0"/>
              </a:defRPr>
            </a:lvl1pPr>
            <a:lvl2pPr marL="720000" indent="-360000" algn="l" defTabSz="520700" rtl="0" eaLnBrk="0" fontAlgn="base" hangingPunct="0">
              <a:lnSpc>
                <a:spcPts val="1920"/>
              </a:lnSpc>
              <a:spcBef>
                <a:spcPts val="0"/>
              </a:spcBef>
              <a:spcAft>
                <a:spcPts val="1450"/>
              </a:spcAft>
              <a:buClr>
                <a:srgbClr val="D262BC"/>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2pPr>
            <a:lvl3pPr marL="1080000" indent="-360000" algn="l" defTabSz="520700" rtl="0" eaLnBrk="0" fontAlgn="base" hangingPunct="0">
              <a:lnSpc>
                <a:spcPts val="1920"/>
              </a:lnSpc>
              <a:spcBef>
                <a:spcPts val="0"/>
              </a:spcBef>
              <a:spcAft>
                <a:spcPts val="1450"/>
              </a:spcAft>
              <a:buClr>
                <a:srgbClr val="D262BC"/>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80000" indent="0">
              <a:buNone/>
            </a:pPr>
            <a:endParaRPr lang="en-IE" dirty="0"/>
          </a:p>
        </p:txBody>
      </p:sp>
      <p:pic>
        <p:nvPicPr>
          <p:cNvPr id="5" name="Picture 4">
            <a:extLst>
              <a:ext uri="{FF2B5EF4-FFF2-40B4-BE49-F238E27FC236}">
                <a16:creationId xmlns:a16="http://schemas.microsoft.com/office/drawing/2014/main" id="{9A1D8F50-86D9-4223-9BD3-3EFD3EE79E94}"/>
              </a:ext>
            </a:extLst>
          </p:cNvPr>
          <p:cNvPicPr>
            <a:picLocks noChangeAspect="1"/>
          </p:cNvPicPr>
          <p:nvPr/>
        </p:nvPicPr>
        <p:blipFill>
          <a:blip r:embed="rId2"/>
          <a:stretch>
            <a:fillRect/>
          </a:stretch>
        </p:blipFill>
        <p:spPr>
          <a:xfrm>
            <a:off x="1876424" y="2228850"/>
            <a:ext cx="6783544" cy="4672965"/>
          </a:xfrm>
          <a:prstGeom prst="rect">
            <a:avLst/>
          </a:prstGeom>
        </p:spPr>
      </p:pic>
    </p:spTree>
    <p:extLst>
      <p:ext uri="{BB962C8B-B14F-4D97-AF65-F5344CB8AC3E}">
        <p14:creationId xmlns:p14="http://schemas.microsoft.com/office/powerpoint/2010/main" val="152265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5238CBF-7689-4C4B-9E8A-2E0EBE863006}"/>
              </a:ext>
            </a:extLst>
          </p:cNvPr>
          <p:cNvSpPr>
            <a:spLocks noGrp="1"/>
          </p:cNvSpPr>
          <p:nvPr>
            <p:ph type="body" sz="quarter" idx="14"/>
          </p:nvPr>
        </p:nvSpPr>
        <p:spPr/>
        <p:txBody>
          <a:bodyPr/>
          <a:lstStyle/>
          <a:p>
            <a:r>
              <a:rPr lang="en-IE" dirty="0"/>
              <a:t>Personal Financial Life Cycle</a:t>
            </a:r>
          </a:p>
        </p:txBody>
      </p:sp>
      <p:sp>
        <p:nvSpPr>
          <p:cNvPr id="11" name="Text Placeholder 10">
            <a:extLst>
              <a:ext uri="{FF2B5EF4-FFF2-40B4-BE49-F238E27FC236}">
                <a16:creationId xmlns:a16="http://schemas.microsoft.com/office/drawing/2014/main" id="{247F0423-E3E2-4562-A74E-16A325713D0C}"/>
              </a:ext>
            </a:extLst>
          </p:cNvPr>
          <p:cNvSpPr>
            <a:spLocks noGrp="1"/>
          </p:cNvSpPr>
          <p:nvPr>
            <p:ph type="body" sz="quarter" idx="15"/>
          </p:nvPr>
        </p:nvSpPr>
        <p:spPr/>
        <p:txBody>
          <a:bodyPr/>
          <a:lstStyle/>
          <a:p>
            <a:r>
              <a:rPr lang="en-IE" dirty="0"/>
              <a:t>Dependent Stage       </a:t>
            </a:r>
          </a:p>
        </p:txBody>
      </p:sp>
      <p:sp>
        <p:nvSpPr>
          <p:cNvPr id="12" name="Content Placeholder 11">
            <a:extLst>
              <a:ext uri="{FF2B5EF4-FFF2-40B4-BE49-F238E27FC236}">
                <a16:creationId xmlns:a16="http://schemas.microsoft.com/office/drawing/2014/main" id="{7AC0B80C-666C-4A37-970A-92A055384376}"/>
              </a:ext>
            </a:extLst>
          </p:cNvPr>
          <p:cNvSpPr>
            <a:spLocks noGrp="1"/>
          </p:cNvSpPr>
          <p:nvPr>
            <p:ph sz="quarter" idx="16"/>
          </p:nvPr>
        </p:nvSpPr>
        <p:spPr>
          <a:xfrm>
            <a:off x="493513" y="1402694"/>
            <a:ext cx="8463162" cy="3497179"/>
          </a:xfrm>
        </p:spPr>
        <p:txBody>
          <a:bodyPr/>
          <a:lstStyle/>
          <a:p>
            <a:pPr>
              <a:buFont typeface="Arial" panose="020B0604020202020204" pitchFamily="34" charset="0"/>
              <a:buChar char="•"/>
            </a:pPr>
            <a:r>
              <a:rPr lang="en-IE" dirty="0"/>
              <a:t>This is the time in our life when we rely on other people to provide for our essential needs and wants. </a:t>
            </a:r>
          </a:p>
          <a:p>
            <a:pPr>
              <a:buFont typeface="Arial" panose="020B0604020202020204" pitchFamily="34" charset="0"/>
              <a:buChar char="•"/>
            </a:pPr>
            <a:r>
              <a:rPr lang="en-IE" dirty="0"/>
              <a:t>This stage will usually last from our birth to the time we finish our formal education at secondary school or third level.</a:t>
            </a:r>
          </a:p>
          <a:p>
            <a:pPr>
              <a:buFont typeface="Arial" panose="020B0604020202020204" pitchFamily="34" charset="0"/>
              <a:buChar char="•"/>
            </a:pPr>
            <a:r>
              <a:rPr lang="en-IE" dirty="0"/>
              <a:t>Some older children may have some income of their own during this period, for example from part-time work, but often this will not be enough to meet all their needs, so they continue to rely on other people</a:t>
            </a:r>
          </a:p>
          <a:p>
            <a:pPr>
              <a:buFont typeface="Arial" panose="020B0604020202020204" pitchFamily="34" charset="0"/>
              <a:buChar char="•"/>
            </a:pPr>
            <a:r>
              <a:rPr lang="en-IE" dirty="0"/>
              <a:t>The term </a:t>
            </a:r>
            <a:r>
              <a:rPr lang="en-IE" i="1" dirty="0"/>
              <a:t>dependents</a:t>
            </a:r>
            <a:r>
              <a:rPr lang="en-IE" dirty="0"/>
              <a:t> is often used to describe children and young people at this stage, as they depend on other people for their needs and wants. </a:t>
            </a:r>
          </a:p>
          <a:p>
            <a:endParaRPr lang="en-IE" dirty="0"/>
          </a:p>
        </p:txBody>
      </p:sp>
    </p:spTree>
    <p:extLst>
      <p:ext uri="{BB962C8B-B14F-4D97-AF65-F5344CB8AC3E}">
        <p14:creationId xmlns:p14="http://schemas.microsoft.com/office/powerpoint/2010/main" val="141688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29B3CB-870C-45C3-87B7-383CEBB196D4}"/>
              </a:ext>
            </a:extLst>
          </p:cNvPr>
          <p:cNvSpPr>
            <a:spLocks noGrp="1"/>
          </p:cNvSpPr>
          <p:nvPr>
            <p:ph type="body" sz="quarter" idx="14"/>
          </p:nvPr>
        </p:nvSpPr>
        <p:spPr/>
        <p:txBody>
          <a:bodyPr/>
          <a:lstStyle/>
          <a:p>
            <a:r>
              <a:rPr lang="en-IE" dirty="0"/>
              <a:t>Personal Financial Life Cycle</a:t>
            </a:r>
          </a:p>
        </p:txBody>
      </p:sp>
      <p:sp>
        <p:nvSpPr>
          <p:cNvPr id="9" name="Text Placeholder 8">
            <a:extLst>
              <a:ext uri="{FF2B5EF4-FFF2-40B4-BE49-F238E27FC236}">
                <a16:creationId xmlns:a16="http://schemas.microsoft.com/office/drawing/2014/main" id="{2256D020-E4F6-42E3-87EA-7233EE20C0F8}"/>
              </a:ext>
            </a:extLst>
          </p:cNvPr>
          <p:cNvSpPr>
            <a:spLocks noGrp="1"/>
          </p:cNvSpPr>
          <p:nvPr>
            <p:ph type="body" sz="quarter" idx="15"/>
          </p:nvPr>
        </p:nvSpPr>
        <p:spPr/>
        <p:txBody>
          <a:bodyPr/>
          <a:lstStyle/>
          <a:p>
            <a:r>
              <a:rPr lang="en-IE" dirty="0"/>
              <a:t>Dependent Stage</a:t>
            </a:r>
          </a:p>
        </p:txBody>
      </p:sp>
      <p:sp>
        <p:nvSpPr>
          <p:cNvPr id="10" name="Content Placeholder 9">
            <a:extLst>
              <a:ext uri="{FF2B5EF4-FFF2-40B4-BE49-F238E27FC236}">
                <a16:creationId xmlns:a16="http://schemas.microsoft.com/office/drawing/2014/main" id="{6741E61B-B1BE-4009-82AE-35D48361C641}"/>
              </a:ext>
            </a:extLst>
          </p:cNvPr>
          <p:cNvSpPr>
            <a:spLocks noGrp="1"/>
          </p:cNvSpPr>
          <p:nvPr>
            <p:ph sz="quarter" idx="16"/>
          </p:nvPr>
        </p:nvSpPr>
        <p:spPr>
          <a:xfrm>
            <a:off x="493513" y="1402694"/>
            <a:ext cx="8463162" cy="5143500"/>
          </a:xfrm>
        </p:spPr>
        <p:txBody>
          <a:bodyPr/>
          <a:lstStyle/>
          <a:p>
            <a:r>
              <a:rPr lang="en-IE" b="1" dirty="0"/>
              <a:t>Needs and Wants</a:t>
            </a:r>
          </a:p>
          <a:p>
            <a:pPr marL="540000" indent="-360000">
              <a:lnSpc>
                <a:spcPts val="2160"/>
              </a:lnSpc>
              <a:spcAft>
                <a:spcPts val="1450"/>
              </a:spcAft>
              <a:buClr>
                <a:srgbClr val="D262BC"/>
              </a:buClr>
              <a:buFont typeface="Arial" panose="020B0604020202020204" pitchFamily="34" charset="0"/>
              <a:buChar char="•"/>
            </a:pPr>
            <a:r>
              <a:rPr lang="en-IE" dirty="0"/>
              <a:t>Food, clothing, shelter (our home), education costs, membership of sports clubs (as well as the gear and equipment needed to participate), toys, books, bus and train fares, bicycle, smartphone and credit, laptop or tablet </a:t>
            </a:r>
          </a:p>
          <a:p>
            <a:pPr marL="540000" indent="-360000">
              <a:lnSpc>
                <a:spcPts val="2160"/>
              </a:lnSpc>
              <a:spcAft>
                <a:spcPts val="1450"/>
              </a:spcAft>
              <a:buClr>
                <a:srgbClr val="D262BC"/>
              </a:buClr>
              <a:buFont typeface="Arial" panose="020B0604020202020204" pitchFamily="34" charset="0"/>
              <a:buChar char="•"/>
            </a:pPr>
            <a:r>
              <a:rPr lang="en-IE" dirty="0"/>
              <a:t>Can you think of any more examples?</a:t>
            </a:r>
          </a:p>
          <a:p>
            <a:r>
              <a:rPr lang="en-IE" dirty="0"/>
              <a:t> </a:t>
            </a:r>
          </a:p>
          <a:p>
            <a:r>
              <a:rPr lang="en-IE" b="1" dirty="0"/>
              <a:t>Sources of Finance</a:t>
            </a:r>
          </a:p>
          <a:p>
            <a:pPr marL="540000" indent="-360000">
              <a:lnSpc>
                <a:spcPts val="2160"/>
              </a:lnSpc>
              <a:spcAft>
                <a:spcPts val="1450"/>
              </a:spcAft>
              <a:buClr>
                <a:srgbClr val="D262BC"/>
              </a:buClr>
              <a:buFont typeface="Arial" panose="020B0604020202020204" pitchFamily="34" charset="0"/>
              <a:buChar char="•"/>
            </a:pPr>
            <a:r>
              <a:rPr lang="en-IE" dirty="0"/>
              <a:t>The money to provide for our needs and wants at the dependent stage will usually come from our parents or guardians. </a:t>
            </a:r>
          </a:p>
          <a:p>
            <a:pPr marL="540000" indent="-360000">
              <a:lnSpc>
                <a:spcPts val="2160"/>
              </a:lnSpc>
              <a:spcAft>
                <a:spcPts val="1450"/>
              </a:spcAft>
              <a:buClr>
                <a:srgbClr val="D262BC"/>
              </a:buClr>
              <a:buFont typeface="Arial" panose="020B0604020202020204" pitchFamily="34" charset="0"/>
              <a:buChar char="•"/>
            </a:pPr>
            <a:r>
              <a:rPr lang="en-IE" dirty="0"/>
              <a:t>As we get older, we may get a part-time job or a summer job to provide us with additional income. This will allow us to achieve more of our wants.</a:t>
            </a:r>
          </a:p>
          <a:p>
            <a:endParaRPr lang="en-IE" dirty="0"/>
          </a:p>
        </p:txBody>
      </p:sp>
    </p:spTree>
    <p:extLst>
      <p:ext uri="{BB962C8B-B14F-4D97-AF65-F5344CB8AC3E}">
        <p14:creationId xmlns:p14="http://schemas.microsoft.com/office/powerpoint/2010/main" val="149266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C26BED-A073-4257-AD23-19648709EA85}"/>
              </a:ext>
            </a:extLst>
          </p:cNvPr>
          <p:cNvSpPr>
            <a:spLocks noGrp="1"/>
          </p:cNvSpPr>
          <p:nvPr>
            <p:ph type="body" sz="quarter" idx="14"/>
          </p:nvPr>
        </p:nvSpPr>
        <p:spPr/>
        <p:txBody>
          <a:bodyPr/>
          <a:lstStyle/>
          <a:p>
            <a:r>
              <a:rPr lang="en-IE" dirty="0"/>
              <a:t>Personal Financial Life Cycle</a:t>
            </a:r>
          </a:p>
        </p:txBody>
      </p:sp>
      <p:sp>
        <p:nvSpPr>
          <p:cNvPr id="5" name="Text Placeholder 4">
            <a:extLst>
              <a:ext uri="{FF2B5EF4-FFF2-40B4-BE49-F238E27FC236}">
                <a16:creationId xmlns:a16="http://schemas.microsoft.com/office/drawing/2014/main" id="{9DE97EDE-26C5-4743-949B-0E50F449252D}"/>
              </a:ext>
            </a:extLst>
          </p:cNvPr>
          <p:cNvSpPr>
            <a:spLocks noGrp="1"/>
          </p:cNvSpPr>
          <p:nvPr>
            <p:ph type="body" sz="quarter" idx="15"/>
          </p:nvPr>
        </p:nvSpPr>
        <p:spPr/>
        <p:txBody>
          <a:bodyPr/>
          <a:lstStyle/>
          <a:p>
            <a:r>
              <a:rPr lang="en-IE" dirty="0"/>
              <a:t>Independent Stage       </a:t>
            </a:r>
          </a:p>
        </p:txBody>
      </p:sp>
      <p:sp>
        <p:nvSpPr>
          <p:cNvPr id="6" name="Content Placeholder 5">
            <a:extLst>
              <a:ext uri="{FF2B5EF4-FFF2-40B4-BE49-F238E27FC236}">
                <a16:creationId xmlns:a16="http://schemas.microsoft.com/office/drawing/2014/main" id="{2488AD26-C7E3-4BC1-B229-256B719C6615}"/>
              </a:ext>
            </a:extLst>
          </p:cNvPr>
          <p:cNvSpPr>
            <a:spLocks noGrp="1"/>
          </p:cNvSpPr>
          <p:nvPr>
            <p:ph sz="quarter" idx="16"/>
          </p:nvPr>
        </p:nvSpPr>
        <p:spPr>
          <a:xfrm>
            <a:off x="476389" y="1402694"/>
            <a:ext cx="5567765" cy="5457825"/>
          </a:xfrm>
        </p:spPr>
        <p:txBody>
          <a:bodyPr/>
          <a:lstStyle/>
          <a:p>
            <a:pPr>
              <a:buFont typeface="Arial" panose="020B0604020202020204" pitchFamily="34" charset="0"/>
              <a:buChar char="•"/>
            </a:pPr>
            <a:r>
              <a:rPr lang="en-IE" dirty="0"/>
              <a:t>This is the time in our life when we no longer rely on other people to provide the money we need to achieve the majority of our needs and wants. We may still rely on our parents or guardians to provide some of our needs and wants, for example if we still live at home.</a:t>
            </a:r>
          </a:p>
          <a:p>
            <a:pPr>
              <a:buFont typeface="Arial" panose="020B0604020202020204" pitchFamily="34" charset="0"/>
              <a:buChar char="•"/>
            </a:pPr>
            <a:r>
              <a:rPr lang="en-IE" dirty="0"/>
              <a:t>At this stage we will have started working and earning or we may be looking for work and collecting Jobseeker’s Benefit/Allowance.</a:t>
            </a:r>
          </a:p>
          <a:p>
            <a:pPr>
              <a:buFont typeface="Arial" panose="020B0604020202020204" pitchFamily="34" charset="0"/>
              <a:buChar char="•"/>
            </a:pPr>
            <a:r>
              <a:rPr lang="en-IE" dirty="0"/>
              <a:t>The age of people at this stage could range from 18 (those who enter the workforce immediately after leaving school) to mid-thirties.</a:t>
            </a:r>
          </a:p>
        </p:txBody>
      </p:sp>
      <p:sp>
        <p:nvSpPr>
          <p:cNvPr id="8" name="Content Placeholder 5">
            <a:extLst>
              <a:ext uri="{FF2B5EF4-FFF2-40B4-BE49-F238E27FC236}">
                <a16:creationId xmlns:a16="http://schemas.microsoft.com/office/drawing/2014/main" id="{5340A002-E488-411D-97D9-781761B04DD5}"/>
              </a:ext>
            </a:extLst>
          </p:cNvPr>
          <p:cNvSpPr txBox="1">
            <a:spLocks/>
          </p:cNvSpPr>
          <p:nvPr/>
        </p:nvSpPr>
        <p:spPr>
          <a:xfrm>
            <a:off x="6204152" y="1352924"/>
            <a:ext cx="3848099" cy="5457825"/>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D262BC"/>
              </a:buClr>
              <a:buSzTx/>
              <a:buFont typeface="Courier New"/>
              <a:buChar char="o"/>
              <a:tabLst/>
              <a:defRPr sz="1800" kern="1200" baseline="0">
                <a:solidFill>
                  <a:schemeClr val="tx1"/>
                </a:solidFill>
                <a:latin typeface="+mn-lt"/>
                <a:ea typeface="MS PGothic" panose="020B0600070205080204" pitchFamily="34" charset="-128"/>
                <a:cs typeface="MS PGothic" charset="0"/>
              </a:defRPr>
            </a:lvl1pPr>
            <a:lvl2pPr marL="720000" indent="-360000" algn="l" defTabSz="520700" rtl="0" eaLnBrk="0" fontAlgn="base" hangingPunct="0">
              <a:lnSpc>
                <a:spcPts val="1920"/>
              </a:lnSpc>
              <a:spcBef>
                <a:spcPts val="0"/>
              </a:spcBef>
              <a:spcAft>
                <a:spcPts val="1450"/>
              </a:spcAft>
              <a:buClr>
                <a:srgbClr val="D262BC"/>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2pPr>
            <a:lvl3pPr marL="1080000" indent="-360000" algn="l" defTabSz="520700" rtl="0" eaLnBrk="0" fontAlgn="base" hangingPunct="0">
              <a:lnSpc>
                <a:spcPts val="1920"/>
              </a:lnSpc>
              <a:spcBef>
                <a:spcPts val="0"/>
              </a:spcBef>
              <a:spcAft>
                <a:spcPts val="1450"/>
              </a:spcAft>
              <a:buClr>
                <a:srgbClr val="D262BC"/>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80000" indent="0">
              <a:buNone/>
            </a:pPr>
            <a:endParaRPr lang="en-IE" dirty="0"/>
          </a:p>
        </p:txBody>
      </p:sp>
      <p:pic>
        <p:nvPicPr>
          <p:cNvPr id="3" name="Picture 2">
            <a:extLst>
              <a:ext uri="{FF2B5EF4-FFF2-40B4-BE49-F238E27FC236}">
                <a16:creationId xmlns:a16="http://schemas.microsoft.com/office/drawing/2014/main" id="{409BD7EC-A66F-4F0F-BDA5-4628F829B329}"/>
              </a:ext>
            </a:extLst>
          </p:cNvPr>
          <p:cNvPicPr>
            <a:picLocks noChangeAspect="1"/>
          </p:cNvPicPr>
          <p:nvPr/>
        </p:nvPicPr>
        <p:blipFill>
          <a:blip r:embed="rId2"/>
          <a:stretch>
            <a:fillRect/>
          </a:stretch>
        </p:blipFill>
        <p:spPr>
          <a:xfrm>
            <a:off x="6524147" y="1398304"/>
            <a:ext cx="2081532" cy="5457826"/>
          </a:xfrm>
          <a:prstGeom prst="rect">
            <a:avLst/>
          </a:prstGeom>
        </p:spPr>
      </p:pic>
    </p:spTree>
    <p:extLst>
      <p:ext uri="{BB962C8B-B14F-4D97-AF65-F5344CB8AC3E}">
        <p14:creationId xmlns:p14="http://schemas.microsoft.com/office/powerpoint/2010/main" val="9221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29B3CB-870C-45C3-87B7-383CEBB196D4}"/>
              </a:ext>
            </a:extLst>
          </p:cNvPr>
          <p:cNvSpPr>
            <a:spLocks noGrp="1"/>
          </p:cNvSpPr>
          <p:nvPr>
            <p:ph type="body" sz="quarter" idx="14"/>
          </p:nvPr>
        </p:nvSpPr>
        <p:spPr/>
        <p:txBody>
          <a:bodyPr/>
          <a:lstStyle/>
          <a:p>
            <a:r>
              <a:rPr lang="en-IE" dirty="0"/>
              <a:t>Personal Financial Life Cycle</a:t>
            </a:r>
          </a:p>
        </p:txBody>
      </p:sp>
      <p:sp>
        <p:nvSpPr>
          <p:cNvPr id="9" name="Text Placeholder 8">
            <a:extLst>
              <a:ext uri="{FF2B5EF4-FFF2-40B4-BE49-F238E27FC236}">
                <a16:creationId xmlns:a16="http://schemas.microsoft.com/office/drawing/2014/main" id="{2256D020-E4F6-42E3-87EA-7233EE20C0F8}"/>
              </a:ext>
            </a:extLst>
          </p:cNvPr>
          <p:cNvSpPr>
            <a:spLocks noGrp="1"/>
          </p:cNvSpPr>
          <p:nvPr>
            <p:ph type="body" sz="quarter" idx="15"/>
          </p:nvPr>
        </p:nvSpPr>
        <p:spPr/>
        <p:txBody>
          <a:bodyPr/>
          <a:lstStyle/>
          <a:p>
            <a:r>
              <a:rPr lang="en-IE" dirty="0"/>
              <a:t>Independent Stage</a:t>
            </a:r>
          </a:p>
        </p:txBody>
      </p:sp>
      <p:sp>
        <p:nvSpPr>
          <p:cNvPr id="10" name="Content Placeholder 9">
            <a:extLst>
              <a:ext uri="{FF2B5EF4-FFF2-40B4-BE49-F238E27FC236}">
                <a16:creationId xmlns:a16="http://schemas.microsoft.com/office/drawing/2014/main" id="{6741E61B-B1BE-4009-82AE-35D48361C641}"/>
              </a:ext>
            </a:extLst>
          </p:cNvPr>
          <p:cNvSpPr>
            <a:spLocks noGrp="1"/>
          </p:cNvSpPr>
          <p:nvPr>
            <p:ph sz="quarter" idx="16"/>
          </p:nvPr>
        </p:nvSpPr>
        <p:spPr>
          <a:xfrm>
            <a:off x="483988" y="1279766"/>
            <a:ext cx="8463162" cy="2895600"/>
          </a:xfrm>
        </p:spPr>
        <p:txBody>
          <a:bodyPr/>
          <a:lstStyle/>
          <a:p>
            <a:r>
              <a:rPr lang="en-IE" b="1" dirty="0"/>
              <a:t>Needs and Wants</a:t>
            </a:r>
          </a:p>
          <a:p>
            <a:pPr marL="540000" indent="-360000">
              <a:lnSpc>
                <a:spcPts val="2160"/>
              </a:lnSpc>
              <a:spcAft>
                <a:spcPts val="1450"/>
              </a:spcAft>
              <a:buClr>
                <a:srgbClr val="D262BC"/>
              </a:buClr>
              <a:buFont typeface="Arial" panose="020B0604020202020204" pitchFamily="34" charset="0"/>
              <a:buChar char="•"/>
            </a:pPr>
            <a:r>
              <a:rPr lang="en-IE" dirty="0"/>
              <a:t>Food, clothing, shelter (our home), household bills, laptop/tablet, smartphone, car/motorbike, entertainment, holidays and various types of insurance</a:t>
            </a:r>
          </a:p>
          <a:p>
            <a:r>
              <a:rPr lang="en-IE" dirty="0"/>
              <a:t> </a:t>
            </a:r>
            <a:r>
              <a:rPr lang="en-IE" b="1" dirty="0"/>
              <a:t>Sources of Finance</a:t>
            </a:r>
          </a:p>
          <a:p>
            <a:pPr marL="540000" indent="-360000">
              <a:lnSpc>
                <a:spcPts val="2160"/>
              </a:lnSpc>
              <a:spcAft>
                <a:spcPts val="1450"/>
              </a:spcAft>
              <a:buClr>
                <a:srgbClr val="D262BC"/>
              </a:buClr>
              <a:buFont typeface="Arial" panose="020B0604020202020204" pitchFamily="34" charset="0"/>
              <a:buChar char="•"/>
            </a:pPr>
            <a:r>
              <a:rPr lang="en-IE" dirty="0"/>
              <a:t>The money to provide for our needs and wants at the independent stage will usually come from our wages/salary, from bank or credit union loans, or from the Department of Social Protection if we are looking for a job (Jobseeker’s Benefit/Allowance).</a:t>
            </a:r>
          </a:p>
        </p:txBody>
      </p:sp>
      <p:pic>
        <p:nvPicPr>
          <p:cNvPr id="3" name="Picture 2">
            <a:extLst>
              <a:ext uri="{FF2B5EF4-FFF2-40B4-BE49-F238E27FC236}">
                <a16:creationId xmlns:a16="http://schemas.microsoft.com/office/drawing/2014/main" id="{1DCD9739-22EB-4C76-B957-A23511E0CF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698" y="4593368"/>
            <a:ext cx="3986054" cy="2157712"/>
          </a:xfrm>
          <a:prstGeom prst="rect">
            <a:avLst/>
          </a:prstGeom>
        </p:spPr>
      </p:pic>
    </p:spTree>
    <p:extLst>
      <p:ext uri="{BB962C8B-B14F-4D97-AF65-F5344CB8AC3E}">
        <p14:creationId xmlns:p14="http://schemas.microsoft.com/office/powerpoint/2010/main" val="171427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287FE5-4CBE-4B18-8D91-1502FA8E39B2}"/>
              </a:ext>
            </a:extLst>
          </p:cNvPr>
          <p:cNvSpPr>
            <a:spLocks noGrp="1"/>
          </p:cNvSpPr>
          <p:nvPr>
            <p:ph type="body" sz="quarter" idx="14"/>
          </p:nvPr>
        </p:nvSpPr>
        <p:spPr/>
        <p:txBody>
          <a:bodyPr/>
          <a:lstStyle/>
          <a:p>
            <a:r>
              <a:rPr lang="en-IE" dirty="0"/>
              <a:t>Personal Financial Life Cycle</a:t>
            </a:r>
          </a:p>
        </p:txBody>
      </p:sp>
      <p:sp>
        <p:nvSpPr>
          <p:cNvPr id="5" name="Text Placeholder 4">
            <a:extLst>
              <a:ext uri="{FF2B5EF4-FFF2-40B4-BE49-F238E27FC236}">
                <a16:creationId xmlns:a16="http://schemas.microsoft.com/office/drawing/2014/main" id="{AFD1D31B-8368-45D6-A52E-AAE8559373CC}"/>
              </a:ext>
            </a:extLst>
          </p:cNvPr>
          <p:cNvSpPr>
            <a:spLocks noGrp="1"/>
          </p:cNvSpPr>
          <p:nvPr>
            <p:ph type="body" sz="quarter" idx="15"/>
          </p:nvPr>
        </p:nvSpPr>
        <p:spPr/>
        <p:txBody>
          <a:bodyPr/>
          <a:lstStyle/>
          <a:p>
            <a:r>
              <a:rPr lang="en-IE" dirty="0"/>
              <a:t>Growth Stage       </a:t>
            </a:r>
          </a:p>
        </p:txBody>
      </p:sp>
      <p:sp>
        <p:nvSpPr>
          <p:cNvPr id="6" name="Content Placeholder 5">
            <a:extLst>
              <a:ext uri="{FF2B5EF4-FFF2-40B4-BE49-F238E27FC236}">
                <a16:creationId xmlns:a16="http://schemas.microsoft.com/office/drawing/2014/main" id="{81A1F8C8-D540-4741-875C-52EA2FF6C1AF}"/>
              </a:ext>
            </a:extLst>
          </p:cNvPr>
          <p:cNvSpPr>
            <a:spLocks noGrp="1"/>
          </p:cNvSpPr>
          <p:nvPr>
            <p:ph sz="quarter" idx="16"/>
          </p:nvPr>
        </p:nvSpPr>
        <p:spPr>
          <a:xfrm>
            <a:off x="465581" y="1396585"/>
            <a:ext cx="5039869" cy="4387609"/>
          </a:xfrm>
        </p:spPr>
        <p:txBody>
          <a:bodyPr/>
          <a:lstStyle/>
          <a:p>
            <a:pPr>
              <a:buFont typeface="Arial" panose="020B0604020202020204" pitchFamily="34" charset="0"/>
              <a:buChar char="•"/>
            </a:pPr>
            <a:r>
              <a:rPr lang="en-IE" dirty="0"/>
              <a:t>This is the period in our life when we become more settled in our working and family life.</a:t>
            </a:r>
          </a:p>
          <a:p>
            <a:pPr>
              <a:buFont typeface="Arial" panose="020B0604020202020204" pitchFamily="34" charset="0"/>
              <a:buChar char="•"/>
            </a:pPr>
            <a:r>
              <a:rPr lang="en-IE" dirty="0"/>
              <a:t>We may have a family of our own and in our working life we may be looking for new challenges in the form of a promotion or a new job.</a:t>
            </a:r>
          </a:p>
          <a:p>
            <a:pPr>
              <a:buFont typeface="Arial" panose="020B0604020202020204" pitchFamily="34" charset="0"/>
              <a:buChar char="•"/>
            </a:pPr>
            <a:r>
              <a:rPr lang="en-IE" dirty="0"/>
              <a:t>The age of people at this stage ranges from mid-thirties to mid-fifties.</a:t>
            </a:r>
          </a:p>
          <a:p>
            <a:pPr>
              <a:buFont typeface="Arial" panose="020B0604020202020204" pitchFamily="34" charset="0"/>
              <a:buChar char="•"/>
            </a:pPr>
            <a:r>
              <a:rPr lang="en-IE" dirty="0"/>
              <a:t>We continue to provide for ourselves as well as for our partner and children.</a:t>
            </a:r>
          </a:p>
          <a:p>
            <a:pPr marL="180000" indent="0">
              <a:buNone/>
            </a:pPr>
            <a:endParaRPr lang="en-IE" dirty="0">
              <a:solidFill>
                <a:srgbClr val="FF0000"/>
              </a:solidFill>
              <a:highlight>
                <a:srgbClr val="FFFF00"/>
              </a:highlight>
            </a:endParaRPr>
          </a:p>
        </p:txBody>
      </p:sp>
      <p:pic>
        <p:nvPicPr>
          <p:cNvPr id="3" name="Picture 2">
            <a:extLst>
              <a:ext uri="{FF2B5EF4-FFF2-40B4-BE49-F238E27FC236}">
                <a16:creationId xmlns:a16="http://schemas.microsoft.com/office/drawing/2014/main" id="{19E1FB9E-5A01-4AEA-92D8-B90C7CC519CC}"/>
              </a:ext>
            </a:extLst>
          </p:cNvPr>
          <p:cNvPicPr>
            <a:picLocks noChangeAspect="1"/>
          </p:cNvPicPr>
          <p:nvPr/>
        </p:nvPicPr>
        <p:blipFill>
          <a:blip r:embed="rId2"/>
          <a:stretch>
            <a:fillRect/>
          </a:stretch>
        </p:blipFill>
        <p:spPr>
          <a:xfrm>
            <a:off x="6105525" y="1186835"/>
            <a:ext cx="2943226" cy="5564245"/>
          </a:xfrm>
          <a:prstGeom prst="rect">
            <a:avLst/>
          </a:prstGeom>
        </p:spPr>
      </p:pic>
    </p:spTree>
    <p:extLst>
      <p:ext uri="{BB962C8B-B14F-4D97-AF65-F5344CB8AC3E}">
        <p14:creationId xmlns:p14="http://schemas.microsoft.com/office/powerpoint/2010/main" val="256567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BC2A8D-E2CB-4BC7-9849-2605A1290E2C}"/>
              </a:ext>
            </a:extLst>
          </p:cNvPr>
          <p:cNvSpPr>
            <a:spLocks noGrp="1"/>
          </p:cNvSpPr>
          <p:nvPr>
            <p:ph type="body" sz="quarter" idx="14"/>
          </p:nvPr>
        </p:nvSpPr>
        <p:spPr/>
        <p:txBody>
          <a:bodyPr/>
          <a:lstStyle/>
          <a:p>
            <a:r>
              <a:rPr lang="en-IE" dirty="0"/>
              <a:t>Personal Financial Life Cycle</a:t>
            </a:r>
          </a:p>
        </p:txBody>
      </p:sp>
      <p:sp>
        <p:nvSpPr>
          <p:cNvPr id="7" name="Text Placeholder 6">
            <a:extLst>
              <a:ext uri="{FF2B5EF4-FFF2-40B4-BE49-F238E27FC236}">
                <a16:creationId xmlns:a16="http://schemas.microsoft.com/office/drawing/2014/main" id="{622B59C5-595E-49C1-98F9-D8DEA6707430}"/>
              </a:ext>
            </a:extLst>
          </p:cNvPr>
          <p:cNvSpPr>
            <a:spLocks noGrp="1"/>
          </p:cNvSpPr>
          <p:nvPr>
            <p:ph type="body" sz="quarter" idx="15"/>
          </p:nvPr>
        </p:nvSpPr>
        <p:spPr/>
        <p:txBody>
          <a:bodyPr/>
          <a:lstStyle/>
          <a:p>
            <a:r>
              <a:rPr lang="en-IE" dirty="0"/>
              <a:t>Growth Stage       </a:t>
            </a:r>
          </a:p>
        </p:txBody>
      </p:sp>
      <p:sp>
        <p:nvSpPr>
          <p:cNvPr id="8" name="Content Placeholder 7">
            <a:extLst>
              <a:ext uri="{FF2B5EF4-FFF2-40B4-BE49-F238E27FC236}">
                <a16:creationId xmlns:a16="http://schemas.microsoft.com/office/drawing/2014/main" id="{83C98F49-C587-4269-A246-91FFFDB3BCA5}"/>
              </a:ext>
            </a:extLst>
          </p:cNvPr>
          <p:cNvSpPr>
            <a:spLocks noGrp="1"/>
          </p:cNvSpPr>
          <p:nvPr>
            <p:ph sz="quarter" idx="16"/>
          </p:nvPr>
        </p:nvSpPr>
        <p:spPr>
          <a:xfrm>
            <a:off x="303154" y="1282285"/>
            <a:ext cx="8650346" cy="3251716"/>
          </a:xfrm>
        </p:spPr>
        <p:txBody>
          <a:bodyPr/>
          <a:lstStyle/>
          <a:p>
            <a:pPr marL="180000" indent="0">
              <a:buNone/>
            </a:pPr>
            <a:r>
              <a:rPr lang="en-IE" b="1" dirty="0"/>
              <a:t>Needs and Wants</a:t>
            </a:r>
          </a:p>
          <a:p>
            <a:pPr marL="714375" indent="-358775">
              <a:buFont typeface="Arial" panose="020B0604020202020204" pitchFamily="34" charset="0"/>
              <a:buChar char="•"/>
            </a:pPr>
            <a:r>
              <a:rPr lang="en-IE" dirty="0"/>
              <a:t>Food, clothing, shelter (our home), childcare, entertainment, car, various types of insurance, household expenses, furniture, IT and electronic equipment, holidays, school and college fees for children, payments into pension fund</a:t>
            </a:r>
          </a:p>
          <a:p>
            <a:pPr marL="180000" indent="0">
              <a:buNone/>
            </a:pPr>
            <a:r>
              <a:rPr lang="en-IE" b="1" dirty="0"/>
              <a:t>Sources of Finance</a:t>
            </a:r>
          </a:p>
          <a:p>
            <a:pPr marL="714375" indent="-358775">
              <a:buFont typeface="Arial" panose="020B0604020202020204" pitchFamily="34" charset="0"/>
              <a:buChar char="•"/>
            </a:pPr>
            <a:r>
              <a:rPr lang="en-IE" dirty="0"/>
              <a:t>The money to provide for our needs and wants at the growth stage will continue to come from our wages/salary plus bonuses, Child Benefit, bank or credit union loans or from Jobseeker’s Benefit if we are looking for a job.</a:t>
            </a:r>
          </a:p>
        </p:txBody>
      </p:sp>
      <p:pic>
        <p:nvPicPr>
          <p:cNvPr id="3" name="Picture 2">
            <a:extLst>
              <a:ext uri="{FF2B5EF4-FFF2-40B4-BE49-F238E27FC236}">
                <a16:creationId xmlns:a16="http://schemas.microsoft.com/office/drawing/2014/main" id="{C4B7AEB8-0041-4C1A-BD7A-6BE84A2AE7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9385" y="4705351"/>
            <a:ext cx="3775795" cy="2140980"/>
          </a:xfrm>
          <a:prstGeom prst="rect">
            <a:avLst/>
          </a:prstGeom>
        </p:spPr>
      </p:pic>
    </p:spTree>
    <p:extLst>
      <p:ext uri="{BB962C8B-B14F-4D97-AF65-F5344CB8AC3E}">
        <p14:creationId xmlns:p14="http://schemas.microsoft.com/office/powerpoint/2010/main" val="38125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557EB9-AD85-41ED-BA4E-9B53BBEA750C}"/>
              </a:ext>
            </a:extLst>
          </p:cNvPr>
          <p:cNvSpPr>
            <a:spLocks noGrp="1"/>
          </p:cNvSpPr>
          <p:nvPr>
            <p:ph sz="quarter" idx="16"/>
          </p:nvPr>
        </p:nvSpPr>
        <p:spPr>
          <a:xfrm>
            <a:off x="446604" y="1402694"/>
            <a:ext cx="5573912" cy="5338861"/>
          </a:xfrm>
        </p:spPr>
        <p:txBody>
          <a:bodyPr/>
          <a:lstStyle/>
          <a:p>
            <a:pPr>
              <a:buFont typeface="Arial" panose="020B0604020202020204" pitchFamily="34" charset="0"/>
              <a:buChar char="•"/>
            </a:pPr>
            <a:r>
              <a:rPr lang="en-IE" dirty="0"/>
              <a:t>This is the time in our life when we have reached the top of our career and no longer expect to be promoted or be given increased responsibility.</a:t>
            </a:r>
          </a:p>
          <a:p>
            <a:pPr>
              <a:buFont typeface="Arial" panose="020B0604020202020204" pitchFamily="34" charset="0"/>
              <a:buChar char="•"/>
            </a:pPr>
            <a:r>
              <a:rPr lang="en-IE" dirty="0"/>
              <a:t>We begin to think about and plan for our retirement.</a:t>
            </a:r>
          </a:p>
          <a:p>
            <a:pPr>
              <a:buFont typeface="Arial" panose="020B0604020202020204" pitchFamily="34" charset="0"/>
              <a:buChar char="•"/>
            </a:pPr>
            <a:r>
              <a:rPr lang="en-IE" dirty="0"/>
              <a:t>The age of people at this stage ranges from mid-fifties to mid-sixties.</a:t>
            </a:r>
          </a:p>
          <a:p>
            <a:pPr>
              <a:buFont typeface="Arial" panose="020B0604020202020204" pitchFamily="34" charset="0"/>
              <a:buChar char="•"/>
            </a:pPr>
            <a:r>
              <a:rPr lang="en-IE" dirty="0"/>
              <a:t>During this period we continue to provide for ourselves and our family. We may also be caring for our elderly parents or relations.</a:t>
            </a:r>
          </a:p>
          <a:p>
            <a:pPr marL="180000" indent="0">
              <a:buNone/>
            </a:pPr>
            <a:endParaRPr lang="en-IE" dirty="0"/>
          </a:p>
        </p:txBody>
      </p:sp>
      <p:sp>
        <p:nvSpPr>
          <p:cNvPr id="3" name="Subtitle 2"/>
          <p:cNvSpPr>
            <a:spLocks noGrp="1"/>
          </p:cNvSpPr>
          <p:nvPr>
            <p:ph type="body" sz="quarter" idx="14"/>
          </p:nvPr>
        </p:nvSpPr>
        <p:spPr/>
        <p:txBody>
          <a:bodyPr>
            <a:normAutofit lnSpcReduction="10000"/>
          </a:bodyPr>
          <a:lstStyle/>
          <a:p>
            <a:pPr algn="just">
              <a:lnSpc>
                <a:spcPct val="107000"/>
              </a:lnSpc>
            </a:pPr>
            <a:r>
              <a:rPr lang="en-IE" sz="2805" b="1" i="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IE" sz="2800" dirty="0"/>
              <a:t>Personal Financial Life Cycle</a:t>
            </a:r>
          </a:p>
        </p:txBody>
      </p:sp>
      <p:sp>
        <p:nvSpPr>
          <p:cNvPr id="4" name="Text Placeholder 3">
            <a:extLst>
              <a:ext uri="{FF2B5EF4-FFF2-40B4-BE49-F238E27FC236}">
                <a16:creationId xmlns:a16="http://schemas.microsoft.com/office/drawing/2014/main" id="{426C9A2F-4128-4ED7-B275-7082AB87AAE8}"/>
              </a:ext>
            </a:extLst>
          </p:cNvPr>
          <p:cNvSpPr>
            <a:spLocks noGrp="1"/>
          </p:cNvSpPr>
          <p:nvPr>
            <p:ph type="body" sz="quarter" idx="15"/>
          </p:nvPr>
        </p:nvSpPr>
        <p:spPr/>
        <p:txBody>
          <a:bodyPr/>
          <a:lstStyle/>
          <a:p>
            <a:r>
              <a:rPr lang="en-IE" dirty="0"/>
              <a:t>Maturity Stage   </a:t>
            </a:r>
          </a:p>
        </p:txBody>
      </p:sp>
      <p:pic>
        <p:nvPicPr>
          <p:cNvPr id="9" name="Picture 8">
            <a:extLst>
              <a:ext uri="{FF2B5EF4-FFF2-40B4-BE49-F238E27FC236}">
                <a16:creationId xmlns:a16="http://schemas.microsoft.com/office/drawing/2014/main" id="{690D442E-62A9-4020-B0FD-5E2DB750EBCA}"/>
              </a:ext>
            </a:extLst>
          </p:cNvPr>
          <p:cNvPicPr>
            <a:picLocks noChangeAspect="1"/>
          </p:cNvPicPr>
          <p:nvPr/>
        </p:nvPicPr>
        <p:blipFill>
          <a:blip r:embed="rId2"/>
          <a:stretch>
            <a:fillRect/>
          </a:stretch>
        </p:blipFill>
        <p:spPr>
          <a:xfrm>
            <a:off x="6467421" y="1271773"/>
            <a:ext cx="2289133" cy="5479306"/>
          </a:xfrm>
          <a:prstGeom prst="rect">
            <a:avLst/>
          </a:prstGeom>
        </p:spPr>
      </p:pic>
    </p:spTree>
    <p:extLst>
      <p:ext uri="{BB962C8B-B14F-4D97-AF65-F5344CB8AC3E}">
        <p14:creationId xmlns:p14="http://schemas.microsoft.com/office/powerpoint/2010/main" val="1635344505"/>
      </p:ext>
    </p:extLst>
  </p:cSld>
  <p:clrMapOvr>
    <a:masterClrMapping/>
  </p:clrMapOvr>
</p:sld>
</file>

<file path=ppt/theme/theme1.xml><?xml version="1.0" encoding="utf-8"?>
<a:theme xmlns:a="http://schemas.openxmlformats.org/drawingml/2006/main" name="Generic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89C0F2F2751E4D89316BDAA9FE730F" ma:contentTypeVersion="9" ma:contentTypeDescription="Create a new document." ma:contentTypeScope="" ma:versionID="29722f0db6237fca2c47587e0677b628">
  <xsd:schema xmlns:xsd="http://www.w3.org/2001/XMLSchema" xmlns:xs="http://www.w3.org/2001/XMLSchema" xmlns:p="http://schemas.microsoft.com/office/2006/metadata/properties" xmlns:ns2="37a15ebc-f898-4d17-b0a4-83545f0702c8" xmlns:ns3="b312e899-71bd-441b-bd11-01ed88b72bec" targetNamespace="http://schemas.microsoft.com/office/2006/metadata/properties" ma:root="true" ma:fieldsID="ed9126b593dfa3514ed489edd895d5a2" ns2:_="" ns3:_="">
    <xsd:import namespace="37a15ebc-f898-4d17-b0a4-83545f0702c8"/>
    <xsd:import namespace="b312e899-71bd-441b-bd11-01ed88b72b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15ebc-f898-4d17-b0a4-83545f0702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12e899-71bd-441b-bd11-01ed88b72b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6C67C7-25CA-4E43-BBB5-F0A9EC821AF3}"/>
</file>

<file path=customXml/itemProps2.xml><?xml version="1.0" encoding="utf-8"?>
<ds:datastoreItem xmlns:ds="http://schemas.openxmlformats.org/officeDocument/2006/customXml" ds:itemID="{F3B8830A-BEBD-4462-B532-1A8D92C160D4}"/>
</file>

<file path=customXml/itemProps3.xml><?xml version="1.0" encoding="utf-8"?>
<ds:datastoreItem xmlns:ds="http://schemas.openxmlformats.org/officeDocument/2006/customXml" ds:itemID="{43281B57-7260-42DB-B52F-143E83BF8338}"/>
</file>

<file path=docProps/app.xml><?xml version="1.0" encoding="utf-8"?>
<Properties xmlns="http://schemas.openxmlformats.org/officeDocument/2006/extended-properties" xmlns:vt="http://schemas.openxmlformats.org/officeDocument/2006/docPropsVTypes">
  <Template>Generic PP.pot</Template>
  <TotalTime>1222</TotalTime>
  <Words>927</Words>
  <Application>Microsoft Office PowerPoint</Application>
  <PresentationFormat>Custom</PresentationFormat>
  <Paragraphs>84</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MS Mincho</vt:lpstr>
      <vt:lpstr>ＭＳ Ｐゴシック</vt:lpstr>
      <vt:lpstr>ＭＳ Ｐゴシック</vt:lpstr>
      <vt:lpstr>Arial</vt:lpstr>
      <vt:lpstr>Calibri</vt:lpstr>
      <vt:lpstr>Courier New</vt:lpstr>
      <vt:lpstr>Rockwell</vt:lpstr>
      <vt:lpstr>Times New Roman</vt:lpstr>
      <vt:lpstr>Generic PP</vt:lpstr>
      <vt:lpstr>Strand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Folens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Juliette OGorman</dc:creator>
  <cp:lastModifiedBy>Priscilla O'Connor</cp:lastModifiedBy>
  <cp:revision>104</cp:revision>
  <cp:lastPrinted>2017-08-18T06:57:07Z</cp:lastPrinted>
  <dcterms:created xsi:type="dcterms:W3CDTF">2015-10-12T11:22:00Z</dcterms:created>
  <dcterms:modified xsi:type="dcterms:W3CDTF">2019-01-23T13:41:56Z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0x010100BD89C0F2F2751E4D89316BDAA9FE730F</vt:lpwstr>
  </property>
</Properties>
</file>