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51" r:id="rId3"/>
    <p:sldId id="344" r:id="rId4"/>
    <p:sldId id="365" r:id="rId5"/>
    <p:sldId id="345" r:id="rId6"/>
    <p:sldId id="352" r:id="rId7"/>
    <p:sldId id="265" r:id="rId8"/>
    <p:sldId id="295" r:id="rId9"/>
    <p:sldId id="364" r:id="rId10"/>
    <p:sldId id="348" r:id="rId11"/>
    <p:sldId id="349" r:id="rId12"/>
    <p:sldId id="354" r:id="rId13"/>
    <p:sldId id="355" r:id="rId14"/>
    <p:sldId id="356" r:id="rId15"/>
    <p:sldId id="357" r:id="rId16"/>
    <p:sldId id="358" r:id="rId17"/>
    <p:sldId id="359" r:id="rId18"/>
    <p:sldId id="360" r:id="rId19"/>
    <p:sldId id="361" r:id="rId20"/>
    <p:sldId id="362" r:id="rId21"/>
    <p:sldId id="363" r:id="rId22"/>
  </p:sldIdLst>
  <p:sldSz cx="10688638" cy="7562850"/>
  <p:notesSz cx="6858000" cy="9144000"/>
  <p:defaultTextStyle>
    <a:defPPr>
      <a:defRPr lang="en-US"/>
    </a:defPPr>
    <a:lvl1pPr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1pPr>
    <a:lvl2pPr marL="520700" indent="-635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2pPr>
    <a:lvl3pPr marL="1041400" indent="-1270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3pPr>
    <a:lvl4pPr marL="1563688" indent="-1920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4pPr>
    <a:lvl5pPr marL="2084388" indent="-2555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6732">
          <p15:clr>
            <a:srgbClr val="A4A3A4"/>
          </p15:clr>
        </p15:guide>
        <p15:guide id="3" orient="horz"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 Tattersall" initials="TT" lastIdx="8" clrIdx="0">
    <p:extLst/>
  </p:cmAuthor>
  <p:cmAuthor id="2" name="pdmr a" initials="" lastIdx="0" clrIdx="1"/>
  <p:cmAuthor id="3" name="Dog's-ear" initials="D"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13E"/>
    <a:srgbClr val="F25E22"/>
    <a:srgbClr val="B8292F"/>
    <a:srgbClr val="D262BC"/>
    <a:srgbClr val="85648D"/>
    <a:srgbClr val="565081"/>
    <a:srgbClr val="0087CA"/>
    <a:srgbClr val="39CCF5"/>
    <a:srgbClr val="0059A6"/>
    <a:srgbClr val="F64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5443" autoAdjust="0"/>
  </p:normalViewPr>
  <p:slideViewPr>
    <p:cSldViewPr snapToGrid="0" snapToObjects="1">
      <p:cViewPr>
        <p:scale>
          <a:sx n="84" d="100"/>
          <a:sy n="84" d="100"/>
        </p:scale>
        <p:origin x="835" y="-110"/>
      </p:cViewPr>
      <p:guideLst>
        <p:guide orient="horz" pos="2382"/>
        <p:guide pos="6732"/>
        <p:guide orient="horz" pos="27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57E11-1123-407E-8F33-850CA15C1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BE90F5E-A583-487D-B13D-5BF700A87A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A5CB0B-5E4C-49A1-9389-B23450605EAF}" type="datetimeFigureOut">
              <a:rPr lang="en-IE" smtClean="0"/>
              <a:t>23/01/2019</a:t>
            </a:fld>
            <a:endParaRPr lang="en-IE"/>
          </a:p>
        </p:txBody>
      </p:sp>
      <p:sp>
        <p:nvSpPr>
          <p:cNvPr id="4" name="Footer Placeholder 3">
            <a:extLst>
              <a:ext uri="{FF2B5EF4-FFF2-40B4-BE49-F238E27FC236}">
                <a16:creationId xmlns:a16="http://schemas.microsoft.com/office/drawing/2014/main" id="{74CEF085-A97F-4E1D-BBB0-0423BCDD36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D7D80F-FFF6-48A7-9B0A-A4D46636B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441FBF-A60D-466C-9212-27D5212AB5C1}" type="slidenum">
              <a:rPr lang="en-IE" smtClean="0"/>
              <a:t>‹#›</a:t>
            </a:fld>
            <a:endParaRPr lang="en-IE"/>
          </a:p>
        </p:txBody>
      </p:sp>
    </p:spTree>
    <p:extLst>
      <p:ext uri="{BB962C8B-B14F-4D97-AF65-F5344CB8AC3E}">
        <p14:creationId xmlns:p14="http://schemas.microsoft.com/office/powerpoint/2010/main" val="1925172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6279B-A6D5-9441-9325-426BAC5807CA}" type="datetimeFigureOut">
              <a:rPr lang="en-US" smtClean="0"/>
              <a:t>1/23/2019</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0FB34-55DA-0043-B068-3BD8F2B2C339}" type="slidenum">
              <a:rPr lang="en-US" smtClean="0"/>
              <a:t>‹#›</a:t>
            </a:fld>
            <a:endParaRPr lang="en-US"/>
          </a:p>
        </p:txBody>
      </p:sp>
    </p:spTree>
    <p:extLst>
      <p:ext uri="{BB962C8B-B14F-4D97-AF65-F5344CB8AC3E}">
        <p14:creationId xmlns:p14="http://schemas.microsoft.com/office/powerpoint/2010/main" val="3236786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pic>
        <p:nvPicPr>
          <p:cNvPr id="7" name="Picture 1" descr="FOLENS LOGO.png">
            <a:extLst>
              <a:ext uri="{FF2B5EF4-FFF2-40B4-BE49-F238E27FC236}">
                <a16:creationId xmlns:a16="http://schemas.microsoft.com/office/drawing/2014/main" id="{F019424A-92A7-43B8-B3C3-7D26C24BBB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663" y="6919913"/>
            <a:ext cx="174307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1"/>
            <a:ext cx="10688638" cy="6608887"/>
          </a:xfrm>
          <a:prstGeom prst="rect">
            <a:avLst/>
          </a:prstGeom>
          <a:blipFill dpi="0" rotWithShape="0">
            <a:blip r:embed="rId3">
              <a:alphaModFix amt="75000"/>
            </a:blip>
            <a:srcRect/>
            <a:stretch>
              <a:fillRect/>
            </a:stretch>
          </a:blipFill>
          <a:effectLst/>
        </p:spPr>
        <p:txBody>
          <a:bodyPr vert="horz"/>
          <a:lstStyle>
            <a:lvl1pPr marL="0" indent="0">
              <a:buNone/>
              <a:defRPr sz="2000" baseline="0">
                <a:latin typeface="+mn-lt"/>
              </a:defRPr>
            </a:lvl1pPr>
          </a:lstStyle>
          <a:p>
            <a:pPr lvl="0"/>
            <a:r>
              <a:rPr lang="ga-IE" noProof="0" dirty="0"/>
              <a:t>Drag picture to placeholder or click icon to add</a:t>
            </a:r>
            <a:endParaRPr lang="en-US" noProof="0" dirty="0"/>
          </a:p>
        </p:txBody>
      </p:sp>
      <p:sp>
        <p:nvSpPr>
          <p:cNvPr id="14" name="Title 13"/>
          <p:cNvSpPr>
            <a:spLocks noGrp="1"/>
          </p:cNvSpPr>
          <p:nvPr>
            <p:ph type="title"/>
          </p:nvPr>
        </p:nvSpPr>
        <p:spPr>
          <a:xfrm>
            <a:off x="-1" y="1635004"/>
            <a:ext cx="5019211" cy="506484"/>
          </a:xfrm>
          <a:prstGeom prst="rect">
            <a:avLst/>
          </a:prstGeom>
          <a:solidFill>
            <a:srgbClr val="B8292F"/>
          </a:solidFill>
        </p:spPr>
        <p:txBody>
          <a:bodyPr vert="horz" anchor="ctr"/>
          <a:lstStyle>
            <a:lvl1pPr marL="720000" algn="l">
              <a:defRPr sz="3200" b="1" baseline="0">
                <a:solidFill>
                  <a:srgbClr val="FFFFFF"/>
                </a:solidFill>
                <a:latin typeface="+mj-lt"/>
                <a:cs typeface="Rockwell"/>
              </a:defRPr>
            </a:lvl1pPr>
          </a:lstStyle>
          <a:p>
            <a:r>
              <a:rPr lang="ga-IE" dirty="0"/>
              <a:t>Click to edit Master title style</a:t>
            </a:r>
            <a:endParaRPr lang="en-US" dirty="0"/>
          </a:p>
        </p:txBody>
      </p:sp>
      <p:sp>
        <p:nvSpPr>
          <p:cNvPr id="6" name="Text Placeholder 5"/>
          <p:cNvSpPr>
            <a:spLocks noGrp="1"/>
          </p:cNvSpPr>
          <p:nvPr>
            <p:ph type="body" sz="quarter" idx="14"/>
          </p:nvPr>
        </p:nvSpPr>
        <p:spPr>
          <a:xfrm>
            <a:off x="-301" y="2221132"/>
            <a:ext cx="4320000" cy="507228"/>
          </a:xfrm>
          <a:prstGeom prst="rect">
            <a:avLst/>
          </a:prstGeom>
          <a:solidFill>
            <a:srgbClr val="DF713E"/>
          </a:solidFill>
        </p:spPr>
        <p:txBody>
          <a:bodyPr vert="horz" anchor="ctr"/>
          <a:lstStyle>
            <a:lvl1pPr marL="720000" indent="0">
              <a:spcBef>
                <a:spcPts val="0"/>
              </a:spcBef>
              <a:buNone/>
              <a:defRPr sz="2400">
                <a:solidFill>
                  <a:schemeClr val="bg1"/>
                </a:solidFill>
                <a:latin typeface="+mj-lt"/>
                <a:cs typeface="Rockwel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pic>
        <p:nvPicPr>
          <p:cNvPr id="9" name="Picture 3">
            <a:extLst>
              <a:ext uri="{FF2B5EF4-FFF2-40B4-BE49-F238E27FC236}">
                <a16:creationId xmlns:a16="http://schemas.microsoft.com/office/drawing/2014/main" id="{9FB141E8-D308-B347-A8AF-21EFC02C09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325184" y="6133829"/>
            <a:ext cx="1878413" cy="18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5"/>
          </p:nvPr>
        </p:nvSpPr>
        <p:spPr>
          <a:xfrm>
            <a:off x="-301" y="2808003"/>
            <a:ext cx="3960000" cy="504000"/>
          </a:xfrm>
          <a:prstGeom prst="rect">
            <a:avLst/>
          </a:prstGeom>
          <a:solidFill>
            <a:srgbClr val="F25E22"/>
          </a:solidFill>
          <a:ln>
            <a:noFill/>
          </a:ln>
        </p:spPr>
        <p:txBody>
          <a:bodyPr vert="horz" anchor="ctr"/>
          <a:lstStyle>
            <a:lvl1pPr marL="720000" indent="0">
              <a:spcBef>
                <a:spcPts val="0"/>
              </a:spcBef>
              <a:buNone/>
              <a:defRPr sz="2000" baseline="0">
                <a:solidFill>
                  <a:schemeClr val="bg1"/>
                </a:solidFill>
                <a:latin typeface="+mn-lt"/>
                <a:cs typeface="Rockwel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Tree>
    <p:extLst>
      <p:ext uri="{BB962C8B-B14F-4D97-AF65-F5344CB8AC3E}">
        <p14:creationId xmlns:p14="http://schemas.microsoft.com/office/powerpoint/2010/main" val="225157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ext P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DF713E"/>
            </a:solidFill>
          </a:ln>
          <a:effectLst/>
        </p:spPr>
        <p:style>
          <a:lnRef idx="2">
            <a:schemeClr val="accent1"/>
          </a:lnRef>
          <a:fillRef idx="0">
            <a:schemeClr val="accent1"/>
          </a:fillRef>
          <a:effectRef idx="1">
            <a:schemeClr val="accent1"/>
          </a:effectRef>
          <a:fontRef idx="minor">
            <a:schemeClr val="tx1"/>
          </a:fontRef>
        </p:style>
      </p:cxnSp>
      <p:grpSp>
        <p:nvGrpSpPr>
          <p:cNvPr id="9"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F25E22"/>
          </a:solidFill>
        </p:grpSpPr>
        <p:sp>
          <p:nvSpPr>
            <p:cNvPr id="10"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11" name="Rectangle 10">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sp>
        <p:nvSpPr>
          <p:cNvPr id="7" name="Content Placeholder 12"/>
          <p:cNvSpPr>
            <a:spLocks noGrp="1"/>
          </p:cNvSpPr>
          <p:nvPr>
            <p:ph sz="quarter" idx="16"/>
          </p:nvPr>
        </p:nvSpPr>
        <p:spPr>
          <a:xfrm>
            <a:off x="1112638" y="1447800"/>
            <a:ext cx="84631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15" name="Text Placeholder 5"/>
          <p:cNvSpPr>
            <a:spLocks noGrp="1"/>
          </p:cNvSpPr>
          <p:nvPr>
            <p:ph type="body" sz="quarter" idx="14"/>
          </p:nvPr>
        </p:nvSpPr>
        <p:spPr>
          <a:xfrm>
            <a:off x="-302" y="217615"/>
            <a:ext cx="7200000" cy="471227"/>
          </a:xfrm>
          <a:prstGeom prst="rect">
            <a:avLst/>
          </a:prstGeom>
          <a:solidFill>
            <a:srgbClr val="B8292F"/>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16"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DF713E"/>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19"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DF713E"/>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pic>
        <p:nvPicPr>
          <p:cNvPr id="13" name="Picture 3">
            <a:extLst>
              <a:ext uri="{FF2B5EF4-FFF2-40B4-BE49-F238E27FC236}">
                <a16:creationId xmlns:a16="http://schemas.microsoft.com/office/drawing/2014/main" id="{80DF02AE-D0D8-6140-8F57-7305CBA825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9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5"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F25E22"/>
              </a:buClr>
              <a:buSzTx/>
              <a:buFont typeface="Courier New"/>
              <a:buChar char="o"/>
              <a:tabLst/>
              <a:defRPr sz="1800" baseline="0"/>
            </a:lvl1pPr>
            <a:lvl2pPr marL="720000" indent="-360000">
              <a:lnSpc>
                <a:spcPts val="1920"/>
              </a:lnSpc>
              <a:spcBef>
                <a:spcPts val="0"/>
              </a:spcBef>
              <a:spcAft>
                <a:spcPts val="1450"/>
              </a:spcAft>
              <a:buClr>
                <a:srgbClr val="F25E22"/>
              </a:buClr>
              <a:defRPr sz="1600"/>
            </a:lvl2pPr>
            <a:lvl3pPr marL="1080000" indent="-360000">
              <a:lnSpc>
                <a:spcPts val="1920"/>
              </a:lnSpc>
              <a:spcBef>
                <a:spcPts val="0"/>
              </a:spcBef>
              <a:spcAft>
                <a:spcPts val="1450"/>
              </a:spcAft>
              <a:buClr>
                <a:srgbClr val="F25E22"/>
              </a:buClr>
              <a:defRPr sz="1400"/>
            </a:lvl3pPr>
          </a:lstStyle>
          <a:p>
            <a:pPr lvl="0"/>
            <a:r>
              <a:rPr lang="ga-IE" dirty="0"/>
              <a:t>Click to edit Master text styles</a:t>
            </a:r>
          </a:p>
          <a:p>
            <a:pPr lvl="1"/>
            <a:r>
              <a:rPr lang="ga-IE" dirty="0"/>
              <a:t>Second level</a:t>
            </a:r>
          </a:p>
          <a:p>
            <a:pPr lvl="2"/>
            <a:r>
              <a:rPr lang="ga-IE" dirty="0"/>
              <a:t>Third level</a:t>
            </a:r>
          </a:p>
        </p:txBody>
      </p:sp>
      <p:cxnSp>
        <p:nvCxnSpPr>
          <p:cNvPr id="19" name="Straight Connector 18">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DF713E"/>
            </a:solidFill>
          </a:ln>
          <a:effectLst/>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4"/>
          </p:nvPr>
        </p:nvSpPr>
        <p:spPr>
          <a:xfrm>
            <a:off x="-302" y="217615"/>
            <a:ext cx="7200000" cy="471227"/>
          </a:xfrm>
          <a:prstGeom prst="rect">
            <a:avLst/>
          </a:prstGeom>
          <a:solidFill>
            <a:srgbClr val="B8292F"/>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1"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DF713E"/>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2"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DF713E"/>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3"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F25E22"/>
          </a:solidFill>
        </p:grpSpPr>
        <p:sp>
          <p:nvSpPr>
            <p:cNvPr id="24"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5" name="Rectangle 24">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6"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2" name="Picture 3">
            <a:extLst>
              <a:ext uri="{FF2B5EF4-FFF2-40B4-BE49-F238E27FC236}">
                <a16:creationId xmlns:a16="http://schemas.microsoft.com/office/drawing/2014/main" id="{180A09D3-B8DB-E645-B5A8-79498BD6A0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5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19" name="Content Placeholder 12"/>
          <p:cNvSpPr>
            <a:spLocks noGrp="1"/>
          </p:cNvSpPr>
          <p:nvPr>
            <p:ph sz="quarter" idx="18"/>
          </p:nvPr>
        </p:nvSpPr>
        <p:spPr>
          <a:xfrm>
            <a:off x="5854701" y="5588000"/>
            <a:ext cx="4279900" cy="1003300"/>
          </a:xfrm>
          <a:prstGeom prst="rect">
            <a:avLst/>
          </a:prstGeom>
        </p:spPr>
        <p:txBody>
          <a:bodyPr vert="horz"/>
          <a:lstStyle>
            <a:lvl1pPr marL="0" marR="0" indent="0" algn="ctr" defTabSz="520700" rtl="0" eaLnBrk="1" fontAlgn="base" latinLnBrk="0" hangingPunct="1">
              <a:lnSpc>
                <a:spcPts val="2460"/>
              </a:lnSpc>
              <a:spcBef>
                <a:spcPts val="0"/>
              </a:spcBef>
              <a:spcAft>
                <a:spcPts val="0"/>
              </a:spcAft>
              <a:buClr>
                <a:srgbClr val="1980A9"/>
              </a:buClr>
              <a:buSzTx/>
              <a:buFont typeface="Arial"/>
              <a:buNone/>
              <a:tabLst/>
              <a:defRPr sz="1400" baseline="0"/>
            </a:lvl1pPr>
          </a:lstStyle>
          <a:p>
            <a:pPr lvl="0"/>
            <a:r>
              <a:rPr lang="ga-IE"/>
              <a:t>Click to edit Master text styles</a:t>
            </a:r>
          </a:p>
        </p:txBody>
      </p:sp>
      <p:sp>
        <p:nvSpPr>
          <p:cNvPr id="11" name="Content Placeholder 12"/>
          <p:cNvSpPr>
            <a:spLocks noGrp="1"/>
          </p:cNvSpPr>
          <p:nvPr>
            <p:ph sz="quarter" idx="16"/>
          </p:nvPr>
        </p:nvSpPr>
        <p:spPr>
          <a:xfrm>
            <a:off x="1112638" y="1447800"/>
            <a:ext cx="42340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7" name="Content Placeholder 12"/>
          <p:cNvSpPr>
            <a:spLocks noGrp="1"/>
          </p:cNvSpPr>
          <p:nvPr>
            <p:ph sz="quarter" idx="19"/>
          </p:nvPr>
        </p:nvSpPr>
        <p:spPr>
          <a:xfrm>
            <a:off x="5854701" y="1447800"/>
            <a:ext cx="4279900" cy="41402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pic>
        <p:nvPicPr>
          <p:cNvPr id="16" name="Picture 3">
            <a:extLst>
              <a:ext uri="{FF2B5EF4-FFF2-40B4-BE49-F238E27FC236}">
                <a16:creationId xmlns:a16="http://schemas.microsoft.com/office/drawing/2014/main" id="{8DF837E0-38C3-4BB3-B09F-199233A7CA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DF713E"/>
            </a:solidFill>
          </a:ln>
          <a:effectLst/>
        </p:spPr>
        <p:style>
          <a:lnRef idx="2">
            <a:schemeClr val="accent1"/>
          </a:lnRef>
          <a:fillRef idx="0">
            <a:schemeClr val="accent1"/>
          </a:fillRef>
          <a:effectRef idx="1">
            <a:schemeClr val="accent1"/>
          </a:effectRef>
          <a:fontRef idx="minor">
            <a:schemeClr val="tx1"/>
          </a:fontRef>
        </p:style>
      </p:cxnSp>
      <p:sp>
        <p:nvSpPr>
          <p:cNvPr id="26" name="Text Placeholder 5"/>
          <p:cNvSpPr>
            <a:spLocks noGrp="1"/>
          </p:cNvSpPr>
          <p:nvPr>
            <p:ph type="body" sz="quarter" idx="14"/>
          </p:nvPr>
        </p:nvSpPr>
        <p:spPr>
          <a:xfrm>
            <a:off x="-302" y="217615"/>
            <a:ext cx="7200000" cy="471227"/>
          </a:xfrm>
          <a:prstGeom prst="rect">
            <a:avLst/>
          </a:prstGeom>
          <a:solidFill>
            <a:srgbClr val="B8292F"/>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8"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DF713E"/>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9" name="Text Placeholder 3"/>
          <p:cNvSpPr>
            <a:spLocks noGrp="1"/>
          </p:cNvSpPr>
          <p:nvPr>
            <p:ph type="body" sz="quarter" idx="20"/>
          </p:nvPr>
        </p:nvSpPr>
        <p:spPr>
          <a:xfrm>
            <a:off x="3641465" y="7019924"/>
            <a:ext cx="5758123" cy="542925"/>
          </a:xfrm>
          <a:prstGeom prst="rect">
            <a:avLst/>
          </a:prstGeom>
        </p:spPr>
        <p:txBody>
          <a:bodyPr vert="horz" anchor="ctr"/>
          <a:lstStyle>
            <a:lvl1pPr marL="0" indent="0">
              <a:buNone/>
              <a:defRPr sz="1200">
                <a:solidFill>
                  <a:srgbClr val="DF713E"/>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30"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F25E22"/>
          </a:solidFill>
        </p:grpSpPr>
        <p:sp>
          <p:nvSpPr>
            <p:cNvPr id="31"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2" name="Rectangle 31">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spTree>
    <p:extLst>
      <p:ext uri="{BB962C8B-B14F-4D97-AF65-F5344CB8AC3E}">
        <p14:creationId xmlns:p14="http://schemas.microsoft.com/office/powerpoint/2010/main" val="307721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Text or Image">
    <p:spTree>
      <p:nvGrpSpPr>
        <p:cNvPr id="1" name=""/>
        <p:cNvGrpSpPr/>
        <p:nvPr/>
      </p:nvGrpSpPr>
      <p:grpSpPr>
        <a:xfrm>
          <a:off x="0" y="0"/>
          <a:ext cx="0" cy="0"/>
          <a:chOff x="0" y="0"/>
          <a:chExt cx="0" cy="0"/>
        </a:xfrm>
      </p:grpSpPr>
      <p:sp>
        <p:nvSpPr>
          <p:cNvPr id="12" name="Content Placeholder 12"/>
          <p:cNvSpPr>
            <a:spLocks noGrp="1"/>
          </p:cNvSpPr>
          <p:nvPr>
            <p:ph sz="quarter" idx="16"/>
          </p:nvPr>
        </p:nvSpPr>
        <p:spPr>
          <a:xfrm>
            <a:off x="1112638" y="1447800"/>
            <a:ext cx="42467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7" name="Content Placeholder 12"/>
          <p:cNvSpPr>
            <a:spLocks noGrp="1"/>
          </p:cNvSpPr>
          <p:nvPr>
            <p:ph sz="quarter" idx="19"/>
          </p:nvPr>
        </p:nvSpPr>
        <p:spPr>
          <a:xfrm>
            <a:off x="5854701" y="1447800"/>
            <a:ext cx="4279900"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cxnSp>
        <p:nvCxnSpPr>
          <p:cNvPr id="24" name="Straight Connector 23">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DF713E"/>
            </a:solidFill>
          </a:ln>
          <a:effectLst/>
        </p:spPr>
        <p:style>
          <a:lnRef idx="2">
            <a:schemeClr val="accent1"/>
          </a:lnRef>
          <a:fillRef idx="0">
            <a:schemeClr val="accent1"/>
          </a:fillRef>
          <a:effectRef idx="1">
            <a:schemeClr val="accent1"/>
          </a:effectRef>
          <a:fontRef idx="minor">
            <a:schemeClr val="tx1"/>
          </a:fontRef>
        </p:style>
      </p:cxnSp>
      <p:sp>
        <p:nvSpPr>
          <p:cNvPr id="25" name="Text Placeholder 5"/>
          <p:cNvSpPr>
            <a:spLocks noGrp="1"/>
          </p:cNvSpPr>
          <p:nvPr>
            <p:ph type="body" sz="quarter" idx="14"/>
          </p:nvPr>
        </p:nvSpPr>
        <p:spPr>
          <a:xfrm>
            <a:off x="-302" y="217615"/>
            <a:ext cx="7200000" cy="471227"/>
          </a:xfrm>
          <a:prstGeom prst="rect">
            <a:avLst/>
          </a:prstGeom>
          <a:solidFill>
            <a:srgbClr val="B8292F"/>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6"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DF713E"/>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7" name="Text Placeholder 3"/>
          <p:cNvSpPr>
            <a:spLocks noGrp="1"/>
          </p:cNvSpPr>
          <p:nvPr>
            <p:ph type="body" sz="quarter" idx="20"/>
          </p:nvPr>
        </p:nvSpPr>
        <p:spPr>
          <a:xfrm>
            <a:off x="3641465" y="7019924"/>
            <a:ext cx="5758123" cy="542925"/>
          </a:xfrm>
          <a:prstGeom prst="rect">
            <a:avLst/>
          </a:prstGeom>
        </p:spPr>
        <p:txBody>
          <a:bodyPr vert="horz" anchor="ctr"/>
          <a:lstStyle>
            <a:lvl1pPr marL="0" indent="0">
              <a:buNone/>
              <a:defRPr sz="1200">
                <a:solidFill>
                  <a:srgbClr val="DF713E"/>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8"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F25E22"/>
          </a:solidFill>
        </p:grpSpPr>
        <p:sp>
          <p:nvSpPr>
            <p:cNvPr id="29"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0" name="Rectangle 29">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3" name="Picture 3">
            <a:extLst>
              <a:ext uri="{FF2B5EF4-FFF2-40B4-BE49-F238E27FC236}">
                <a16:creationId xmlns:a16="http://schemas.microsoft.com/office/drawing/2014/main" id="{33CD5DED-E949-0E43-809B-48162B6143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5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amp; Image">
    <p:spTree>
      <p:nvGrpSpPr>
        <p:cNvPr id="1" name=""/>
        <p:cNvGrpSpPr/>
        <p:nvPr/>
      </p:nvGrpSpPr>
      <p:grpSpPr>
        <a:xfrm>
          <a:off x="0" y="0"/>
          <a:ext cx="0" cy="0"/>
          <a:chOff x="0" y="0"/>
          <a:chExt cx="0" cy="0"/>
        </a:xfrm>
      </p:grpSpPr>
      <p:sp>
        <p:nvSpPr>
          <p:cNvPr id="14" name="Content Placeholder 12"/>
          <p:cNvSpPr>
            <a:spLocks noGrp="1"/>
          </p:cNvSpPr>
          <p:nvPr>
            <p:ph sz="quarter" idx="16"/>
          </p:nvPr>
        </p:nvSpPr>
        <p:spPr>
          <a:xfrm>
            <a:off x="1112638" y="1447800"/>
            <a:ext cx="8463162" cy="9271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25" name="Content Placeholder 12"/>
          <p:cNvSpPr>
            <a:spLocks noGrp="1"/>
          </p:cNvSpPr>
          <p:nvPr>
            <p:ph sz="quarter" idx="20"/>
          </p:nvPr>
        </p:nvSpPr>
        <p:spPr>
          <a:xfrm>
            <a:off x="1112638" y="2524101"/>
            <a:ext cx="8463162" cy="4064746"/>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cxnSp>
        <p:nvCxnSpPr>
          <p:cNvPr id="22" name="Straight Connector 21">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DF713E"/>
            </a:solidFill>
          </a:ln>
          <a:effectLst/>
        </p:spPr>
        <p:style>
          <a:lnRef idx="2">
            <a:schemeClr val="accent1"/>
          </a:lnRef>
          <a:fillRef idx="0">
            <a:schemeClr val="accent1"/>
          </a:fillRef>
          <a:effectRef idx="1">
            <a:schemeClr val="accent1"/>
          </a:effectRef>
          <a:fontRef idx="minor">
            <a:schemeClr val="tx1"/>
          </a:fontRef>
        </p:style>
      </p:cxnSp>
      <p:sp>
        <p:nvSpPr>
          <p:cNvPr id="23" name="Text Placeholder 5"/>
          <p:cNvSpPr>
            <a:spLocks noGrp="1"/>
          </p:cNvSpPr>
          <p:nvPr>
            <p:ph type="body" sz="quarter" idx="14"/>
          </p:nvPr>
        </p:nvSpPr>
        <p:spPr>
          <a:xfrm>
            <a:off x="-302" y="217615"/>
            <a:ext cx="7200000" cy="471227"/>
          </a:xfrm>
          <a:prstGeom prst="rect">
            <a:avLst/>
          </a:prstGeom>
          <a:solidFill>
            <a:srgbClr val="B8292F"/>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4"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DF713E"/>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6"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DF713E"/>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7"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F25E22"/>
          </a:solidFill>
        </p:grpSpPr>
        <p:sp>
          <p:nvSpPr>
            <p:cNvPr id="28"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9" name="Rectangle 28">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0"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3" name="Picture 3">
            <a:extLst>
              <a:ext uri="{FF2B5EF4-FFF2-40B4-BE49-F238E27FC236}">
                <a16:creationId xmlns:a16="http://schemas.microsoft.com/office/drawing/2014/main" id="{2FE95955-88BF-E24B-9F88-CBC8CF36F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515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S PGothic" charset="0"/>
        </a:defRPr>
      </a:lvl1pPr>
      <a:lvl2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2pPr>
      <a:lvl3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3pPr>
      <a:lvl4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4pPr>
      <a:lvl5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5pPr>
      <a:lvl6pPr marL="4572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6pPr>
      <a:lvl7pPr marL="9144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7pPr>
      <a:lvl8pPr marL="13716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8pPr>
      <a:lvl9pPr marL="18288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S PGothic" charset="0"/>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4AFF35D-7DE6-6E44-8AD5-680C82449977}"/>
              </a:ext>
            </a:extLst>
          </p:cNvPr>
          <p:cNvPicPr>
            <a:picLocks noGrp="1" noChangeAspect="1"/>
          </p:cNvPicPr>
          <p:nvPr>
            <p:ph type="pic" sz="quarter" idx="4294967295"/>
          </p:nvPr>
        </p:nvPicPr>
        <p:blipFill>
          <a:blip r:embed="rId2"/>
          <a:stretch>
            <a:fillRect/>
          </a:stretch>
        </p:blipFill>
        <p:spPr>
          <a:xfrm>
            <a:off x="-301" y="-520622"/>
            <a:ext cx="10688938" cy="6609094"/>
          </a:xfrm>
          <a:prstGeom prst="rect">
            <a:avLst/>
          </a:prstGeom>
        </p:spPr>
      </p:pic>
      <p:sp>
        <p:nvSpPr>
          <p:cNvPr id="3" name="Title 2"/>
          <p:cNvSpPr>
            <a:spLocks noGrp="1"/>
          </p:cNvSpPr>
          <p:nvPr>
            <p:ph type="title"/>
          </p:nvPr>
        </p:nvSpPr>
        <p:spPr>
          <a:xfrm>
            <a:off x="-1" y="1635004"/>
            <a:ext cx="5029201" cy="506484"/>
          </a:xfrm>
          <a:solidFill>
            <a:srgbClr val="B8292F"/>
          </a:solidFill>
        </p:spPr>
        <p:txBody>
          <a:bodyPr/>
          <a:lstStyle/>
          <a:p>
            <a:r>
              <a:rPr lang="en-US" dirty="0"/>
              <a:t>Strand 2</a:t>
            </a:r>
          </a:p>
        </p:txBody>
      </p:sp>
      <p:sp>
        <p:nvSpPr>
          <p:cNvPr id="4" name="Text Placeholder 3"/>
          <p:cNvSpPr>
            <a:spLocks noGrp="1"/>
          </p:cNvSpPr>
          <p:nvPr>
            <p:ph type="body" sz="quarter" idx="14"/>
          </p:nvPr>
        </p:nvSpPr>
        <p:spPr>
          <a:solidFill>
            <a:srgbClr val="DF713E"/>
          </a:solidFill>
        </p:spPr>
        <p:txBody>
          <a:bodyPr/>
          <a:lstStyle/>
          <a:p>
            <a:r>
              <a:rPr lang="en-US" dirty="0"/>
              <a:t>Chapter 24</a:t>
            </a:r>
          </a:p>
        </p:txBody>
      </p:sp>
      <p:sp>
        <p:nvSpPr>
          <p:cNvPr id="5" name="Text Placeholder 4"/>
          <p:cNvSpPr>
            <a:spLocks noGrp="1"/>
          </p:cNvSpPr>
          <p:nvPr>
            <p:ph type="body" sz="quarter" idx="15"/>
          </p:nvPr>
        </p:nvSpPr>
        <p:spPr>
          <a:xfrm>
            <a:off x="-301" y="2808002"/>
            <a:ext cx="3960000" cy="746728"/>
          </a:xfrm>
          <a:solidFill>
            <a:srgbClr val="F25E22"/>
          </a:solidFill>
        </p:spPr>
        <p:txBody>
          <a:bodyPr/>
          <a:lstStyle/>
          <a:p>
            <a:r>
              <a:rPr lang="en-US" dirty="0"/>
              <a:t>Business Cash Flow and Finance</a:t>
            </a:r>
          </a:p>
        </p:txBody>
      </p:sp>
    </p:spTree>
    <p:extLst>
      <p:ext uri="{BB962C8B-B14F-4D97-AF65-F5344CB8AC3E}">
        <p14:creationId xmlns:p14="http://schemas.microsoft.com/office/powerpoint/2010/main" val="148662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10" name="Text Placeholder 9">
            <a:extLst>
              <a:ext uri="{FF2B5EF4-FFF2-40B4-BE49-F238E27FC236}">
                <a16:creationId xmlns:a16="http://schemas.microsoft.com/office/drawing/2014/main" id="{F8C48F7A-8725-47BB-ABCD-33F3093518E1}"/>
              </a:ext>
            </a:extLst>
          </p:cNvPr>
          <p:cNvSpPr>
            <a:spLocks noGrp="1"/>
          </p:cNvSpPr>
          <p:nvPr>
            <p:ph type="body" sz="quarter" idx="14"/>
          </p:nvPr>
        </p:nvSpPr>
        <p:spPr/>
        <p:txBody>
          <a:bodyPr/>
          <a:lstStyle/>
          <a:p>
            <a:r>
              <a:rPr lang="en-IE" dirty="0"/>
              <a:t>Business Finance</a:t>
            </a:r>
          </a:p>
        </p:txBody>
      </p:sp>
      <p:graphicFrame>
        <p:nvGraphicFramePr>
          <p:cNvPr id="3" name="Table 2">
            <a:extLst>
              <a:ext uri="{FF2B5EF4-FFF2-40B4-BE49-F238E27FC236}">
                <a16:creationId xmlns:a16="http://schemas.microsoft.com/office/drawing/2014/main" id="{7F49DFBF-1744-7D41-89B5-C8E2527DA200}"/>
              </a:ext>
            </a:extLst>
          </p:cNvPr>
          <p:cNvGraphicFramePr>
            <a:graphicFrameLocks noGrp="1"/>
          </p:cNvGraphicFramePr>
          <p:nvPr>
            <p:extLst>
              <p:ext uri="{D42A27DB-BD31-4B8C-83A1-F6EECF244321}">
                <p14:modId xmlns:p14="http://schemas.microsoft.com/office/powerpoint/2010/main" val="604021563"/>
              </p:ext>
            </p:extLst>
          </p:nvPr>
        </p:nvGraphicFramePr>
        <p:xfrm>
          <a:off x="527556" y="962110"/>
          <a:ext cx="8872031" cy="5713009"/>
        </p:xfrm>
        <a:graphic>
          <a:graphicData uri="http://schemas.openxmlformats.org/drawingml/2006/table">
            <a:tbl>
              <a:tblPr firstRow="1" firstCol="1" bandRow="1">
                <a:tableStyleId>{5C22544A-7EE6-4342-B048-85BDC9FD1C3A}</a:tableStyleId>
              </a:tblPr>
              <a:tblGrid>
                <a:gridCol w="1320369">
                  <a:extLst>
                    <a:ext uri="{9D8B030D-6E8A-4147-A177-3AD203B41FA5}">
                      <a16:colId xmlns:a16="http://schemas.microsoft.com/office/drawing/2014/main" val="4191506259"/>
                    </a:ext>
                  </a:extLst>
                </a:gridCol>
                <a:gridCol w="2503660">
                  <a:extLst>
                    <a:ext uri="{9D8B030D-6E8A-4147-A177-3AD203B41FA5}">
                      <a16:colId xmlns:a16="http://schemas.microsoft.com/office/drawing/2014/main" val="508355555"/>
                    </a:ext>
                  </a:extLst>
                </a:gridCol>
                <a:gridCol w="2422021">
                  <a:extLst>
                    <a:ext uri="{9D8B030D-6E8A-4147-A177-3AD203B41FA5}">
                      <a16:colId xmlns:a16="http://schemas.microsoft.com/office/drawing/2014/main" val="3310002503"/>
                    </a:ext>
                  </a:extLst>
                </a:gridCol>
                <a:gridCol w="2625981">
                  <a:extLst>
                    <a:ext uri="{9D8B030D-6E8A-4147-A177-3AD203B41FA5}">
                      <a16:colId xmlns:a16="http://schemas.microsoft.com/office/drawing/2014/main" val="2845755615"/>
                    </a:ext>
                  </a:extLst>
                </a:gridCol>
              </a:tblGrid>
              <a:tr h="374368">
                <a:tc>
                  <a:txBody>
                    <a:bodyPr/>
                    <a:lstStyle/>
                    <a:p>
                      <a:pPr algn="ctr">
                        <a:spcAft>
                          <a:spcPts val="0"/>
                        </a:spcAft>
                      </a:pPr>
                      <a:endParaRPr lang="en-IE"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F713E"/>
                    </a:solidFill>
                  </a:tcPr>
                </a:tc>
                <a:tc>
                  <a:txBody>
                    <a:bodyPr/>
                    <a:lstStyle/>
                    <a:p>
                      <a:pPr algn="l">
                        <a:spcAft>
                          <a:spcPts val="0"/>
                        </a:spcAft>
                      </a:pPr>
                      <a:r>
                        <a:rPr lang="en-GB" sz="2000" dirty="0">
                          <a:solidFill>
                            <a:schemeClr val="bg1"/>
                          </a:solidFill>
                          <a:effectLst/>
                        </a:rPr>
                        <a:t>Short Term</a:t>
                      </a:r>
                      <a:endParaRPr lang="en-I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F713E"/>
                    </a:solidFill>
                  </a:tcPr>
                </a:tc>
                <a:tc>
                  <a:txBody>
                    <a:bodyPr/>
                    <a:lstStyle/>
                    <a:p>
                      <a:pPr algn="l">
                        <a:spcAft>
                          <a:spcPts val="0"/>
                        </a:spcAft>
                      </a:pPr>
                      <a:r>
                        <a:rPr lang="en-GB" sz="2000" dirty="0">
                          <a:solidFill>
                            <a:schemeClr val="bg1"/>
                          </a:solidFill>
                          <a:effectLst/>
                        </a:rPr>
                        <a:t>Medium Term</a:t>
                      </a:r>
                      <a:endParaRPr lang="en-I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F713E"/>
                    </a:solidFill>
                  </a:tcPr>
                </a:tc>
                <a:tc>
                  <a:txBody>
                    <a:bodyPr/>
                    <a:lstStyle/>
                    <a:p>
                      <a:pPr algn="l">
                        <a:spcAft>
                          <a:spcPts val="0"/>
                        </a:spcAft>
                      </a:pPr>
                      <a:r>
                        <a:rPr lang="en-GB" sz="2000" dirty="0">
                          <a:solidFill>
                            <a:schemeClr val="bg1"/>
                          </a:solidFill>
                          <a:effectLst/>
                        </a:rPr>
                        <a:t>Long Term</a:t>
                      </a:r>
                      <a:endParaRPr lang="en-I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F713E"/>
                    </a:solidFill>
                  </a:tcPr>
                </a:tc>
                <a:extLst>
                  <a:ext uri="{0D108BD9-81ED-4DB2-BD59-A6C34878D82A}">
                    <a16:rowId xmlns:a16="http://schemas.microsoft.com/office/drawing/2014/main" val="1038848820"/>
                  </a:ext>
                </a:extLst>
              </a:tr>
              <a:tr h="1220595">
                <a:tc>
                  <a:txBody>
                    <a:bodyPr/>
                    <a:lstStyle/>
                    <a:p>
                      <a:pPr algn="l">
                        <a:spcAft>
                          <a:spcPts val="0"/>
                        </a:spcAft>
                      </a:pPr>
                      <a:r>
                        <a:rPr lang="en-GB" sz="2000" dirty="0">
                          <a:effectLst/>
                        </a:rPr>
                        <a:t> </a:t>
                      </a:r>
                      <a:endParaRPr lang="en-IE" sz="2000" dirty="0">
                        <a:effectLst/>
                      </a:endParaRPr>
                    </a:p>
                    <a:p>
                      <a:pPr algn="l">
                        <a:spcAft>
                          <a:spcPts val="0"/>
                        </a:spcAft>
                      </a:pPr>
                      <a:r>
                        <a:rPr lang="en-GB" sz="2000" dirty="0">
                          <a:effectLst/>
                        </a:rPr>
                        <a:t>Time period</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F713E"/>
                    </a:solidFill>
                  </a:tcPr>
                </a:tc>
                <a:tc>
                  <a:txBody>
                    <a:bodyPr/>
                    <a:lstStyle/>
                    <a:p>
                      <a:pPr algn="l">
                        <a:spcAft>
                          <a:spcPts val="0"/>
                        </a:spcAft>
                      </a:pPr>
                      <a:r>
                        <a:rPr lang="en-GB" sz="1600" dirty="0">
                          <a:effectLst/>
                        </a:rPr>
                        <a:t> </a:t>
                      </a:r>
                      <a:endParaRPr lang="en-IE" sz="1600" dirty="0">
                        <a:effectLst/>
                      </a:endParaRPr>
                    </a:p>
                    <a:p>
                      <a:pPr algn="l">
                        <a:spcAft>
                          <a:spcPts val="0"/>
                        </a:spcAft>
                      </a:pPr>
                      <a:r>
                        <a:rPr lang="en-GB" sz="1600" dirty="0">
                          <a:effectLst/>
                        </a:rPr>
                        <a:t>(0–1 Year)</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accent6">
                        <a:lumMod val="60000"/>
                        <a:lumOff val="40000"/>
                      </a:schemeClr>
                    </a:solidFill>
                  </a:tcPr>
                </a:tc>
                <a:tc>
                  <a:txBody>
                    <a:bodyPr/>
                    <a:lstStyle/>
                    <a:p>
                      <a:pPr algn="l">
                        <a:spcAft>
                          <a:spcPts val="0"/>
                        </a:spcAft>
                      </a:pPr>
                      <a:r>
                        <a:rPr lang="en-GB" sz="1600" dirty="0">
                          <a:effectLst/>
                        </a:rPr>
                        <a:t> </a:t>
                      </a:r>
                      <a:endParaRPr lang="en-IE" sz="1600" dirty="0">
                        <a:effectLst/>
                      </a:endParaRPr>
                    </a:p>
                    <a:p>
                      <a:pPr algn="l">
                        <a:spcAft>
                          <a:spcPts val="0"/>
                        </a:spcAft>
                      </a:pPr>
                      <a:r>
                        <a:rPr lang="en-GB" sz="1600" dirty="0">
                          <a:effectLst/>
                        </a:rPr>
                        <a:t>(1–5 Years)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accent6">
                        <a:lumMod val="60000"/>
                        <a:lumOff val="40000"/>
                      </a:schemeClr>
                    </a:solidFill>
                  </a:tcPr>
                </a:tc>
                <a:tc>
                  <a:txBody>
                    <a:bodyPr/>
                    <a:lstStyle/>
                    <a:p>
                      <a:pPr algn="l">
                        <a:spcAft>
                          <a:spcPts val="0"/>
                        </a:spcAft>
                      </a:pPr>
                      <a:r>
                        <a:rPr lang="en-GB" sz="1600" dirty="0">
                          <a:effectLst/>
                        </a:rPr>
                        <a:t> </a:t>
                      </a:r>
                      <a:endParaRPr lang="en-IE" sz="1600" dirty="0">
                        <a:effectLst/>
                      </a:endParaRPr>
                    </a:p>
                    <a:p>
                      <a:pPr algn="l">
                        <a:spcAft>
                          <a:spcPts val="0"/>
                        </a:spcAft>
                      </a:pPr>
                      <a:r>
                        <a:rPr lang="en-GB" sz="1600" dirty="0">
                          <a:effectLst/>
                        </a:rPr>
                        <a:t>(Over 5 Years)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20499989"/>
                  </a:ext>
                </a:extLst>
              </a:tr>
              <a:tr h="2620575">
                <a:tc>
                  <a:txBody>
                    <a:bodyPr/>
                    <a:lstStyle/>
                    <a:p>
                      <a:pPr algn="l">
                        <a:spcAft>
                          <a:spcPts val="0"/>
                        </a:spcAft>
                      </a:pPr>
                      <a:r>
                        <a:rPr lang="en-GB" sz="2000" dirty="0">
                          <a:effectLst/>
                        </a:rPr>
                        <a:t> </a:t>
                      </a:r>
                      <a:endParaRPr lang="en-IE" sz="2000" dirty="0">
                        <a:effectLst/>
                      </a:endParaRPr>
                    </a:p>
                    <a:p>
                      <a:pPr algn="l">
                        <a:spcAft>
                          <a:spcPts val="0"/>
                        </a:spcAft>
                      </a:pPr>
                      <a:r>
                        <a:rPr lang="en-GB" sz="2000" dirty="0">
                          <a:effectLst/>
                        </a:rPr>
                        <a:t> </a:t>
                      </a:r>
                      <a:endParaRPr lang="en-IE" sz="2000" dirty="0">
                        <a:effectLst/>
                      </a:endParaRPr>
                    </a:p>
                    <a:p>
                      <a:pPr algn="l">
                        <a:spcAft>
                          <a:spcPts val="0"/>
                        </a:spcAft>
                      </a:pPr>
                      <a:r>
                        <a:rPr lang="en-GB" sz="2000" dirty="0">
                          <a:effectLst/>
                        </a:rPr>
                        <a:t>Source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solidFill>
                      <a:srgbClr val="DF713E"/>
                    </a:solidFill>
                  </a:tcPr>
                </a:tc>
                <a:tc>
                  <a:txBody>
                    <a:bodyPr/>
                    <a:lstStyle/>
                    <a:p>
                      <a:pPr marL="285750" indent="-285750">
                        <a:spcAft>
                          <a:spcPts val="0"/>
                        </a:spcAft>
                        <a:buClr>
                          <a:srgbClr val="F25E22"/>
                        </a:buClr>
                        <a:buFont typeface="Arial" panose="020B0604020202020204" pitchFamily="34" charset="0"/>
                        <a:buChar char="•"/>
                      </a:pPr>
                      <a:r>
                        <a:rPr lang="en-GB" sz="1600" dirty="0">
                          <a:effectLst/>
                        </a:rPr>
                        <a:t>Trade creditors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Bank overdraft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Accrued expenses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solidFill>
                      <a:schemeClr val="accent6">
                        <a:lumMod val="20000"/>
                        <a:lumOff val="80000"/>
                      </a:schemeClr>
                    </a:solidFill>
                  </a:tcPr>
                </a:tc>
                <a:tc>
                  <a:txBody>
                    <a:bodyPr/>
                    <a:lstStyle/>
                    <a:p>
                      <a:pPr marL="285750" indent="-285750">
                        <a:spcAft>
                          <a:spcPts val="0"/>
                        </a:spcAft>
                        <a:buClr>
                          <a:srgbClr val="F25E22"/>
                        </a:buClr>
                        <a:buFont typeface="Arial" panose="020B0604020202020204" pitchFamily="34" charset="0"/>
                        <a:buChar char="•"/>
                      </a:pPr>
                      <a:r>
                        <a:rPr lang="en-GB" sz="1600" dirty="0">
                          <a:effectLst/>
                        </a:rPr>
                        <a:t>Term loan</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Leasing</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Hire purchase</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effectLst/>
                        </a:rPr>
                        <a:t>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mpd="sng">
                      <a:noFill/>
                    </a:lnB>
                    <a:solidFill>
                      <a:schemeClr val="accent6">
                        <a:lumMod val="20000"/>
                        <a:lumOff val="80000"/>
                      </a:schemeClr>
                    </a:solidFill>
                  </a:tcPr>
                </a:tc>
                <a:tc>
                  <a:txBody>
                    <a:bodyPr/>
                    <a:lstStyle/>
                    <a:p>
                      <a:pPr marL="285750" indent="-285750">
                        <a:spcAft>
                          <a:spcPts val="0"/>
                        </a:spcAft>
                        <a:buClr>
                          <a:srgbClr val="F25E22"/>
                        </a:buClr>
                        <a:buFont typeface="Arial" panose="020B0604020202020204" pitchFamily="34" charset="0"/>
                        <a:buChar char="•"/>
                      </a:pPr>
                      <a:r>
                        <a:rPr lang="en-GB" sz="1600" dirty="0">
                          <a:effectLst/>
                        </a:rPr>
                        <a:t>Equity finance (ordinary shares)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Retained earnings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Sale and leaseback</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Long-term loans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Government and EU grants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accent6">
                        <a:lumMod val="20000"/>
                        <a:lumOff val="80000"/>
                      </a:schemeClr>
                    </a:solidFill>
                  </a:tcPr>
                </a:tc>
                <a:extLst>
                  <a:ext uri="{0D108BD9-81ED-4DB2-BD59-A6C34878D82A}">
                    <a16:rowId xmlns:a16="http://schemas.microsoft.com/office/drawing/2014/main" val="797115609"/>
                  </a:ext>
                </a:extLst>
              </a:tr>
              <a:tr h="1497471">
                <a:tc>
                  <a:txBody>
                    <a:bodyPr/>
                    <a:lstStyle/>
                    <a:p>
                      <a:pPr algn="l">
                        <a:spcAft>
                          <a:spcPts val="0"/>
                        </a:spcAft>
                      </a:pPr>
                      <a:r>
                        <a:rPr lang="en-GB" sz="2000" dirty="0">
                          <a:effectLst/>
                        </a:rPr>
                        <a:t> </a:t>
                      </a:r>
                      <a:endParaRPr lang="en-IE" sz="2000" dirty="0">
                        <a:effectLst/>
                      </a:endParaRPr>
                    </a:p>
                    <a:p>
                      <a:pPr algn="l">
                        <a:spcAft>
                          <a:spcPts val="0"/>
                        </a:spcAft>
                      </a:pPr>
                      <a:r>
                        <a:rPr lang="en-GB" sz="2000" dirty="0">
                          <a:effectLst/>
                        </a:rPr>
                        <a:t>Main uses</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F713E"/>
                    </a:solidFill>
                  </a:tcPr>
                </a:tc>
                <a:tc>
                  <a:txBody>
                    <a:bodyPr/>
                    <a:lstStyle/>
                    <a:p>
                      <a:pPr marL="285750" indent="-285750">
                        <a:spcAft>
                          <a:spcPts val="0"/>
                        </a:spcAft>
                        <a:buClr>
                          <a:srgbClr val="F25E22"/>
                        </a:buClr>
                        <a:buFont typeface="Arial" panose="020B0604020202020204" pitchFamily="34" charset="0"/>
                        <a:buChar char="•"/>
                      </a:pPr>
                      <a:r>
                        <a:rPr lang="en-GB" sz="1600" dirty="0">
                          <a:effectLst/>
                        </a:rPr>
                        <a:t>Raw materials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Business overheads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ICT support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6">
                        <a:lumMod val="40000"/>
                        <a:lumOff val="60000"/>
                      </a:schemeClr>
                    </a:solidFill>
                  </a:tcPr>
                </a:tc>
                <a:tc>
                  <a:txBody>
                    <a:bodyPr/>
                    <a:lstStyle/>
                    <a:p>
                      <a:pPr marL="285750" indent="-285750">
                        <a:spcAft>
                          <a:spcPts val="0"/>
                        </a:spcAft>
                        <a:buClr>
                          <a:srgbClr val="F25E22"/>
                        </a:buClr>
                        <a:buFont typeface="Arial" panose="020B0604020202020204" pitchFamily="34" charset="0"/>
                        <a:buChar char="•"/>
                      </a:pPr>
                      <a:r>
                        <a:rPr lang="en-GB" sz="1600" dirty="0">
                          <a:effectLst/>
                        </a:rPr>
                        <a:t>Equipment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Motor vehicles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Furniture and fittings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ICT equipment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6">
                        <a:lumMod val="40000"/>
                        <a:lumOff val="60000"/>
                      </a:schemeClr>
                    </a:solidFill>
                  </a:tcPr>
                </a:tc>
                <a:tc>
                  <a:txBody>
                    <a:bodyPr/>
                    <a:lstStyle/>
                    <a:p>
                      <a:pPr marL="285750" indent="-285750">
                        <a:spcAft>
                          <a:spcPts val="0"/>
                        </a:spcAft>
                        <a:buClr>
                          <a:srgbClr val="F25E22"/>
                        </a:buClr>
                        <a:buFont typeface="Arial" panose="020B0604020202020204" pitchFamily="34" charset="0"/>
                        <a:buChar char="•"/>
                      </a:pPr>
                      <a:r>
                        <a:rPr lang="en-GB" sz="1600" dirty="0">
                          <a:effectLst/>
                        </a:rPr>
                        <a:t>Premises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Clr>
                          <a:srgbClr val="F25E22"/>
                        </a:buClr>
                        <a:buFont typeface="Arial" panose="020B0604020202020204" pitchFamily="34" charset="0"/>
                        <a:buChar char="•"/>
                      </a:pPr>
                      <a:r>
                        <a:rPr lang="en-GB" sz="1600" dirty="0">
                          <a:effectLst/>
                        </a:rPr>
                        <a:t>Industrial machinery</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702406926"/>
                  </a:ext>
                </a:extLst>
              </a:tr>
            </a:tbl>
          </a:graphicData>
        </a:graphic>
      </p:graphicFrame>
      <p:sp>
        <p:nvSpPr>
          <p:cNvPr id="4" name="Rectangle 1">
            <a:extLst>
              <a:ext uri="{FF2B5EF4-FFF2-40B4-BE49-F238E27FC236}">
                <a16:creationId xmlns:a16="http://schemas.microsoft.com/office/drawing/2014/main" id="{FA91102D-0E8E-9945-9811-29C33520CCEF}"/>
              </a:ext>
            </a:extLst>
          </p:cNvPr>
          <p:cNvSpPr>
            <a:spLocks noChangeArrowheads="1"/>
          </p:cNvSpPr>
          <p:nvPr/>
        </p:nvSpPr>
        <p:spPr bwMode="auto">
          <a:xfrm>
            <a:off x="1763713" y="31083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21428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9" name="Text Placeholder 8">
            <a:extLst>
              <a:ext uri="{FF2B5EF4-FFF2-40B4-BE49-F238E27FC236}">
                <a16:creationId xmlns:a16="http://schemas.microsoft.com/office/drawing/2014/main" id="{77B0A771-A449-4D37-8EF3-779CE1827B17}"/>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64FD9AF1-7562-46A9-BF9A-D37E9829EC1B}"/>
              </a:ext>
            </a:extLst>
          </p:cNvPr>
          <p:cNvSpPr>
            <a:spLocks noGrp="1"/>
          </p:cNvSpPr>
          <p:nvPr>
            <p:ph type="body" sz="quarter" idx="15"/>
          </p:nvPr>
        </p:nvSpPr>
        <p:spPr/>
        <p:txBody>
          <a:bodyPr/>
          <a:lstStyle/>
          <a:p>
            <a:r>
              <a:rPr lang="en-IE" dirty="0"/>
              <a:t>Trade Creditors</a:t>
            </a:r>
          </a:p>
        </p:txBody>
      </p:sp>
      <p:sp>
        <p:nvSpPr>
          <p:cNvPr id="11" name="Content Placeholder 10">
            <a:extLst>
              <a:ext uri="{FF2B5EF4-FFF2-40B4-BE49-F238E27FC236}">
                <a16:creationId xmlns:a16="http://schemas.microsoft.com/office/drawing/2014/main" id="{1E0D486C-E492-4021-9E72-C866DF389C09}"/>
              </a:ext>
            </a:extLst>
          </p:cNvPr>
          <p:cNvSpPr>
            <a:spLocks noGrp="1"/>
          </p:cNvSpPr>
          <p:nvPr>
            <p:ph sz="quarter" idx="16"/>
          </p:nvPr>
        </p:nvSpPr>
        <p:spPr>
          <a:xfrm>
            <a:off x="483988" y="1352877"/>
            <a:ext cx="8463162" cy="4412087"/>
          </a:xfrm>
        </p:spPr>
        <p:txBody>
          <a:bodyPr/>
          <a:lstStyle/>
          <a:p>
            <a:pPr marL="180000" indent="0">
              <a:buNone/>
            </a:pPr>
            <a:r>
              <a:rPr lang="en-IE" b="1" dirty="0"/>
              <a:t>Operation</a:t>
            </a:r>
          </a:p>
          <a:p>
            <a:pPr>
              <a:buFont typeface="Arial" panose="020B0604020202020204" pitchFamily="34" charset="0"/>
              <a:buChar char="•"/>
            </a:pPr>
            <a:r>
              <a:rPr lang="en-IE" dirty="0"/>
              <a:t>Here a firm delays payment to their creditors and instead puts the money on deposit with a financial institution to earn interest.</a:t>
            </a:r>
          </a:p>
          <a:p>
            <a:pPr marL="180000" indent="0">
              <a:buNone/>
            </a:pPr>
            <a:r>
              <a:rPr lang="en-IE" b="1" dirty="0"/>
              <a:t>Cost</a:t>
            </a:r>
          </a:p>
          <a:p>
            <a:pPr>
              <a:buFont typeface="Arial" panose="020B0604020202020204" pitchFamily="34" charset="0"/>
              <a:buChar char="•"/>
            </a:pPr>
            <a:r>
              <a:rPr lang="en-IE" dirty="0"/>
              <a:t>There is no cost to using trade credit in this way except if the firm loses out on cash discounts they would have received for early payment.</a:t>
            </a:r>
          </a:p>
          <a:p>
            <a:pPr marL="180000" indent="0">
              <a:buNone/>
            </a:pPr>
            <a:r>
              <a:rPr lang="en-IE" b="1" dirty="0"/>
              <a:t>Risk</a:t>
            </a:r>
          </a:p>
          <a:p>
            <a:pPr>
              <a:buFont typeface="Arial" panose="020B0604020202020204" pitchFamily="34" charset="0"/>
              <a:buChar char="•"/>
            </a:pPr>
            <a:r>
              <a:rPr lang="en-IE" dirty="0"/>
              <a:t>The firm could risk having their credit terms reduced if they are consistently late in paying their suppliers.</a:t>
            </a:r>
          </a:p>
          <a:p>
            <a:pPr>
              <a:buFont typeface="Arial" panose="020B0604020202020204" pitchFamily="34" charset="0"/>
              <a:buChar char="•"/>
            </a:pPr>
            <a:r>
              <a:rPr lang="en-IE" dirty="0"/>
              <a:t>The firm may get a bad reputation among suppliers, who may refuse to do business with them in the future unless they pay in cash.</a:t>
            </a:r>
          </a:p>
        </p:txBody>
      </p:sp>
    </p:spTree>
    <p:extLst>
      <p:ext uri="{BB962C8B-B14F-4D97-AF65-F5344CB8AC3E}">
        <p14:creationId xmlns:p14="http://schemas.microsoft.com/office/powerpoint/2010/main" val="310164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9" name="Text Placeholder 8">
            <a:extLst>
              <a:ext uri="{FF2B5EF4-FFF2-40B4-BE49-F238E27FC236}">
                <a16:creationId xmlns:a16="http://schemas.microsoft.com/office/drawing/2014/main" id="{FE85D08C-BC46-4115-BAB0-66AFABE06DD8}"/>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DDC687E3-A583-4C3B-9F13-CA5DF2D2A4D5}"/>
              </a:ext>
            </a:extLst>
          </p:cNvPr>
          <p:cNvSpPr>
            <a:spLocks noGrp="1"/>
          </p:cNvSpPr>
          <p:nvPr>
            <p:ph type="body" sz="quarter" idx="15"/>
          </p:nvPr>
        </p:nvSpPr>
        <p:spPr/>
        <p:txBody>
          <a:bodyPr/>
          <a:lstStyle/>
          <a:p>
            <a:r>
              <a:rPr lang="en-IE" dirty="0"/>
              <a:t>Bank Overdraft</a:t>
            </a:r>
          </a:p>
        </p:txBody>
      </p:sp>
      <p:sp>
        <p:nvSpPr>
          <p:cNvPr id="11" name="Content Placeholder 10">
            <a:extLst>
              <a:ext uri="{FF2B5EF4-FFF2-40B4-BE49-F238E27FC236}">
                <a16:creationId xmlns:a16="http://schemas.microsoft.com/office/drawing/2014/main" id="{39177748-3A08-4BF4-B8E2-4C2CE8FCB491}"/>
              </a:ext>
            </a:extLst>
          </p:cNvPr>
          <p:cNvSpPr>
            <a:spLocks noGrp="1"/>
          </p:cNvSpPr>
          <p:nvPr>
            <p:ph sz="quarter" idx="16"/>
          </p:nvPr>
        </p:nvSpPr>
        <p:spPr>
          <a:xfrm>
            <a:off x="415357" y="1402694"/>
            <a:ext cx="8463162" cy="5021572"/>
          </a:xfrm>
        </p:spPr>
        <p:txBody>
          <a:bodyPr/>
          <a:lstStyle/>
          <a:p>
            <a:pPr marL="180000" indent="0">
              <a:buNone/>
            </a:pPr>
            <a:r>
              <a:rPr lang="en-IE" b="1" dirty="0"/>
              <a:t>Operation</a:t>
            </a:r>
          </a:p>
          <a:p>
            <a:pPr>
              <a:buFont typeface="Arial" panose="020B0604020202020204" pitchFamily="34" charset="0"/>
              <a:buChar char="•"/>
            </a:pPr>
            <a:r>
              <a:rPr lang="en-IE" dirty="0"/>
              <a:t>Here the business has permission from their bank to overdraw their current account. This means that they can continue to make electronic payments, write cheques or withdraw money up to a certain amount, even though they have no money in their account. </a:t>
            </a:r>
          </a:p>
          <a:p>
            <a:pPr marL="180000" indent="0">
              <a:buNone/>
            </a:pPr>
            <a:r>
              <a:rPr lang="en-IE" b="1" dirty="0"/>
              <a:t>Cost</a:t>
            </a:r>
          </a:p>
          <a:p>
            <a:pPr>
              <a:buFont typeface="Arial" panose="020B0604020202020204" pitchFamily="34" charset="0"/>
              <a:buChar char="•"/>
            </a:pPr>
            <a:r>
              <a:rPr lang="en-IE" dirty="0"/>
              <a:t>Interest is only charged by the bank on the amount of the overdraft being used.</a:t>
            </a:r>
          </a:p>
          <a:p>
            <a:pPr>
              <a:buFont typeface="Arial" panose="020B0604020202020204" pitchFamily="34" charset="0"/>
              <a:buChar char="•"/>
            </a:pPr>
            <a:r>
              <a:rPr lang="en-IE" dirty="0"/>
              <a:t>The interest rate charged on overdrafts is higher than on other types of loans.</a:t>
            </a:r>
          </a:p>
          <a:p>
            <a:pPr marL="180000" indent="0">
              <a:buNone/>
            </a:pPr>
            <a:r>
              <a:rPr lang="en-IE" b="1" dirty="0"/>
              <a:t>Risk</a:t>
            </a:r>
          </a:p>
          <a:p>
            <a:pPr>
              <a:buFont typeface="Arial" panose="020B0604020202020204" pitchFamily="34" charset="0"/>
              <a:buChar char="•"/>
            </a:pPr>
            <a:r>
              <a:rPr lang="en-IE" dirty="0"/>
              <a:t>The bank may withdraw the overdraft facility if they find that the business is constantly overspending.</a:t>
            </a:r>
          </a:p>
        </p:txBody>
      </p:sp>
    </p:spTree>
    <p:extLst>
      <p:ext uri="{BB962C8B-B14F-4D97-AF65-F5344CB8AC3E}">
        <p14:creationId xmlns:p14="http://schemas.microsoft.com/office/powerpoint/2010/main" val="109720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9" name="Text Placeholder 8">
            <a:extLst>
              <a:ext uri="{FF2B5EF4-FFF2-40B4-BE49-F238E27FC236}">
                <a16:creationId xmlns:a16="http://schemas.microsoft.com/office/drawing/2014/main" id="{7BF13787-1761-498B-A333-D646A5987A5B}"/>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8B20ACB2-FEC7-412D-A279-677EF88AF9B4}"/>
              </a:ext>
            </a:extLst>
          </p:cNvPr>
          <p:cNvSpPr>
            <a:spLocks noGrp="1"/>
          </p:cNvSpPr>
          <p:nvPr>
            <p:ph type="body" sz="quarter" idx="15"/>
          </p:nvPr>
        </p:nvSpPr>
        <p:spPr/>
        <p:txBody>
          <a:bodyPr/>
          <a:lstStyle/>
          <a:p>
            <a:r>
              <a:rPr lang="en-IE" dirty="0"/>
              <a:t>Accrued Expenses</a:t>
            </a:r>
          </a:p>
        </p:txBody>
      </p:sp>
      <p:sp>
        <p:nvSpPr>
          <p:cNvPr id="11" name="Content Placeholder 10">
            <a:extLst>
              <a:ext uri="{FF2B5EF4-FFF2-40B4-BE49-F238E27FC236}">
                <a16:creationId xmlns:a16="http://schemas.microsoft.com/office/drawing/2014/main" id="{1DE502C1-DCB7-4930-8004-5A82BE681E1D}"/>
              </a:ext>
            </a:extLst>
          </p:cNvPr>
          <p:cNvSpPr>
            <a:spLocks noGrp="1"/>
          </p:cNvSpPr>
          <p:nvPr>
            <p:ph sz="quarter" idx="16"/>
          </p:nvPr>
        </p:nvSpPr>
        <p:spPr>
          <a:xfrm>
            <a:off x="415408" y="1447800"/>
            <a:ext cx="8317112" cy="4198620"/>
          </a:xfrm>
        </p:spPr>
        <p:txBody>
          <a:bodyPr/>
          <a:lstStyle/>
          <a:p>
            <a:pPr marL="180000" indent="0">
              <a:buNone/>
            </a:pPr>
            <a:r>
              <a:rPr lang="en-IE" b="1" dirty="0"/>
              <a:t>Operation</a:t>
            </a:r>
          </a:p>
          <a:p>
            <a:pPr>
              <a:buFont typeface="Arial" panose="020B0604020202020204" pitchFamily="34" charset="0"/>
              <a:buChar char="•"/>
            </a:pPr>
            <a:r>
              <a:rPr lang="en-GB" dirty="0"/>
              <a:t>Here the business delays payment of their business expenses for as long as possible and instead places the money in their bank to earn interest.</a:t>
            </a:r>
            <a:endParaRPr lang="en-IE" dirty="0"/>
          </a:p>
          <a:p>
            <a:pPr marL="180000" indent="0">
              <a:buNone/>
            </a:pPr>
            <a:r>
              <a:rPr lang="en-IE" b="1" dirty="0"/>
              <a:t>Cost</a:t>
            </a:r>
          </a:p>
          <a:p>
            <a:pPr>
              <a:buFont typeface="Arial" panose="020B0604020202020204" pitchFamily="34" charset="0"/>
              <a:buChar char="•"/>
            </a:pPr>
            <a:r>
              <a:rPr lang="en-IE" dirty="0"/>
              <a:t>There is no cost to using accrued expenses as a source of finance. However, the Revenue Commissioners will charge interest for late payment of taxation.</a:t>
            </a:r>
          </a:p>
        </p:txBody>
      </p:sp>
      <p:sp>
        <p:nvSpPr>
          <p:cNvPr id="8" name="Content Placeholder 10">
            <a:extLst>
              <a:ext uri="{FF2B5EF4-FFF2-40B4-BE49-F238E27FC236}">
                <a16:creationId xmlns:a16="http://schemas.microsoft.com/office/drawing/2014/main" id="{1DE502C1-DCB7-4930-8004-5A82BE681E1D}"/>
              </a:ext>
            </a:extLst>
          </p:cNvPr>
          <p:cNvSpPr txBox="1">
            <a:spLocks/>
          </p:cNvSpPr>
          <p:nvPr/>
        </p:nvSpPr>
        <p:spPr>
          <a:xfrm>
            <a:off x="449698" y="4130316"/>
            <a:ext cx="6305432" cy="1684138"/>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F25E22"/>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0000" indent="0">
              <a:buFont typeface="Courier New"/>
              <a:buNone/>
            </a:pPr>
            <a:r>
              <a:rPr lang="en-IE" b="1" dirty="0"/>
              <a:t>Risk</a:t>
            </a:r>
          </a:p>
          <a:p>
            <a:pPr>
              <a:buFont typeface="Arial" panose="020B0604020202020204" pitchFamily="34" charset="0"/>
              <a:buChar char="•"/>
            </a:pPr>
            <a:r>
              <a:rPr lang="en-IE" dirty="0"/>
              <a:t>The firm runs the risk of having the utility – for example electricity – cut off which would be very damaging for the business and costly to get reconnected once payment has been made.</a:t>
            </a:r>
          </a:p>
          <a:p>
            <a:endParaRPr lang="en-IE"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9420" y="4644846"/>
            <a:ext cx="3193118" cy="1260834"/>
          </a:xfrm>
          <a:prstGeom prst="rect">
            <a:avLst/>
          </a:prstGeom>
        </p:spPr>
      </p:pic>
    </p:spTree>
    <p:extLst>
      <p:ext uri="{BB962C8B-B14F-4D97-AF65-F5344CB8AC3E}">
        <p14:creationId xmlns:p14="http://schemas.microsoft.com/office/powerpoint/2010/main" val="32967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9" name="Text Placeholder 8">
            <a:extLst>
              <a:ext uri="{FF2B5EF4-FFF2-40B4-BE49-F238E27FC236}">
                <a16:creationId xmlns:a16="http://schemas.microsoft.com/office/drawing/2014/main" id="{FA02C74E-C2E2-4204-BD71-2B11C08EEB3B}"/>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4A80E158-6556-47C8-A150-BC2C95208FA6}"/>
              </a:ext>
            </a:extLst>
          </p:cNvPr>
          <p:cNvSpPr>
            <a:spLocks noGrp="1"/>
          </p:cNvSpPr>
          <p:nvPr>
            <p:ph type="body" sz="quarter" idx="15"/>
          </p:nvPr>
        </p:nvSpPr>
        <p:spPr/>
        <p:txBody>
          <a:bodyPr/>
          <a:lstStyle/>
          <a:p>
            <a:r>
              <a:rPr lang="en-IE" dirty="0"/>
              <a:t>Term Loan</a:t>
            </a:r>
          </a:p>
        </p:txBody>
      </p:sp>
      <p:sp>
        <p:nvSpPr>
          <p:cNvPr id="11" name="Content Placeholder 10">
            <a:extLst>
              <a:ext uri="{FF2B5EF4-FFF2-40B4-BE49-F238E27FC236}">
                <a16:creationId xmlns:a16="http://schemas.microsoft.com/office/drawing/2014/main" id="{8E8CD9B3-E79E-4D35-B9B0-5047109CB5C8}"/>
              </a:ext>
            </a:extLst>
          </p:cNvPr>
          <p:cNvSpPr>
            <a:spLocks noGrp="1"/>
          </p:cNvSpPr>
          <p:nvPr>
            <p:ph sz="quarter" idx="16"/>
          </p:nvPr>
        </p:nvSpPr>
        <p:spPr>
          <a:xfrm>
            <a:off x="563947" y="1279766"/>
            <a:ext cx="8463162" cy="5392838"/>
          </a:xfrm>
        </p:spPr>
        <p:txBody>
          <a:bodyPr/>
          <a:lstStyle/>
          <a:p>
            <a:pPr marL="180000" indent="0">
              <a:buNone/>
            </a:pPr>
            <a:r>
              <a:rPr lang="en-IE" b="1" dirty="0"/>
              <a:t>Operation</a:t>
            </a:r>
          </a:p>
          <a:p>
            <a:pPr>
              <a:buFont typeface="Arial" panose="020B0604020202020204" pitchFamily="34" charset="0"/>
              <a:buChar char="•"/>
            </a:pPr>
            <a:r>
              <a:rPr lang="en-IE" dirty="0"/>
              <a:t>This is a loan from a bank or other financial institution that is repaid over a period of between one and five years. Term loans can be used for different purposes, such as the purchase of a new delivery van. The loan and the interest are repaid in equal amounts every month until the entire loan has been repaid. Advantages of a term loan as a source of finance include:</a:t>
            </a:r>
          </a:p>
          <a:p>
            <a:pPr marL="972000" lvl="1" indent="-288000">
              <a:lnSpc>
                <a:spcPct val="100000"/>
              </a:lnSpc>
              <a:spcAft>
                <a:spcPts val="0"/>
              </a:spcAft>
              <a:buFont typeface="Courier New" panose="02070309020205020404" pitchFamily="49" charset="0"/>
              <a:buChar char="o"/>
            </a:pPr>
            <a:r>
              <a:rPr lang="en-IE" dirty="0"/>
              <a:t>The business knows exactly how much must be paid each month, which helps their planning.</a:t>
            </a:r>
          </a:p>
          <a:p>
            <a:pPr marL="972000" lvl="1" indent="-288000">
              <a:lnSpc>
                <a:spcPct val="100000"/>
              </a:lnSpc>
              <a:spcAft>
                <a:spcPts val="0"/>
              </a:spcAft>
              <a:buFont typeface="Courier New" panose="02070309020205020404" pitchFamily="49" charset="0"/>
              <a:buChar char="o"/>
            </a:pPr>
            <a:r>
              <a:rPr lang="en-IE" dirty="0"/>
              <a:t>The loan can be repaid over whatever time period suits the business.</a:t>
            </a:r>
          </a:p>
          <a:p>
            <a:pPr marL="180000" indent="0">
              <a:buNone/>
            </a:pPr>
            <a:r>
              <a:rPr lang="en-IE" b="1" dirty="0"/>
              <a:t>Cost</a:t>
            </a:r>
          </a:p>
          <a:p>
            <a:pPr>
              <a:buFont typeface="Arial" panose="020B0604020202020204" pitchFamily="34" charset="0"/>
              <a:buChar char="•"/>
            </a:pPr>
            <a:r>
              <a:rPr lang="en-IE" dirty="0"/>
              <a:t>Interest must be paid on the amount of the loan.</a:t>
            </a:r>
          </a:p>
          <a:p>
            <a:pPr>
              <a:buFont typeface="Arial" panose="020B0604020202020204" pitchFamily="34" charset="0"/>
              <a:buChar char="•"/>
            </a:pPr>
            <a:r>
              <a:rPr lang="en-IE" dirty="0"/>
              <a:t>The total amount paid over the life of the loan will be a lot more than the value of the item that was purchased.</a:t>
            </a:r>
          </a:p>
          <a:p>
            <a:pPr marL="180000" indent="0">
              <a:buNone/>
            </a:pPr>
            <a:r>
              <a:rPr lang="en-IE" b="1" dirty="0"/>
              <a:t>Risk</a:t>
            </a:r>
          </a:p>
          <a:p>
            <a:pPr>
              <a:buFont typeface="Arial" panose="020B0604020202020204" pitchFamily="34" charset="0"/>
              <a:buChar char="•"/>
            </a:pPr>
            <a:r>
              <a:rPr lang="en-IE" dirty="0"/>
              <a:t>The interest rate can increase, making repayments more expensive.</a:t>
            </a:r>
          </a:p>
        </p:txBody>
      </p:sp>
    </p:spTree>
    <p:extLst>
      <p:ext uri="{BB962C8B-B14F-4D97-AF65-F5344CB8AC3E}">
        <p14:creationId xmlns:p14="http://schemas.microsoft.com/office/powerpoint/2010/main" val="265493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1127DC-3567-49E8-8235-FA1F5D257584}"/>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3F037F68-C7D3-470B-B720-6635470D184F}"/>
              </a:ext>
            </a:extLst>
          </p:cNvPr>
          <p:cNvSpPr>
            <a:spLocks noGrp="1"/>
          </p:cNvSpPr>
          <p:nvPr>
            <p:ph type="body" sz="quarter" idx="15"/>
          </p:nvPr>
        </p:nvSpPr>
        <p:spPr/>
        <p:txBody>
          <a:bodyPr/>
          <a:lstStyle/>
          <a:p>
            <a:r>
              <a:rPr lang="en-IE" dirty="0"/>
              <a:t>Leasing</a:t>
            </a:r>
          </a:p>
        </p:txBody>
      </p:sp>
      <p:sp>
        <p:nvSpPr>
          <p:cNvPr id="11" name="Content Placeholder 10">
            <a:extLst>
              <a:ext uri="{FF2B5EF4-FFF2-40B4-BE49-F238E27FC236}">
                <a16:creationId xmlns:a16="http://schemas.microsoft.com/office/drawing/2014/main" id="{CC081A0C-36AC-47F6-B780-780EB77A11ED}"/>
              </a:ext>
            </a:extLst>
          </p:cNvPr>
          <p:cNvSpPr>
            <a:spLocks noGrp="1"/>
          </p:cNvSpPr>
          <p:nvPr>
            <p:ph sz="quarter" idx="16"/>
          </p:nvPr>
        </p:nvSpPr>
        <p:spPr>
          <a:xfrm>
            <a:off x="467796" y="1377234"/>
            <a:ext cx="6229095" cy="2254240"/>
          </a:xfrm>
        </p:spPr>
        <p:txBody>
          <a:bodyPr/>
          <a:lstStyle/>
          <a:p>
            <a:pPr marL="180000" indent="0">
              <a:buNone/>
            </a:pPr>
            <a:r>
              <a:rPr lang="en-IE" b="1" dirty="0"/>
              <a:t>Operation</a:t>
            </a:r>
            <a:endParaRPr lang="en-GB" b="1" dirty="0"/>
          </a:p>
          <a:p>
            <a:pPr>
              <a:buFont typeface="Arial" panose="020B0604020202020204" pitchFamily="34" charset="0"/>
              <a:buChar char="•"/>
            </a:pPr>
            <a:r>
              <a:rPr lang="en-IE" dirty="0"/>
              <a:t>Leasing is used by firms to get assets such as new equipment or motor vehicles. The firm enters into an agreement with a finance company to pay them an agreed amount of money each month in return for the use of the asset. The leasing company owns the asset at all times but the firm has full use of it. </a:t>
            </a:r>
          </a:p>
        </p:txBody>
      </p:sp>
      <p:sp>
        <p:nvSpPr>
          <p:cNvPr id="5" name="Content Placeholder 10">
            <a:extLst>
              <a:ext uri="{FF2B5EF4-FFF2-40B4-BE49-F238E27FC236}">
                <a16:creationId xmlns:a16="http://schemas.microsoft.com/office/drawing/2014/main" id="{8CB840C9-5B2F-496C-A729-51E9E4D7473F}"/>
              </a:ext>
            </a:extLst>
          </p:cNvPr>
          <p:cNvSpPr txBox="1">
            <a:spLocks/>
          </p:cNvSpPr>
          <p:nvPr/>
        </p:nvSpPr>
        <p:spPr>
          <a:xfrm>
            <a:off x="467796" y="3801786"/>
            <a:ext cx="8197233" cy="3236645"/>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F25E22"/>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0000" indent="0">
              <a:buFont typeface="Courier New"/>
              <a:buNone/>
            </a:pPr>
            <a:r>
              <a:rPr lang="en-IE" b="1" dirty="0"/>
              <a:t>Cost</a:t>
            </a:r>
          </a:p>
          <a:p>
            <a:pPr>
              <a:buFont typeface="Arial" panose="020B0604020202020204" pitchFamily="34" charset="0"/>
              <a:buChar char="•"/>
            </a:pPr>
            <a:r>
              <a:rPr lang="en-IE" dirty="0"/>
              <a:t>The firm will end up paying more for the asset than it is worth, which makes leasing expensive.</a:t>
            </a:r>
          </a:p>
          <a:p>
            <a:pPr>
              <a:buFont typeface="Arial" panose="020B0604020202020204" pitchFamily="34" charset="0"/>
              <a:buChar char="•"/>
            </a:pPr>
            <a:r>
              <a:rPr lang="en-IE" dirty="0"/>
              <a:t>The firm has the use of an asset without having to pay out a large amount of money.</a:t>
            </a:r>
          </a:p>
          <a:p>
            <a:pPr marL="180000" indent="0">
              <a:buFont typeface="Courier New"/>
              <a:buNone/>
            </a:pPr>
            <a:r>
              <a:rPr lang="en-IE" b="1" dirty="0"/>
              <a:t>Risk</a:t>
            </a:r>
          </a:p>
          <a:p>
            <a:pPr>
              <a:buFont typeface="Arial" panose="020B0604020202020204" pitchFamily="34" charset="0"/>
              <a:buChar char="•"/>
            </a:pPr>
            <a:r>
              <a:rPr lang="en-IE" dirty="0"/>
              <a:t>No risk unless the firm fails to pay the leasing charge and, as a result, the asset is repossessed (taken back).</a:t>
            </a:r>
          </a:p>
          <a:p>
            <a:endParaRPr lang="en-IE" dirty="0"/>
          </a:p>
        </p:txBody>
      </p:sp>
      <p:pic>
        <p:nvPicPr>
          <p:cNvPr id="3" name="Picture 2">
            <a:extLst>
              <a:ext uri="{FF2B5EF4-FFF2-40B4-BE49-F238E27FC236}">
                <a16:creationId xmlns:a16="http://schemas.microsoft.com/office/drawing/2014/main" id="{61D7E081-8530-4286-858C-9ACB3BEC20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1395" y="1874795"/>
            <a:ext cx="3261732" cy="1475404"/>
          </a:xfrm>
          <a:prstGeom prst="rect">
            <a:avLst/>
          </a:prstGeom>
        </p:spPr>
      </p:pic>
    </p:spTree>
    <p:extLst>
      <p:ext uri="{BB962C8B-B14F-4D97-AF65-F5344CB8AC3E}">
        <p14:creationId xmlns:p14="http://schemas.microsoft.com/office/powerpoint/2010/main" val="192189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98E3324-0D21-41E2-8420-82F71C39815E}"/>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18F6ED92-6535-42C5-965F-9DAA10688975}"/>
              </a:ext>
            </a:extLst>
          </p:cNvPr>
          <p:cNvSpPr>
            <a:spLocks noGrp="1"/>
          </p:cNvSpPr>
          <p:nvPr>
            <p:ph type="body" sz="quarter" idx="15"/>
          </p:nvPr>
        </p:nvSpPr>
        <p:spPr/>
        <p:txBody>
          <a:bodyPr/>
          <a:lstStyle/>
          <a:p>
            <a:r>
              <a:rPr lang="en-IE" dirty="0"/>
              <a:t>Hire Purchase</a:t>
            </a:r>
          </a:p>
        </p:txBody>
      </p:sp>
      <p:sp>
        <p:nvSpPr>
          <p:cNvPr id="11" name="Content Placeholder 10">
            <a:extLst>
              <a:ext uri="{FF2B5EF4-FFF2-40B4-BE49-F238E27FC236}">
                <a16:creationId xmlns:a16="http://schemas.microsoft.com/office/drawing/2014/main" id="{00A859EB-097F-4BD9-AD97-6BFFF5534A7A}"/>
              </a:ext>
            </a:extLst>
          </p:cNvPr>
          <p:cNvSpPr>
            <a:spLocks noGrp="1"/>
          </p:cNvSpPr>
          <p:nvPr>
            <p:ph sz="quarter" idx="16"/>
          </p:nvPr>
        </p:nvSpPr>
        <p:spPr>
          <a:xfrm>
            <a:off x="518278" y="1402300"/>
            <a:ext cx="8463162" cy="5471314"/>
          </a:xfrm>
        </p:spPr>
        <p:txBody>
          <a:bodyPr/>
          <a:lstStyle/>
          <a:p>
            <a:pPr marL="180000" indent="0">
              <a:buNone/>
            </a:pPr>
            <a:r>
              <a:rPr lang="en-IE" b="1" dirty="0"/>
              <a:t>Operation</a:t>
            </a:r>
          </a:p>
          <a:p>
            <a:pPr>
              <a:buFont typeface="Arial" panose="020B0604020202020204" pitchFamily="34" charset="0"/>
              <a:buChar char="•"/>
            </a:pPr>
            <a:r>
              <a:rPr lang="en-IE" dirty="0"/>
              <a:t>Used by firms to purchase assets such as equipment and vehicles. </a:t>
            </a:r>
          </a:p>
          <a:p>
            <a:pPr>
              <a:buFont typeface="Arial" panose="020B0604020202020204" pitchFamily="34" charset="0"/>
              <a:buChar char="•"/>
            </a:pPr>
            <a:r>
              <a:rPr lang="en-IE" dirty="0"/>
              <a:t>Involves three parties: the buyer, the seller and a finance company. </a:t>
            </a:r>
          </a:p>
          <a:p>
            <a:pPr>
              <a:buFont typeface="Arial" panose="020B0604020202020204" pitchFamily="34" charset="0"/>
              <a:buChar char="•"/>
            </a:pPr>
            <a:r>
              <a:rPr lang="en-IE" dirty="0"/>
              <a:t>The finance company pays the seller in full for the asset, then collects the money in instalments from the buyer over an agreed period of time.</a:t>
            </a:r>
          </a:p>
          <a:p>
            <a:pPr marL="180000" indent="0">
              <a:buNone/>
            </a:pPr>
            <a:r>
              <a:rPr lang="en-IE" b="1" dirty="0"/>
              <a:t>Cost</a:t>
            </a:r>
          </a:p>
          <a:p>
            <a:pPr>
              <a:buFont typeface="Arial" panose="020B0604020202020204" pitchFamily="34" charset="0"/>
              <a:buChar char="•"/>
            </a:pPr>
            <a:r>
              <a:rPr lang="en-IE" dirty="0"/>
              <a:t>Use of an important asset without having to pay full price up front.</a:t>
            </a:r>
          </a:p>
          <a:p>
            <a:pPr>
              <a:buFont typeface="Arial" panose="020B0604020202020204" pitchFamily="34" charset="0"/>
              <a:buChar char="•"/>
            </a:pPr>
            <a:r>
              <a:rPr lang="en-IE" dirty="0"/>
              <a:t>Interest is fixed in advance, so you know exact monthly repayments.</a:t>
            </a:r>
          </a:p>
          <a:p>
            <a:pPr>
              <a:buFont typeface="Arial" panose="020B0604020202020204" pitchFamily="34" charset="0"/>
              <a:buChar char="•"/>
            </a:pPr>
            <a:r>
              <a:rPr lang="en-IE" dirty="0"/>
              <a:t>Interest rate very high compared to other sources of finance.</a:t>
            </a:r>
          </a:p>
          <a:p>
            <a:pPr marL="180000" indent="0">
              <a:buNone/>
            </a:pPr>
            <a:r>
              <a:rPr lang="en-IE" b="1" dirty="0"/>
              <a:t>Risk</a:t>
            </a:r>
          </a:p>
          <a:p>
            <a:pPr>
              <a:buFont typeface="Arial" panose="020B0604020202020204" pitchFamily="34" charset="0"/>
              <a:buChar char="•"/>
            </a:pPr>
            <a:r>
              <a:rPr lang="en-IE" dirty="0"/>
              <a:t>No risk unless the firm fails to make the hire purchase payment and, as a result, the asset is repossessed (taken back).</a:t>
            </a:r>
          </a:p>
        </p:txBody>
      </p:sp>
    </p:spTree>
    <p:extLst>
      <p:ext uri="{BB962C8B-B14F-4D97-AF65-F5344CB8AC3E}">
        <p14:creationId xmlns:p14="http://schemas.microsoft.com/office/powerpoint/2010/main" val="97996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F389-6AB3-43AA-BFC2-8785EFCE42D7}"/>
              </a:ext>
            </a:extLst>
          </p:cNvPr>
          <p:cNvSpPr>
            <a:spLocks noGrp="1"/>
          </p:cNvSpPr>
          <p:nvPr>
            <p:ph type="body" sz="quarter" idx="14"/>
          </p:nvPr>
        </p:nvSpPr>
        <p:spPr/>
        <p:txBody>
          <a:bodyPr/>
          <a:lstStyle/>
          <a:p>
            <a:r>
              <a:rPr lang="en-IE" dirty="0"/>
              <a:t>Business Finance</a:t>
            </a:r>
          </a:p>
        </p:txBody>
      </p:sp>
      <p:sp>
        <p:nvSpPr>
          <p:cNvPr id="5" name="Text Placeholder 4">
            <a:extLst>
              <a:ext uri="{FF2B5EF4-FFF2-40B4-BE49-F238E27FC236}">
                <a16:creationId xmlns:a16="http://schemas.microsoft.com/office/drawing/2014/main" id="{31E7D14F-B4B0-481B-AFD2-D7350A393CE3}"/>
              </a:ext>
            </a:extLst>
          </p:cNvPr>
          <p:cNvSpPr>
            <a:spLocks noGrp="1"/>
          </p:cNvSpPr>
          <p:nvPr>
            <p:ph type="body" sz="quarter" idx="15"/>
          </p:nvPr>
        </p:nvSpPr>
        <p:spPr/>
        <p:txBody>
          <a:bodyPr/>
          <a:lstStyle/>
          <a:p>
            <a:r>
              <a:rPr lang="en-IE" dirty="0"/>
              <a:t>Equity Finance (Issue of Ordinary Shares)</a:t>
            </a:r>
          </a:p>
        </p:txBody>
      </p:sp>
      <p:sp>
        <p:nvSpPr>
          <p:cNvPr id="7" name="Content Placeholder 6">
            <a:extLst>
              <a:ext uri="{FF2B5EF4-FFF2-40B4-BE49-F238E27FC236}">
                <a16:creationId xmlns:a16="http://schemas.microsoft.com/office/drawing/2014/main" id="{1CD21E1C-13F6-43AA-97C7-352854441280}"/>
              </a:ext>
            </a:extLst>
          </p:cNvPr>
          <p:cNvSpPr>
            <a:spLocks noGrp="1"/>
          </p:cNvSpPr>
          <p:nvPr>
            <p:ph sz="quarter" idx="16"/>
          </p:nvPr>
        </p:nvSpPr>
        <p:spPr>
          <a:xfrm>
            <a:off x="472558" y="1433174"/>
            <a:ext cx="8463162" cy="5080322"/>
          </a:xfrm>
        </p:spPr>
        <p:txBody>
          <a:bodyPr/>
          <a:lstStyle/>
          <a:p>
            <a:pPr marL="180000" indent="0">
              <a:buNone/>
            </a:pPr>
            <a:r>
              <a:rPr lang="en-IE" b="1" dirty="0"/>
              <a:t>Operation</a:t>
            </a:r>
          </a:p>
          <a:p>
            <a:pPr>
              <a:buFont typeface="Arial" panose="020B0604020202020204" pitchFamily="34" charset="0"/>
              <a:buChar char="•"/>
            </a:pPr>
            <a:r>
              <a:rPr lang="en-IE" dirty="0"/>
              <a:t>The business owners bring their own personal money into the business (equity finance) to start a new business or expand an existing one.</a:t>
            </a:r>
          </a:p>
          <a:p>
            <a:pPr>
              <a:buFont typeface="Arial" panose="020B0604020202020204" pitchFamily="34" charset="0"/>
              <a:buChar char="•"/>
            </a:pPr>
            <a:r>
              <a:rPr lang="en-IE" dirty="0"/>
              <a:t>Alternatively, they may ask other people to invest in the new business by providing equity finance in return for a share of the business.</a:t>
            </a:r>
          </a:p>
          <a:p>
            <a:pPr marL="180000" indent="0">
              <a:buNone/>
            </a:pPr>
            <a:r>
              <a:rPr lang="en-IE" b="1" dirty="0"/>
              <a:t>Cost</a:t>
            </a:r>
          </a:p>
          <a:p>
            <a:pPr>
              <a:buFont typeface="Arial" panose="020B0604020202020204" pitchFamily="34" charset="0"/>
              <a:buChar char="•"/>
            </a:pPr>
            <a:r>
              <a:rPr lang="en-IE" dirty="0"/>
              <a:t>No interest has to be paid on equity finance or to new shareholders unless the business decides to pay the shareholders a dividend out of the profits.</a:t>
            </a:r>
          </a:p>
          <a:p>
            <a:pPr>
              <a:buFont typeface="Arial" panose="020B0604020202020204" pitchFamily="34" charset="0"/>
              <a:buChar char="•"/>
            </a:pPr>
            <a:r>
              <a:rPr lang="en-IE" dirty="0"/>
              <a:t>The firm does not have to pay back the money raised from selling shares.   </a:t>
            </a:r>
          </a:p>
          <a:p>
            <a:pPr marL="180000" indent="0">
              <a:buNone/>
            </a:pPr>
            <a:r>
              <a:rPr lang="en-IE" b="1" dirty="0"/>
              <a:t>Risk</a:t>
            </a:r>
          </a:p>
          <a:p>
            <a:pPr>
              <a:buFont typeface="Arial" panose="020B0604020202020204" pitchFamily="34" charset="0"/>
              <a:buChar char="•"/>
            </a:pPr>
            <a:r>
              <a:rPr lang="en-IE" dirty="0"/>
              <a:t>Each new share carries a vote and therefore each new shareholder will have a say in the future running of the company. This usually happens at the annual general meeting (AGM) of shareholders.</a:t>
            </a:r>
          </a:p>
        </p:txBody>
      </p:sp>
    </p:spTree>
    <p:extLst>
      <p:ext uri="{BB962C8B-B14F-4D97-AF65-F5344CB8AC3E}">
        <p14:creationId xmlns:p14="http://schemas.microsoft.com/office/powerpoint/2010/main" val="414024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B17B8CF-B52D-4DDF-B7E3-68090C248E0E}"/>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3D624289-4078-4A47-8558-22011AB4547B}"/>
              </a:ext>
            </a:extLst>
          </p:cNvPr>
          <p:cNvSpPr>
            <a:spLocks noGrp="1"/>
          </p:cNvSpPr>
          <p:nvPr>
            <p:ph type="body" sz="quarter" idx="15"/>
          </p:nvPr>
        </p:nvSpPr>
        <p:spPr/>
        <p:txBody>
          <a:bodyPr/>
          <a:lstStyle/>
          <a:p>
            <a:r>
              <a:rPr lang="en-IE" dirty="0"/>
              <a:t>Retained Earnings</a:t>
            </a:r>
          </a:p>
        </p:txBody>
      </p:sp>
      <p:sp>
        <p:nvSpPr>
          <p:cNvPr id="11" name="Content Placeholder 10">
            <a:extLst>
              <a:ext uri="{FF2B5EF4-FFF2-40B4-BE49-F238E27FC236}">
                <a16:creationId xmlns:a16="http://schemas.microsoft.com/office/drawing/2014/main" id="{1736957F-25DE-4740-A1F7-125210429B96}"/>
              </a:ext>
            </a:extLst>
          </p:cNvPr>
          <p:cNvSpPr>
            <a:spLocks noGrp="1"/>
          </p:cNvSpPr>
          <p:nvPr>
            <p:ph sz="quarter" idx="16"/>
          </p:nvPr>
        </p:nvSpPr>
        <p:spPr>
          <a:xfrm>
            <a:off x="609718" y="1402694"/>
            <a:ext cx="8463162" cy="5219218"/>
          </a:xfrm>
        </p:spPr>
        <p:txBody>
          <a:bodyPr/>
          <a:lstStyle/>
          <a:p>
            <a:pPr marL="180000" indent="0">
              <a:buNone/>
            </a:pPr>
            <a:r>
              <a:rPr lang="en-IE" b="1" dirty="0"/>
              <a:t>Operation</a:t>
            </a:r>
            <a:endParaRPr lang="en-GB" b="1" dirty="0"/>
          </a:p>
          <a:p>
            <a:pPr>
              <a:buFont typeface="Arial" panose="020B0604020202020204" pitchFamily="34" charset="0"/>
              <a:buChar char="•"/>
            </a:pPr>
            <a:r>
              <a:rPr lang="en-IE" dirty="0"/>
              <a:t>In a private limited company, the profits can either be paid to the owners of the business (the shareholders) or kept in the business to pay for new equipment or to expand the business. Profits that are kept in the business are known as </a:t>
            </a:r>
            <a:r>
              <a:rPr lang="en-IE" b="1" dirty="0"/>
              <a:t>retained earnings</a:t>
            </a:r>
            <a:r>
              <a:rPr lang="en-IE" dirty="0"/>
              <a:t>. </a:t>
            </a:r>
          </a:p>
          <a:p>
            <a:pPr marL="180000" indent="0">
              <a:buNone/>
            </a:pPr>
            <a:r>
              <a:rPr lang="en-IE" b="1" dirty="0"/>
              <a:t>Cost</a:t>
            </a:r>
          </a:p>
          <a:p>
            <a:pPr>
              <a:buFont typeface="Arial" panose="020B0604020202020204" pitchFamily="34" charset="0"/>
              <a:buChar char="•"/>
            </a:pPr>
            <a:r>
              <a:rPr lang="en-IE" dirty="0"/>
              <a:t>No cost to using retained earnings as a source of finance.</a:t>
            </a:r>
          </a:p>
          <a:p>
            <a:pPr marL="180000" indent="0">
              <a:buNone/>
            </a:pPr>
            <a:r>
              <a:rPr lang="en-IE" b="1" dirty="0"/>
              <a:t>Risk</a:t>
            </a:r>
          </a:p>
          <a:p>
            <a:pPr>
              <a:buFont typeface="Arial" panose="020B0604020202020204" pitchFamily="34" charset="0"/>
              <a:buChar char="•"/>
            </a:pPr>
            <a:r>
              <a:rPr lang="en-IE" dirty="0"/>
              <a:t>The shareholders may become unhappy if they do not receive any dividend and may sell their shares. This could cause people to lose confidence in the business, which could impact on sales and profits</a:t>
            </a:r>
          </a:p>
          <a:p>
            <a:pPr marL="180000" indent="0">
              <a:buNone/>
            </a:pPr>
            <a:r>
              <a:rPr lang="en-IE" b="1" i="1" dirty="0">
                <a:solidFill>
                  <a:srgbClr val="00B050"/>
                </a:solidFill>
              </a:rPr>
              <a:t>Retained earnings: </a:t>
            </a:r>
            <a:r>
              <a:rPr lang="en-IE" i="1" dirty="0">
                <a:solidFill>
                  <a:srgbClr val="00B050"/>
                </a:solidFill>
              </a:rPr>
              <a:t>The part of the profits of a business that are kept in the business rather than paid out to shareholders in the form of dividends</a:t>
            </a:r>
          </a:p>
          <a:p>
            <a:endParaRPr lang="en-IE" dirty="0"/>
          </a:p>
        </p:txBody>
      </p:sp>
    </p:spTree>
    <p:extLst>
      <p:ext uri="{BB962C8B-B14F-4D97-AF65-F5344CB8AC3E}">
        <p14:creationId xmlns:p14="http://schemas.microsoft.com/office/powerpoint/2010/main" val="181386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ADB81F-94DD-4C2C-AA5E-ED16D023C60C}"/>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76000342-CC95-4A8E-9009-0EBD06D530EC}"/>
              </a:ext>
            </a:extLst>
          </p:cNvPr>
          <p:cNvSpPr>
            <a:spLocks noGrp="1"/>
          </p:cNvSpPr>
          <p:nvPr>
            <p:ph type="body" sz="quarter" idx="15"/>
          </p:nvPr>
        </p:nvSpPr>
        <p:spPr/>
        <p:txBody>
          <a:bodyPr/>
          <a:lstStyle/>
          <a:p>
            <a:r>
              <a:rPr lang="en-IE" dirty="0"/>
              <a:t>Sale and Leaseback</a:t>
            </a:r>
          </a:p>
        </p:txBody>
      </p:sp>
      <p:sp>
        <p:nvSpPr>
          <p:cNvPr id="11" name="Content Placeholder 10">
            <a:extLst>
              <a:ext uri="{FF2B5EF4-FFF2-40B4-BE49-F238E27FC236}">
                <a16:creationId xmlns:a16="http://schemas.microsoft.com/office/drawing/2014/main" id="{4E2BFC96-84BC-48C9-BF42-C147664B52C8}"/>
              </a:ext>
            </a:extLst>
          </p:cNvPr>
          <p:cNvSpPr>
            <a:spLocks noGrp="1"/>
          </p:cNvSpPr>
          <p:nvPr>
            <p:ph sz="quarter" idx="16"/>
          </p:nvPr>
        </p:nvSpPr>
        <p:spPr>
          <a:xfrm>
            <a:off x="438268" y="1402694"/>
            <a:ext cx="8463162" cy="5450711"/>
          </a:xfrm>
        </p:spPr>
        <p:txBody>
          <a:bodyPr/>
          <a:lstStyle/>
          <a:p>
            <a:pPr marL="180000" indent="0">
              <a:buNone/>
            </a:pPr>
            <a:r>
              <a:rPr lang="en-IE" b="1" dirty="0"/>
              <a:t>Operation</a:t>
            </a:r>
          </a:p>
          <a:p>
            <a:pPr>
              <a:buFont typeface="Arial" panose="020B0604020202020204" pitchFamily="34" charset="0"/>
              <a:buChar char="•"/>
            </a:pPr>
            <a:r>
              <a:rPr lang="en-IE" dirty="0"/>
              <a:t>Firms with valuable fixed assets, such as land and buildings, may find themselves short of cash. Instead of selling these assets, they could decide on a </a:t>
            </a:r>
            <a:r>
              <a:rPr lang="en-IE" b="1" dirty="0"/>
              <a:t>sale and leaseback</a:t>
            </a:r>
            <a:r>
              <a:rPr lang="en-IE" dirty="0"/>
              <a:t>. They sell the asset to an investment company for its market value, and then lease it back over a period of time (usually 21 years) at an annual rent. Advantages include:</a:t>
            </a:r>
          </a:p>
          <a:p>
            <a:pPr marL="972000" indent="-288000">
              <a:buFont typeface="Courier New" panose="02070309020205020404" pitchFamily="49" charset="0"/>
              <a:buChar char="o"/>
            </a:pPr>
            <a:r>
              <a:rPr lang="en-IE" sz="1600" dirty="0"/>
              <a:t>The firm secures cash to run the business without having to borrow. </a:t>
            </a:r>
          </a:p>
          <a:p>
            <a:pPr marL="972000" indent="-288000">
              <a:buFont typeface="Courier New" panose="02070309020205020404" pitchFamily="49" charset="0"/>
              <a:buChar char="o"/>
            </a:pPr>
            <a:r>
              <a:rPr lang="en-IE" sz="1600" dirty="0"/>
              <a:t>The firm can continue to use the asset as they always did.</a:t>
            </a:r>
          </a:p>
          <a:p>
            <a:pPr marL="180000" indent="0">
              <a:buNone/>
            </a:pPr>
            <a:r>
              <a:rPr lang="en-IE" b="1" dirty="0"/>
              <a:t>Cost</a:t>
            </a:r>
          </a:p>
          <a:p>
            <a:pPr>
              <a:buFont typeface="Arial" panose="020B0604020202020204" pitchFamily="34" charset="0"/>
              <a:buChar char="•"/>
            </a:pPr>
            <a:r>
              <a:rPr lang="en-IE" dirty="0"/>
              <a:t>The firm must pay a yearly lease charge to the new owners.</a:t>
            </a:r>
          </a:p>
          <a:p>
            <a:pPr marL="180000" indent="0">
              <a:buNone/>
            </a:pPr>
            <a:r>
              <a:rPr lang="en-IE" b="1" dirty="0"/>
              <a:t>Risk</a:t>
            </a:r>
          </a:p>
          <a:p>
            <a:pPr>
              <a:buFont typeface="Arial" panose="020B0604020202020204" pitchFamily="34" charset="0"/>
              <a:buChar char="•"/>
            </a:pPr>
            <a:r>
              <a:rPr lang="en-IE" dirty="0"/>
              <a:t>The firm no longer owns the asset, so will not benefit if the value increases.</a:t>
            </a:r>
          </a:p>
          <a:p>
            <a:pPr>
              <a:buFont typeface="Arial" panose="020B0604020202020204" pitchFamily="34" charset="0"/>
              <a:buChar char="•"/>
            </a:pPr>
            <a:r>
              <a:rPr lang="en-IE" dirty="0"/>
              <a:t> At the end of the lease period, the finance company may increase the annual rent.</a:t>
            </a:r>
          </a:p>
        </p:txBody>
      </p:sp>
    </p:spTree>
    <p:extLst>
      <p:ext uri="{BB962C8B-B14F-4D97-AF65-F5344CB8AC3E}">
        <p14:creationId xmlns:p14="http://schemas.microsoft.com/office/powerpoint/2010/main" val="225706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17" name="Text Placeholder 16">
            <a:extLst>
              <a:ext uri="{FF2B5EF4-FFF2-40B4-BE49-F238E27FC236}">
                <a16:creationId xmlns:a16="http://schemas.microsoft.com/office/drawing/2014/main" id="{8156514C-43DD-492E-9440-8C72B882B8E1}"/>
              </a:ext>
            </a:extLst>
          </p:cNvPr>
          <p:cNvSpPr>
            <a:spLocks noGrp="1"/>
          </p:cNvSpPr>
          <p:nvPr>
            <p:ph type="body" sz="quarter" idx="14"/>
          </p:nvPr>
        </p:nvSpPr>
        <p:spPr/>
        <p:txBody>
          <a:bodyPr/>
          <a:lstStyle/>
          <a:p>
            <a:r>
              <a:rPr lang="en-IE" dirty="0"/>
              <a:t>Cash Flow Statement</a:t>
            </a:r>
          </a:p>
        </p:txBody>
      </p:sp>
      <p:sp>
        <p:nvSpPr>
          <p:cNvPr id="18" name="Text Placeholder 17">
            <a:extLst>
              <a:ext uri="{FF2B5EF4-FFF2-40B4-BE49-F238E27FC236}">
                <a16:creationId xmlns:a16="http://schemas.microsoft.com/office/drawing/2014/main" id="{D724BC67-3EBB-4DE7-8288-BE35DDB5B27F}"/>
              </a:ext>
            </a:extLst>
          </p:cNvPr>
          <p:cNvSpPr>
            <a:spLocks noGrp="1"/>
          </p:cNvSpPr>
          <p:nvPr>
            <p:ph type="body" sz="quarter" idx="15"/>
          </p:nvPr>
        </p:nvSpPr>
        <p:spPr/>
        <p:txBody>
          <a:bodyPr/>
          <a:lstStyle/>
          <a:p>
            <a:r>
              <a:rPr lang="en-IE" dirty="0"/>
              <a:t>Cash Flow Statement</a:t>
            </a:r>
          </a:p>
        </p:txBody>
      </p:sp>
      <p:sp>
        <p:nvSpPr>
          <p:cNvPr id="19" name="Content Placeholder 18">
            <a:extLst>
              <a:ext uri="{FF2B5EF4-FFF2-40B4-BE49-F238E27FC236}">
                <a16:creationId xmlns:a16="http://schemas.microsoft.com/office/drawing/2014/main" id="{2F14E307-E299-4BEA-B661-3F1C0BDDAC3B}"/>
              </a:ext>
            </a:extLst>
          </p:cNvPr>
          <p:cNvSpPr>
            <a:spLocks noGrp="1"/>
          </p:cNvSpPr>
          <p:nvPr>
            <p:ph sz="quarter" idx="16"/>
          </p:nvPr>
        </p:nvSpPr>
        <p:spPr>
          <a:xfrm>
            <a:off x="386459" y="1328230"/>
            <a:ext cx="9397622" cy="809264"/>
          </a:xfrm>
        </p:spPr>
        <p:txBody>
          <a:bodyPr/>
          <a:lstStyle/>
          <a:p>
            <a:pPr>
              <a:buFont typeface="Arial" panose="020B0604020202020204" pitchFamily="34" charset="0"/>
              <a:buChar char="•"/>
            </a:pPr>
            <a:r>
              <a:rPr lang="en-IE" b="1" dirty="0"/>
              <a:t>Cash flow statement: </a:t>
            </a:r>
            <a:r>
              <a:rPr lang="en-IE" dirty="0"/>
              <a:t>A plan showing all the expected cash receipts and cash payments in a firm over a period of time.</a:t>
            </a:r>
          </a:p>
          <a:p>
            <a:pPr marL="360000" lvl="1" indent="0">
              <a:buNone/>
            </a:pPr>
            <a:endParaRPr lang="en-IE"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3998" y="4256704"/>
            <a:ext cx="3880326" cy="2537880"/>
          </a:xfrm>
          <a:prstGeom prst="rect">
            <a:avLst/>
          </a:prstGeom>
        </p:spPr>
      </p:pic>
      <p:sp>
        <p:nvSpPr>
          <p:cNvPr id="8" name="Content Placeholder 18">
            <a:extLst>
              <a:ext uri="{FF2B5EF4-FFF2-40B4-BE49-F238E27FC236}">
                <a16:creationId xmlns:a16="http://schemas.microsoft.com/office/drawing/2014/main" id="{2F14E307-E299-4BEA-B661-3F1C0BDDAC3B}"/>
              </a:ext>
            </a:extLst>
          </p:cNvPr>
          <p:cNvSpPr txBox="1">
            <a:spLocks/>
          </p:cNvSpPr>
          <p:nvPr/>
        </p:nvSpPr>
        <p:spPr>
          <a:xfrm>
            <a:off x="386458" y="2044269"/>
            <a:ext cx="9820531" cy="4848021"/>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F25E22"/>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buFont typeface="Arial" panose="020B0604020202020204" pitchFamily="34" charset="0"/>
              <a:buChar char="•"/>
            </a:pPr>
            <a:r>
              <a:rPr lang="en-IE" dirty="0"/>
              <a:t>A cash flow statement shows:</a:t>
            </a:r>
          </a:p>
          <a:p>
            <a:pPr marL="972000" lvl="1" indent="-288000">
              <a:buFont typeface="Courier New" panose="02070309020205020404" pitchFamily="49" charset="0"/>
              <a:buChar char="o"/>
            </a:pPr>
            <a:r>
              <a:rPr lang="en-IE" dirty="0"/>
              <a:t>The </a:t>
            </a:r>
            <a:r>
              <a:rPr lang="en-IE" i="1" dirty="0"/>
              <a:t>expected</a:t>
            </a:r>
            <a:r>
              <a:rPr lang="en-IE" dirty="0"/>
              <a:t> income over a period of time</a:t>
            </a:r>
          </a:p>
          <a:p>
            <a:pPr marL="972000" lvl="1" indent="-288000">
              <a:buFont typeface="Courier New" panose="02070309020205020404" pitchFamily="49" charset="0"/>
              <a:buChar char="o"/>
            </a:pPr>
            <a:r>
              <a:rPr lang="en-IE" dirty="0"/>
              <a:t>The </a:t>
            </a:r>
            <a:r>
              <a:rPr lang="en-IE" i="1" dirty="0"/>
              <a:t>expected</a:t>
            </a:r>
            <a:r>
              <a:rPr lang="en-IE" dirty="0"/>
              <a:t> total payments divided into fixed costs and variable costs for the same period</a:t>
            </a:r>
          </a:p>
          <a:p>
            <a:pPr marL="972000" lvl="1" indent="-288000">
              <a:buFont typeface="Courier New" panose="02070309020205020404" pitchFamily="49" charset="0"/>
              <a:buChar char="o"/>
            </a:pPr>
            <a:r>
              <a:rPr lang="en-IE" dirty="0"/>
              <a:t>The </a:t>
            </a:r>
            <a:r>
              <a:rPr lang="en-IE" i="1" dirty="0"/>
              <a:t>expected</a:t>
            </a:r>
            <a:r>
              <a:rPr lang="en-IE" dirty="0"/>
              <a:t> net cash (expected receipts minus expected payments) each month  </a:t>
            </a:r>
          </a:p>
          <a:p>
            <a:pPr marL="972000" lvl="1" indent="-288000">
              <a:buFont typeface="Courier New" panose="02070309020205020404" pitchFamily="49" charset="0"/>
              <a:buChar char="o"/>
            </a:pPr>
            <a:r>
              <a:rPr lang="en-IE" dirty="0"/>
              <a:t>The opening cash and closing cash each month</a:t>
            </a:r>
          </a:p>
          <a:p>
            <a:pPr lvl="1"/>
            <a:endParaRPr lang="en-IE" dirty="0"/>
          </a:p>
          <a:p>
            <a:pPr marL="360000" lvl="1" indent="0">
              <a:buFont typeface="Arial" panose="020B0604020202020204" pitchFamily="34" charset="0"/>
              <a:buNone/>
            </a:pPr>
            <a:endParaRPr lang="en-IE" dirty="0"/>
          </a:p>
        </p:txBody>
      </p:sp>
    </p:spTree>
    <p:extLst>
      <p:ext uri="{BB962C8B-B14F-4D97-AF65-F5344CB8AC3E}">
        <p14:creationId xmlns:p14="http://schemas.microsoft.com/office/powerpoint/2010/main" val="128830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33ACE5E-732C-4F34-9ED4-6439E337C3F0}"/>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BA1F631D-6A64-475D-AD0E-983610808DE5}"/>
              </a:ext>
            </a:extLst>
          </p:cNvPr>
          <p:cNvSpPr>
            <a:spLocks noGrp="1"/>
          </p:cNvSpPr>
          <p:nvPr>
            <p:ph type="body" sz="quarter" idx="15"/>
          </p:nvPr>
        </p:nvSpPr>
        <p:spPr/>
        <p:txBody>
          <a:bodyPr/>
          <a:lstStyle/>
          <a:p>
            <a:r>
              <a:rPr lang="en-IE" dirty="0"/>
              <a:t>Long-Term Loan</a:t>
            </a:r>
          </a:p>
        </p:txBody>
      </p:sp>
      <p:sp>
        <p:nvSpPr>
          <p:cNvPr id="11" name="Content Placeholder 10">
            <a:extLst>
              <a:ext uri="{FF2B5EF4-FFF2-40B4-BE49-F238E27FC236}">
                <a16:creationId xmlns:a16="http://schemas.microsoft.com/office/drawing/2014/main" id="{4CAC38B4-9101-440A-AFA6-5983592EEED0}"/>
              </a:ext>
            </a:extLst>
          </p:cNvPr>
          <p:cNvSpPr>
            <a:spLocks noGrp="1"/>
          </p:cNvSpPr>
          <p:nvPr>
            <p:ph sz="quarter" idx="16"/>
          </p:nvPr>
        </p:nvSpPr>
        <p:spPr>
          <a:xfrm>
            <a:off x="495417" y="1432254"/>
            <a:ext cx="9042015" cy="5427562"/>
          </a:xfrm>
        </p:spPr>
        <p:txBody>
          <a:bodyPr/>
          <a:lstStyle/>
          <a:p>
            <a:pPr marL="180000" indent="0">
              <a:buNone/>
            </a:pPr>
            <a:r>
              <a:rPr lang="en-IE" b="1" dirty="0"/>
              <a:t>Operation</a:t>
            </a:r>
          </a:p>
          <a:p>
            <a:pPr>
              <a:buFont typeface="Arial" panose="020B0604020202020204" pitchFamily="34" charset="0"/>
              <a:buChar char="•"/>
            </a:pPr>
            <a:r>
              <a:rPr lang="en-IE" dirty="0"/>
              <a:t>A long-term loan can be for any period up to 35 years. </a:t>
            </a:r>
          </a:p>
          <a:p>
            <a:pPr>
              <a:buFont typeface="Arial" panose="020B0604020202020204" pitchFamily="34" charset="0"/>
              <a:buChar char="•"/>
            </a:pPr>
            <a:r>
              <a:rPr lang="en-IE" dirty="0"/>
              <a:t>Loan + interest must be paid back in equal instalments over the length of the loan. </a:t>
            </a:r>
          </a:p>
          <a:p>
            <a:pPr>
              <a:buFont typeface="Arial" panose="020B0604020202020204" pitchFamily="34" charset="0"/>
              <a:buChar char="•"/>
            </a:pPr>
            <a:r>
              <a:rPr lang="en-IE" dirty="0"/>
              <a:t>Usually used to purchase business premises or land (mortgage loan)</a:t>
            </a:r>
          </a:p>
          <a:p>
            <a:pPr marL="180000" indent="0">
              <a:buNone/>
            </a:pPr>
            <a:r>
              <a:rPr lang="en-IE" b="1" dirty="0"/>
              <a:t>Cost</a:t>
            </a:r>
          </a:p>
          <a:p>
            <a:pPr>
              <a:buFont typeface="Arial" panose="020B0604020202020204" pitchFamily="34" charset="0"/>
              <a:buChar char="•"/>
            </a:pPr>
            <a:r>
              <a:rPr lang="en-IE" dirty="0"/>
              <a:t>Interest must be paid on the loan, but rates are lower than on most other loans.</a:t>
            </a:r>
          </a:p>
          <a:p>
            <a:pPr>
              <a:buFont typeface="Arial" panose="020B0604020202020204" pitchFamily="34" charset="0"/>
              <a:buChar char="•"/>
            </a:pPr>
            <a:r>
              <a:rPr lang="en-GB" dirty="0"/>
              <a:t>Spreading the repayments over a long period of time means the firm will end up paying considerably more for the asset over time than its value.</a:t>
            </a:r>
            <a:endParaRPr lang="en-IE" dirty="0"/>
          </a:p>
          <a:p>
            <a:pPr marL="180000" indent="0">
              <a:buNone/>
            </a:pPr>
            <a:r>
              <a:rPr lang="en-IE" b="1" dirty="0"/>
              <a:t>Risk</a:t>
            </a:r>
          </a:p>
          <a:p>
            <a:pPr>
              <a:buFont typeface="Arial" panose="020B0604020202020204" pitchFamily="34" charset="0"/>
              <a:buChar char="•"/>
            </a:pPr>
            <a:r>
              <a:rPr lang="en-IE" dirty="0"/>
              <a:t>The interest rate may increase over the course of the loan period.</a:t>
            </a:r>
          </a:p>
          <a:p>
            <a:pPr>
              <a:buFont typeface="Arial" panose="020B0604020202020204" pitchFamily="34" charset="0"/>
              <a:buChar char="•"/>
            </a:pPr>
            <a:r>
              <a:rPr lang="en-IE" dirty="0"/>
              <a:t>If the long-term loan is used to purchase property (mortgage), the firm risks losing the property if the loan is not repaid.</a:t>
            </a:r>
          </a:p>
          <a:p>
            <a:endParaRPr lang="en-IE" dirty="0"/>
          </a:p>
          <a:p>
            <a:endParaRPr lang="en-IE" dirty="0"/>
          </a:p>
        </p:txBody>
      </p:sp>
    </p:spTree>
    <p:extLst>
      <p:ext uri="{BB962C8B-B14F-4D97-AF65-F5344CB8AC3E}">
        <p14:creationId xmlns:p14="http://schemas.microsoft.com/office/powerpoint/2010/main" val="303359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729D7-1ADC-46EC-9BBB-DC949870C24A}"/>
              </a:ext>
            </a:extLst>
          </p:cNvPr>
          <p:cNvSpPr>
            <a:spLocks noGrp="1"/>
          </p:cNvSpPr>
          <p:nvPr>
            <p:ph type="body" sz="quarter" idx="14"/>
          </p:nvPr>
        </p:nvSpPr>
        <p:spPr/>
        <p:txBody>
          <a:bodyPr/>
          <a:lstStyle/>
          <a:p>
            <a:r>
              <a:rPr lang="en-IE" dirty="0"/>
              <a:t>Business Finance</a:t>
            </a:r>
          </a:p>
        </p:txBody>
      </p:sp>
      <p:sp>
        <p:nvSpPr>
          <p:cNvPr id="10" name="Text Placeholder 9">
            <a:extLst>
              <a:ext uri="{FF2B5EF4-FFF2-40B4-BE49-F238E27FC236}">
                <a16:creationId xmlns:a16="http://schemas.microsoft.com/office/drawing/2014/main" id="{8926CC4B-1A88-40D4-A755-03974063E680}"/>
              </a:ext>
            </a:extLst>
          </p:cNvPr>
          <p:cNvSpPr>
            <a:spLocks noGrp="1"/>
          </p:cNvSpPr>
          <p:nvPr>
            <p:ph type="body" sz="quarter" idx="15"/>
          </p:nvPr>
        </p:nvSpPr>
        <p:spPr/>
        <p:txBody>
          <a:bodyPr/>
          <a:lstStyle/>
          <a:p>
            <a:r>
              <a:rPr lang="en-IE" dirty="0"/>
              <a:t>Government Grants</a:t>
            </a:r>
          </a:p>
        </p:txBody>
      </p:sp>
      <p:sp>
        <p:nvSpPr>
          <p:cNvPr id="11" name="Content Placeholder 10">
            <a:extLst>
              <a:ext uri="{FF2B5EF4-FFF2-40B4-BE49-F238E27FC236}">
                <a16:creationId xmlns:a16="http://schemas.microsoft.com/office/drawing/2014/main" id="{034628CC-38C4-4AFC-B5C7-0EAE29D0AD20}"/>
              </a:ext>
            </a:extLst>
          </p:cNvPr>
          <p:cNvSpPr>
            <a:spLocks noGrp="1"/>
          </p:cNvSpPr>
          <p:nvPr>
            <p:ph sz="quarter" idx="16"/>
          </p:nvPr>
        </p:nvSpPr>
        <p:spPr>
          <a:xfrm>
            <a:off x="472558" y="1345544"/>
            <a:ext cx="7357450" cy="5617230"/>
          </a:xfrm>
        </p:spPr>
        <p:txBody>
          <a:bodyPr/>
          <a:lstStyle/>
          <a:p>
            <a:pPr marL="180000" indent="0">
              <a:buNone/>
            </a:pPr>
            <a:r>
              <a:rPr lang="en-IE" b="1" dirty="0"/>
              <a:t>Operation</a:t>
            </a:r>
          </a:p>
          <a:p>
            <a:pPr>
              <a:buFont typeface="Arial" panose="020B0604020202020204" pitchFamily="34" charset="0"/>
              <a:buChar char="•"/>
            </a:pPr>
            <a:r>
              <a:rPr lang="en-IE" dirty="0"/>
              <a:t>Grants are non-repayable sources of finance available from the government and the EU to help people who want to start a new business or expand an existing business. Grants are available from Government agencies such as: Enterprise Ireland, Local Enterprise Office, Údarás na Gaeltachta, EU grants, such as Horizon 2020</a:t>
            </a:r>
          </a:p>
          <a:p>
            <a:pPr marL="180000" indent="0">
              <a:buNone/>
            </a:pPr>
            <a:r>
              <a:rPr lang="en-IE" b="1" dirty="0"/>
              <a:t>Cost</a:t>
            </a:r>
          </a:p>
          <a:p>
            <a:pPr>
              <a:buFont typeface="Arial" panose="020B0604020202020204" pitchFamily="34" charset="0"/>
              <a:buChar char="•"/>
            </a:pPr>
            <a:r>
              <a:rPr lang="en-IE" dirty="0"/>
              <a:t>There is no cost to the firm, as grants do not have to be repaid provided they are used by the business for the purposes intended.</a:t>
            </a:r>
          </a:p>
          <a:p>
            <a:pPr>
              <a:buFont typeface="Arial" panose="020B0604020202020204" pitchFamily="34" charset="0"/>
              <a:buChar char="•"/>
            </a:pPr>
            <a:r>
              <a:rPr lang="en-IE" dirty="0"/>
              <a:t>There is no interest paid on grants.</a:t>
            </a:r>
          </a:p>
          <a:p>
            <a:pPr marL="180000" indent="0">
              <a:buNone/>
            </a:pPr>
            <a:r>
              <a:rPr lang="en-IE" b="1" dirty="0"/>
              <a:t>Risk</a:t>
            </a:r>
          </a:p>
          <a:p>
            <a:pPr>
              <a:buFont typeface="Arial" panose="020B0604020202020204" pitchFamily="34" charset="0"/>
              <a:buChar char="•"/>
            </a:pPr>
            <a:r>
              <a:rPr lang="en-IE" dirty="0"/>
              <a:t>The agency giving the grant may look for it to be repaid if the business does not meet any targets agreed when they were given the grant.</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30008" y="1977390"/>
            <a:ext cx="2275211" cy="3066284"/>
          </a:xfrm>
          <a:prstGeom prst="rect">
            <a:avLst/>
          </a:prstGeom>
        </p:spPr>
      </p:pic>
    </p:spTree>
    <p:extLst>
      <p:ext uri="{BB962C8B-B14F-4D97-AF65-F5344CB8AC3E}">
        <p14:creationId xmlns:p14="http://schemas.microsoft.com/office/powerpoint/2010/main" val="250217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9" name="Text Placeholder 8">
            <a:extLst>
              <a:ext uri="{FF2B5EF4-FFF2-40B4-BE49-F238E27FC236}">
                <a16:creationId xmlns:a16="http://schemas.microsoft.com/office/drawing/2014/main" id="{FBD88DAF-C185-4267-A6EE-202FAFEB2801}"/>
              </a:ext>
            </a:extLst>
          </p:cNvPr>
          <p:cNvSpPr>
            <a:spLocks noGrp="1"/>
          </p:cNvSpPr>
          <p:nvPr>
            <p:ph type="body" sz="quarter" idx="14"/>
          </p:nvPr>
        </p:nvSpPr>
        <p:spPr/>
        <p:txBody>
          <a:bodyPr/>
          <a:lstStyle/>
          <a:p>
            <a:r>
              <a:rPr lang="en-IE" dirty="0"/>
              <a:t>Cash Flow Statement</a:t>
            </a:r>
          </a:p>
        </p:txBody>
      </p:sp>
      <p:sp>
        <p:nvSpPr>
          <p:cNvPr id="10" name="Text Placeholder 9">
            <a:extLst>
              <a:ext uri="{FF2B5EF4-FFF2-40B4-BE49-F238E27FC236}">
                <a16:creationId xmlns:a16="http://schemas.microsoft.com/office/drawing/2014/main" id="{4C37D836-7B6F-449C-B3FB-F322FD4C9137}"/>
              </a:ext>
            </a:extLst>
          </p:cNvPr>
          <p:cNvSpPr>
            <a:spLocks noGrp="1"/>
          </p:cNvSpPr>
          <p:nvPr>
            <p:ph type="body" sz="quarter" idx="15"/>
          </p:nvPr>
        </p:nvSpPr>
        <p:spPr/>
        <p:txBody>
          <a:bodyPr/>
          <a:lstStyle/>
          <a:p>
            <a:r>
              <a:rPr lang="en-IE" dirty="0"/>
              <a:t>Fixed Costs and Variable Costs</a:t>
            </a:r>
          </a:p>
        </p:txBody>
      </p:sp>
      <p:sp>
        <p:nvSpPr>
          <p:cNvPr id="11" name="Content Placeholder 10">
            <a:extLst>
              <a:ext uri="{FF2B5EF4-FFF2-40B4-BE49-F238E27FC236}">
                <a16:creationId xmlns:a16="http://schemas.microsoft.com/office/drawing/2014/main" id="{8E323384-1E0C-4CC4-AA81-A4B876440FB4}"/>
              </a:ext>
            </a:extLst>
          </p:cNvPr>
          <p:cNvSpPr>
            <a:spLocks noGrp="1"/>
          </p:cNvSpPr>
          <p:nvPr>
            <p:ph sz="quarter" idx="16"/>
          </p:nvPr>
        </p:nvSpPr>
        <p:spPr>
          <a:xfrm>
            <a:off x="309896" y="1337504"/>
            <a:ext cx="8463162" cy="1634296"/>
          </a:xfrm>
        </p:spPr>
        <p:txBody>
          <a:bodyPr/>
          <a:lstStyle/>
          <a:p>
            <a:pPr marL="180000" indent="0">
              <a:buNone/>
            </a:pPr>
            <a:r>
              <a:rPr lang="en-IE" b="1" dirty="0"/>
              <a:t>Fixed Costs</a:t>
            </a:r>
          </a:p>
          <a:p>
            <a:pPr>
              <a:buFont typeface="Arial" panose="020B0604020202020204" pitchFamily="34" charset="0"/>
              <a:buChar char="•"/>
            </a:pPr>
            <a:r>
              <a:rPr lang="en-IE" dirty="0"/>
              <a:t>These are business costs that remain the same each time they are paid – they are unrelated to the amount of business (sales) the firm does. </a:t>
            </a:r>
          </a:p>
          <a:p>
            <a:pPr>
              <a:buFont typeface="Arial" panose="020B0604020202020204" pitchFamily="34" charset="0"/>
              <a:buChar char="•"/>
            </a:pPr>
            <a:r>
              <a:rPr lang="en-IE" dirty="0"/>
              <a:t>Examples include rent, mortgage and loan repayments.</a:t>
            </a:r>
          </a:p>
          <a:p>
            <a:endParaRPr lang="en-IE"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3220" y="3110501"/>
            <a:ext cx="5544648" cy="3658273"/>
          </a:xfrm>
          <a:prstGeom prst="rect">
            <a:avLst/>
          </a:prstGeom>
        </p:spPr>
      </p:pic>
    </p:spTree>
    <p:extLst>
      <p:ext uri="{BB962C8B-B14F-4D97-AF65-F5344CB8AC3E}">
        <p14:creationId xmlns:p14="http://schemas.microsoft.com/office/powerpoint/2010/main" val="367400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9" name="Text Placeholder 8">
            <a:extLst>
              <a:ext uri="{FF2B5EF4-FFF2-40B4-BE49-F238E27FC236}">
                <a16:creationId xmlns:a16="http://schemas.microsoft.com/office/drawing/2014/main" id="{FBD88DAF-C185-4267-A6EE-202FAFEB2801}"/>
              </a:ext>
            </a:extLst>
          </p:cNvPr>
          <p:cNvSpPr>
            <a:spLocks noGrp="1"/>
          </p:cNvSpPr>
          <p:nvPr>
            <p:ph type="body" sz="quarter" idx="14"/>
          </p:nvPr>
        </p:nvSpPr>
        <p:spPr/>
        <p:txBody>
          <a:bodyPr/>
          <a:lstStyle/>
          <a:p>
            <a:r>
              <a:rPr lang="en-IE" dirty="0"/>
              <a:t>Cash Flow Statement</a:t>
            </a:r>
          </a:p>
        </p:txBody>
      </p:sp>
      <p:sp>
        <p:nvSpPr>
          <p:cNvPr id="10" name="Text Placeholder 9">
            <a:extLst>
              <a:ext uri="{FF2B5EF4-FFF2-40B4-BE49-F238E27FC236}">
                <a16:creationId xmlns:a16="http://schemas.microsoft.com/office/drawing/2014/main" id="{4C37D836-7B6F-449C-B3FB-F322FD4C9137}"/>
              </a:ext>
            </a:extLst>
          </p:cNvPr>
          <p:cNvSpPr>
            <a:spLocks noGrp="1"/>
          </p:cNvSpPr>
          <p:nvPr>
            <p:ph type="body" sz="quarter" idx="15"/>
          </p:nvPr>
        </p:nvSpPr>
        <p:spPr/>
        <p:txBody>
          <a:bodyPr/>
          <a:lstStyle/>
          <a:p>
            <a:r>
              <a:rPr lang="en-IE" dirty="0"/>
              <a:t>Fixed Costs and Variable Costs</a:t>
            </a:r>
          </a:p>
        </p:txBody>
      </p:sp>
      <p:sp>
        <p:nvSpPr>
          <p:cNvPr id="11" name="Content Placeholder 10">
            <a:extLst>
              <a:ext uri="{FF2B5EF4-FFF2-40B4-BE49-F238E27FC236}">
                <a16:creationId xmlns:a16="http://schemas.microsoft.com/office/drawing/2014/main" id="{8E323384-1E0C-4CC4-AA81-A4B876440FB4}"/>
              </a:ext>
            </a:extLst>
          </p:cNvPr>
          <p:cNvSpPr>
            <a:spLocks noGrp="1"/>
          </p:cNvSpPr>
          <p:nvPr>
            <p:ph sz="quarter" idx="16"/>
          </p:nvPr>
        </p:nvSpPr>
        <p:spPr>
          <a:xfrm>
            <a:off x="301108" y="1447798"/>
            <a:ext cx="5551052" cy="5113022"/>
          </a:xfrm>
        </p:spPr>
        <p:txBody>
          <a:bodyPr/>
          <a:lstStyle/>
          <a:p>
            <a:pPr marL="180000" indent="0">
              <a:buNone/>
            </a:pPr>
            <a:r>
              <a:rPr lang="en-IE" b="1" dirty="0"/>
              <a:t>Variable Costs</a:t>
            </a:r>
          </a:p>
          <a:p>
            <a:pPr>
              <a:buFont typeface="Arial" panose="020B0604020202020204" pitchFamily="34" charset="0"/>
              <a:buChar char="•"/>
            </a:pPr>
            <a:r>
              <a:rPr lang="en-IE" dirty="0"/>
              <a:t>These are business costs where the amount changes each time they are paid depending on the amount of business the firm does. Examples include:</a:t>
            </a:r>
          </a:p>
          <a:p>
            <a:pPr marL="972000" lvl="1" indent="-288000">
              <a:buFont typeface="Courier New" panose="02070309020205020404" pitchFamily="49" charset="0"/>
              <a:buChar char="o"/>
            </a:pPr>
            <a:r>
              <a:rPr lang="en-IE" b="1" dirty="0"/>
              <a:t>Wages: </a:t>
            </a:r>
            <a:r>
              <a:rPr lang="en-IE" dirty="0"/>
              <a:t>The more business you do, the more employees you will need.</a:t>
            </a:r>
          </a:p>
          <a:p>
            <a:pPr marL="972000" lvl="1" indent="-288000">
              <a:buFont typeface="Courier New" panose="02070309020205020404" pitchFamily="49" charset="0"/>
              <a:buChar char="o"/>
            </a:pPr>
            <a:r>
              <a:rPr lang="en-IE" b="1" dirty="0"/>
              <a:t>Materials: </a:t>
            </a:r>
            <a:r>
              <a:rPr lang="en-IE" dirty="0"/>
              <a:t>The more products you make, the more materials you have to use.</a:t>
            </a:r>
          </a:p>
          <a:p>
            <a:pPr marL="972000" lvl="1" indent="-288000">
              <a:buFont typeface="Courier New" panose="02070309020205020404" pitchFamily="49" charset="0"/>
              <a:buChar char="o"/>
            </a:pPr>
            <a:r>
              <a:rPr lang="en-IE" b="1" dirty="0"/>
              <a:t>Electricity and telephone: </a:t>
            </a:r>
            <a:r>
              <a:rPr lang="en-IE" dirty="0"/>
              <a:t>The bigger the business, the higher these bills will be.</a:t>
            </a:r>
            <a:endParaRPr lang="en-IE" b="1" dirty="0"/>
          </a:p>
          <a:p>
            <a:pPr marL="180000" indent="0">
              <a:buNone/>
            </a:pPr>
            <a:r>
              <a:rPr lang="en-IE" b="1" dirty="0"/>
              <a:t>The total costs of the business for any period are the total of fixed costs plus variable costs.</a:t>
            </a:r>
          </a:p>
          <a:p>
            <a:endParaRPr lang="en-IE"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1496" y="2011678"/>
            <a:ext cx="4182960" cy="2767419"/>
          </a:xfrm>
          <a:prstGeom prst="rect">
            <a:avLst/>
          </a:prstGeom>
        </p:spPr>
      </p:pic>
    </p:spTree>
    <p:extLst>
      <p:ext uri="{BB962C8B-B14F-4D97-AF65-F5344CB8AC3E}">
        <p14:creationId xmlns:p14="http://schemas.microsoft.com/office/powerpoint/2010/main" val="350060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10" name="Text Placeholder 9">
            <a:extLst>
              <a:ext uri="{FF2B5EF4-FFF2-40B4-BE49-F238E27FC236}">
                <a16:creationId xmlns:a16="http://schemas.microsoft.com/office/drawing/2014/main" id="{3571F73C-A23E-4C5B-BB1E-161CE825A8BF}"/>
              </a:ext>
            </a:extLst>
          </p:cNvPr>
          <p:cNvSpPr>
            <a:spLocks noGrp="1"/>
          </p:cNvSpPr>
          <p:nvPr>
            <p:ph type="body" sz="quarter" idx="14"/>
          </p:nvPr>
        </p:nvSpPr>
        <p:spPr/>
        <p:txBody>
          <a:bodyPr/>
          <a:lstStyle/>
          <a:p>
            <a:r>
              <a:rPr lang="en-IE" dirty="0"/>
              <a:t>Cash Flow Statement</a:t>
            </a:r>
          </a:p>
        </p:txBody>
      </p:sp>
      <p:sp>
        <p:nvSpPr>
          <p:cNvPr id="11" name="Text Placeholder 10">
            <a:extLst>
              <a:ext uri="{FF2B5EF4-FFF2-40B4-BE49-F238E27FC236}">
                <a16:creationId xmlns:a16="http://schemas.microsoft.com/office/drawing/2014/main" id="{81D47FB8-D2F5-411C-9180-C8752746995A}"/>
              </a:ext>
            </a:extLst>
          </p:cNvPr>
          <p:cNvSpPr>
            <a:spLocks noGrp="1"/>
          </p:cNvSpPr>
          <p:nvPr>
            <p:ph type="body" sz="quarter" idx="15"/>
          </p:nvPr>
        </p:nvSpPr>
        <p:spPr/>
        <p:txBody>
          <a:bodyPr/>
          <a:lstStyle/>
          <a:p>
            <a:r>
              <a:rPr lang="en-IE" dirty="0"/>
              <a:t>Reasons for Preparing a Cash Flow Statement</a:t>
            </a:r>
          </a:p>
        </p:txBody>
      </p:sp>
      <p:sp>
        <p:nvSpPr>
          <p:cNvPr id="12" name="Content Placeholder 11">
            <a:extLst>
              <a:ext uri="{FF2B5EF4-FFF2-40B4-BE49-F238E27FC236}">
                <a16:creationId xmlns:a16="http://schemas.microsoft.com/office/drawing/2014/main" id="{C7E0525C-DF65-465D-A576-951A2461B1D5}"/>
              </a:ext>
            </a:extLst>
          </p:cNvPr>
          <p:cNvSpPr>
            <a:spLocks noGrp="1"/>
          </p:cNvSpPr>
          <p:nvPr>
            <p:ph sz="quarter" idx="16"/>
          </p:nvPr>
        </p:nvSpPr>
        <p:spPr>
          <a:xfrm>
            <a:off x="472558" y="1402694"/>
            <a:ext cx="8463162" cy="4981200"/>
          </a:xfrm>
        </p:spPr>
        <p:txBody>
          <a:bodyPr/>
          <a:lstStyle/>
          <a:p>
            <a:pPr marL="180000" indent="0">
              <a:buNone/>
            </a:pPr>
            <a:r>
              <a:rPr lang="en-IE" dirty="0"/>
              <a:t>A cash flow statement is important because:</a:t>
            </a:r>
          </a:p>
          <a:p>
            <a:pPr>
              <a:buFont typeface="+mj-lt"/>
              <a:buAutoNum type="arabicPeriod"/>
            </a:pPr>
            <a:r>
              <a:rPr lang="en-IE" dirty="0"/>
              <a:t>It shows the organisation if they will have enough cash (income) to be able to pay all their bills in a particular month.</a:t>
            </a:r>
          </a:p>
          <a:p>
            <a:pPr>
              <a:buFont typeface="+mj-lt"/>
              <a:buAutoNum type="arabicPeriod"/>
            </a:pPr>
            <a:r>
              <a:rPr lang="en-IE" dirty="0"/>
              <a:t>It shows the organisation which months they may find themselves short of cash (deficit). </a:t>
            </a:r>
          </a:p>
          <a:p>
            <a:pPr>
              <a:buFont typeface="+mj-lt"/>
              <a:buAutoNum type="arabicPeriod"/>
            </a:pPr>
            <a:r>
              <a:rPr lang="en-IE" dirty="0"/>
              <a:t>It shows the organisation which months they may have some extra cash available (surplus).</a:t>
            </a:r>
          </a:p>
          <a:p>
            <a:pPr>
              <a:buFont typeface="+mj-lt"/>
              <a:buAutoNum type="arabicPeriod"/>
            </a:pPr>
            <a:r>
              <a:rPr lang="en-IE" dirty="0"/>
              <a:t>If the organisation is looking to borrow money, the cash flow statement will show the lender if the organisation is likely to be able to make the loan repayment each month.</a:t>
            </a:r>
          </a:p>
          <a:p>
            <a:endParaRPr lang="en-IE" dirty="0"/>
          </a:p>
        </p:txBody>
      </p:sp>
    </p:spTree>
    <p:extLst>
      <p:ext uri="{BB962C8B-B14F-4D97-AF65-F5344CB8AC3E}">
        <p14:creationId xmlns:p14="http://schemas.microsoft.com/office/powerpoint/2010/main" val="352971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10085" y="9011500"/>
            <a:ext cx="4586373" cy="1832708"/>
          </a:xfrm>
          <a:prstGeom prst="rect">
            <a:avLst/>
          </a:prstGeom>
        </p:spPr>
        <p:txBody>
          <a:bodyPr vert="horz" lIns="80165" tIns="40082" rIns="80165" bIns="4008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01654" fontAlgn="auto">
              <a:spcBef>
                <a:spcPts val="877"/>
              </a:spcBef>
              <a:spcAft>
                <a:spcPts val="0"/>
              </a:spcAft>
            </a:pPr>
            <a:endParaRPr lang="en-IE" sz="2104"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endParaRPr>
          </a:p>
          <a:p>
            <a:pPr defTabSz="801654" fontAlgn="auto">
              <a:spcBef>
                <a:spcPts val="877"/>
              </a:spcBef>
              <a:spcAft>
                <a:spcPts val="0"/>
              </a:spcAft>
            </a:pPr>
            <a:endParaRPr lang="en-GB" sz="2104" dirty="0">
              <a:solidFill>
                <a:prstClr val="black"/>
              </a:solidFill>
              <a:latin typeface="Calibri" panose="020F0502020204030204"/>
            </a:endParaRPr>
          </a:p>
        </p:txBody>
      </p:sp>
      <p:sp>
        <p:nvSpPr>
          <p:cNvPr id="10" name="Text Placeholder 9">
            <a:extLst>
              <a:ext uri="{FF2B5EF4-FFF2-40B4-BE49-F238E27FC236}">
                <a16:creationId xmlns:a16="http://schemas.microsoft.com/office/drawing/2014/main" id="{16D32871-DE56-4F40-884B-3C5E8B86AF57}"/>
              </a:ext>
            </a:extLst>
          </p:cNvPr>
          <p:cNvSpPr>
            <a:spLocks noGrp="1"/>
          </p:cNvSpPr>
          <p:nvPr>
            <p:ph type="body" sz="quarter" idx="14"/>
          </p:nvPr>
        </p:nvSpPr>
        <p:spPr/>
        <p:txBody>
          <a:bodyPr/>
          <a:lstStyle/>
          <a:p>
            <a:r>
              <a:rPr lang="en-IE" dirty="0"/>
              <a:t>Cash Flow Statement</a:t>
            </a:r>
          </a:p>
        </p:txBody>
      </p:sp>
      <p:sp>
        <p:nvSpPr>
          <p:cNvPr id="11" name="Text Placeholder 10">
            <a:extLst>
              <a:ext uri="{FF2B5EF4-FFF2-40B4-BE49-F238E27FC236}">
                <a16:creationId xmlns:a16="http://schemas.microsoft.com/office/drawing/2014/main" id="{73710412-B14D-4970-B759-570178EA96F3}"/>
              </a:ext>
            </a:extLst>
          </p:cNvPr>
          <p:cNvSpPr>
            <a:spLocks noGrp="1"/>
          </p:cNvSpPr>
          <p:nvPr>
            <p:ph type="body" sz="quarter" idx="15"/>
          </p:nvPr>
        </p:nvSpPr>
        <p:spPr/>
        <p:txBody>
          <a:bodyPr/>
          <a:lstStyle/>
          <a:p>
            <a:r>
              <a:rPr lang="en-IE" dirty="0"/>
              <a:t>Solving Cash Flow Problems</a:t>
            </a:r>
          </a:p>
        </p:txBody>
      </p:sp>
      <p:sp>
        <p:nvSpPr>
          <p:cNvPr id="12" name="Content Placeholder 11">
            <a:extLst>
              <a:ext uri="{FF2B5EF4-FFF2-40B4-BE49-F238E27FC236}">
                <a16:creationId xmlns:a16="http://schemas.microsoft.com/office/drawing/2014/main" id="{783F81D8-DAB3-4FDD-ACC5-A615999F2379}"/>
              </a:ext>
            </a:extLst>
          </p:cNvPr>
          <p:cNvSpPr>
            <a:spLocks noGrp="1"/>
          </p:cNvSpPr>
          <p:nvPr>
            <p:ph sz="quarter" idx="16"/>
          </p:nvPr>
        </p:nvSpPr>
        <p:spPr>
          <a:xfrm>
            <a:off x="350638" y="3075740"/>
            <a:ext cx="6164462" cy="3747970"/>
          </a:xfrm>
        </p:spPr>
        <p:txBody>
          <a:bodyPr/>
          <a:lstStyle/>
          <a:p>
            <a:pPr>
              <a:buFont typeface="Arial" panose="020B0604020202020204" pitchFamily="34" charset="0"/>
              <a:buChar char="•"/>
            </a:pPr>
            <a:r>
              <a:rPr lang="en-IE" b="1" dirty="0"/>
              <a:t>Reduce costs, especially variable costs</a:t>
            </a:r>
          </a:p>
          <a:p>
            <a:pPr marL="972000" lvl="1" indent="-288000">
              <a:buFont typeface="Courier New" panose="02070309020205020404" pitchFamily="49" charset="0"/>
              <a:buChar char="o"/>
            </a:pPr>
            <a:r>
              <a:rPr lang="en-IE" dirty="0"/>
              <a:t>Find cheaper suppliers</a:t>
            </a:r>
          </a:p>
          <a:p>
            <a:pPr marL="972000" lvl="1" indent="-288000">
              <a:buFont typeface="Courier New" panose="02070309020205020404" pitchFamily="49" charset="0"/>
              <a:buChar char="o"/>
            </a:pPr>
            <a:r>
              <a:rPr lang="en-IE" dirty="0"/>
              <a:t>Cut down on waste – for example, by installing sensors on lights</a:t>
            </a:r>
          </a:p>
          <a:p>
            <a:pPr marL="972000" lvl="1" indent="-288000">
              <a:buFont typeface="Courier New" panose="02070309020205020404" pitchFamily="49" charset="0"/>
              <a:buChar char="o"/>
            </a:pPr>
            <a:r>
              <a:rPr lang="en-IE" dirty="0"/>
              <a:t>Reduce the number of employees – and therefore the wage bill – by outsourcing some of the work to outside firms who can do it at a cheaper price</a:t>
            </a:r>
          </a:p>
          <a:p>
            <a:pPr marL="972000" lvl="1" indent="-288000">
              <a:buFont typeface="Courier New" panose="02070309020205020404" pitchFamily="49" charset="0"/>
              <a:buChar char="o"/>
            </a:pPr>
            <a:r>
              <a:rPr lang="en-IE" dirty="0"/>
              <a:t>Delay any plans for discretionary spending</a:t>
            </a:r>
          </a:p>
          <a:p>
            <a:pPr marL="972000" indent="-288000">
              <a:buFont typeface="Courier New" panose="02070309020205020404" pitchFamily="49" charset="0"/>
              <a:buChar char="o"/>
            </a:pPr>
            <a:r>
              <a:rPr lang="en-IE" sz="1600" dirty="0"/>
              <a:t>Collect money that is owed to the business as quickly as possible to reduce the amount of bad debts.</a:t>
            </a:r>
          </a:p>
        </p:txBody>
      </p:sp>
      <p:sp>
        <p:nvSpPr>
          <p:cNvPr id="7" name="Content Placeholder 11">
            <a:extLst>
              <a:ext uri="{FF2B5EF4-FFF2-40B4-BE49-F238E27FC236}">
                <a16:creationId xmlns:a16="http://schemas.microsoft.com/office/drawing/2014/main" id="{783F81D8-DAB3-4FDD-ACC5-A615999F2379}"/>
              </a:ext>
            </a:extLst>
          </p:cNvPr>
          <p:cNvSpPr txBox="1">
            <a:spLocks/>
          </p:cNvSpPr>
          <p:nvPr/>
        </p:nvSpPr>
        <p:spPr>
          <a:xfrm>
            <a:off x="350638" y="1277184"/>
            <a:ext cx="8463162" cy="1751766"/>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F25E22"/>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F25E2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buFont typeface="Arial" panose="020B0604020202020204" pitchFamily="34" charset="0"/>
              <a:buChar char="•"/>
            </a:pPr>
            <a:r>
              <a:rPr lang="en-IE" b="1" dirty="0"/>
              <a:t>Increase income from sales</a:t>
            </a:r>
          </a:p>
          <a:p>
            <a:pPr marL="972000" lvl="1" indent="-288000">
              <a:buFont typeface="Courier New" panose="02070309020205020404" pitchFamily="49" charset="0"/>
              <a:buChar char="o"/>
            </a:pPr>
            <a:r>
              <a:rPr lang="en-IE" dirty="0"/>
              <a:t>Look at entering new markets</a:t>
            </a:r>
          </a:p>
          <a:p>
            <a:pPr marL="972000" lvl="1" indent="-288000">
              <a:buFont typeface="Courier New" panose="02070309020205020404" pitchFamily="49" charset="0"/>
              <a:buChar char="o"/>
            </a:pPr>
            <a:r>
              <a:rPr lang="en-IE" dirty="0"/>
              <a:t>Introduce some special offers to encourage sales, such as free competitions</a:t>
            </a:r>
          </a:p>
          <a:p>
            <a:pPr marL="972000" lvl="1" indent="-288000">
              <a:buFont typeface="Courier New" panose="02070309020205020404" pitchFamily="49" charset="0"/>
              <a:buChar char="o"/>
            </a:pPr>
            <a:r>
              <a:rPr lang="en-IE" dirty="0"/>
              <a:t>Increase the selling price</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8987" y="4118031"/>
            <a:ext cx="3111622" cy="2197417"/>
          </a:xfrm>
          <a:prstGeom prst="rect">
            <a:avLst/>
          </a:prstGeom>
        </p:spPr>
      </p:pic>
    </p:spTree>
    <p:extLst>
      <p:ext uri="{BB962C8B-B14F-4D97-AF65-F5344CB8AC3E}">
        <p14:creationId xmlns:p14="http://schemas.microsoft.com/office/powerpoint/2010/main" val="275693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ABAC96F-C318-44B6-A743-AFD76456FE0D}"/>
              </a:ext>
            </a:extLst>
          </p:cNvPr>
          <p:cNvSpPr>
            <a:spLocks noGrp="1"/>
          </p:cNvSpPr>
          <p:nvPr>
            <p:ph type="body" sz="quarter" idx="14"/>
          </p:nvPr>
        </p:nvSpPr>
        <p:spPr/>
        <p:txBody>
          <a:bodyPr/>
          <a:lstStyle/>
          <a:p>
            <a:r>
              <a:rPr lang="en-IE" dirty="0"/>
              <a:t>Preparing a Cash Flow Statement</a:t>
            </a:r>
          </a:p>
        </p:txBody>
      </p:sp>
      <p:sp>
        <p:nvSpPr>
          <p:cNvPr id="5" name="Rectangle 4">
            <a:extLst>
              <a:ext uri="{FF2B5EF4-FFF2-40B4-BE49-F238E27FC236}">
                <a16:creationId xmlns:a16="http://schemas.microsoft.com/office/drawing/2014/main" id="{F62C9F80-37EB-4AE5-A48B-18D2C35D1802}"/>
              </a:ext>
            </a:extLst>
          </p:cNvPr>
          <p:cNvSpPr/>
          <p:nvPr/>
        </p:nvSpPr>
        <p:spPr>
          <a:xfrm>
            <a:off x="534432" y="850975"/>
            <a:ext cx="10154206" cy="738664"/>
          </a:xfrm>
          <a:prstGeom prst="rect">
            <a:avLst/>
          </a:prstGeom>
        </p:spPr>
        <p:txBody>
          <a:bodyPr wrap="square">
            <a:spAutoFit/>
          </a:bodyPr>
          <a:lstStyle/>
          <a:p>
            <a:r>
              <a:rPr lang="en-IE" b="1" dirty="0">
                <a:solidFill>
                  <a:srgbClr val="F25E22"/>
                </a:solidFill>
              </a:rPr>
              <a:t>Pages 296–7: </a:t>
            </a:r>
            <a:r>
              <a:rPr lang="en-IE" dirty="0">
                <a:solidFill>
                  <a:srgbClr val="F25E22"/>
                </a:solidFill>
              </a:rPr>
              <a:t>The following information relates to Traders Ltd for the four-month period January to April.  There was an opening cash amount of €4,500 on 1 January.</a:t>
            </a:r>
          </a:p>
        </p:txBody>
      </p:sp>
      <p:pic>
        <p:nvPicPr>
          <p:cNvPr id="3" name="Picture 2">
            <a:extLst>
              <a:ext uri="{FF2B5EF4-FFF2-40B4-BE49-F238E27FC236}">
                <a16:creationId xmlns:a16="http://schemas.microsoft.com/office/drawing/2014/main" id="{B4807B8E-04DC-4BE7-A13F-7AEE007E2F5C}"/>
              </a:ext>
            </a:extLst>
          </p:cNvPr>
          <p:cNvPicPr>
            <a:picLocks noChangeAspect="1"/>
          </p:cNvPicPr>
          <p:nvPr/>
        </p:nvPicPr>
        <p:blipFill>
          <a:blip r:embed="rId2"/>
          <a:stretch>
            <a:fillRect/>
          </a:stretch>
        </p:blipFill>
        <p:spPr>
          <a:xfrm>
            <a:off x="829469" y="1784911"/>
            <a:ext cx="9029700" cy="4160520"/>
          </a:xfrm>
          <a:prstGeom prst="rect">
            <a:avLst/>
          </a:prstGeom>
        </p:spPr>
      </p:pic>
    </p:spTree>
    <p:extLst>
      <p:ext uri="{BB962C8B-B14F-4D97-AF65-F5344CB8AC3E}">
        <p14:creationId xmlns:p14="http://schemas.microsoft.com/office/powerpoint/2010/main" val="397210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0E9F092-75B4-41E9-A319-56810E607C14}"/>
              </a:ext>
            </a:extLst>
          </p:cNvPr>
          <p:cNvSpPr>
            <a:spLocks noGrp="1"/>
          </p:cNvSpPr>
          <p:nvPr>
            <p:ph type="body" sz="quarter" idx="15"/>
          </p:nvPr>
        </p:nvSpPr>
        <p:spPr/>
        <p:txBody>
          <a:bodyPr/>
          <a:lstStyle/>
          <a:p>
            <a:r>
              <a:rPr lang="en-IE" dirty="0"/>
              <a:t>Cash flow statement for Traders Ltd for January to April</a:t>
            </a:r>
          </a:p>
        </p:txBody>
      </p:sp>
      <p:sp>
        <p:nvSpPr>
          <p:cNvPr id="12" name="Text Placeholder 8">
            <a:extLst>
              <a:ext uri="{FF2B5EF4-FFF2-40B4-BE49-F238E27FC236}">
                <a16:creationId xmlns:a16="http://schemas.microsoft.com/office/drawing/2014/main" id="{3275D7AB-E86D-43AF-B021-12EE0DC18F9C}"/>
              </a:ext>
            </a:extLst>
          </p:cNvPr>
          <p:cNvSpPr>
            <a:spLocks noGrp="1"/>
          </p:cNvSpPr>
          <p:nvPr>
            <p:ph type="body" sz="quarter" idx="14"/>
          </p:nvPr>
        </p:nvSpPr>
        <p:spPr>
          <a:xfrm>
            <a:off x="0" y="217488"/>
            <a:ext cx="7199313" cy="471487"/>
          </a:xfrm>
        </p:spPr>
        <p:txBody>
          <a:bodyPr/>
          <a:lstStyle/>
          <a:p>
            <a:r>
              <a:rPr lang="en-IE"/>
              <a:t>Preparing a Cash Flow Statement</a:t>
            </a:r>
            <a:endParaRPr lang="en-IE" dirty="0"/>
          </a:p>
        </p:txBody>
      </p:sp>
      <p:graphicFrame>
        <p:nvGraphicFramePr>
          <p:cNvPr id="6" name="Table 5">
            <a:extLst>
              <a:ext uri="{FF2B5EF4-FFF2-40B4-BE49-F238E27FC236}">
                <a16:creationId xmlns:a16="http://schemas.microsoft.com/office/drawing/2014/main" id="{8225E452-8257-41A1-B63E-55E72200081D}"/>
              </a:ext>
            </a:extLst>
          </p:cNvPr>
          <p:cNvGraphicFramePr>
            <a:graphicFrameLocks noGrp="1"/>
          </p:cNvGraphicFramePr>
          <p:nvPr>
            <p:extLst>
              <p:ext uri="{D42A27DB-BD31-4B8C-83A1-F6EECF244321}">
                <p14:modId xmlns:p14="http://schemas.microsoft.com/office/powerpoint/2010/main" val="380965784"/>
              </p:ext>
            </p:extLst>
          </p:nvPr>
        </p:nvGraphicFramePr>
        <p:xfrm>
          <a:off x="1737360" y="1490154"/>
          <a:ext cx="7120889" cy="5219254"/>
        </p:xfrm>
        <a:graphic>
          <a:graphicData uri="http://schemas.openxmlformats.org/drawingml/2006/table">
            <a:tbl>
              <a:tblPr/>
              <a:tblGrid>
                <a:gridCol w="2044339">
                  <a:extLst>
                    <a:ext uri="{9D8B030D-6E8A-4147-A177-3AD203B41FA5}">
                      <a16:colId xmlns:a16="http://schemas.microsoft.com/office/drawing/2014/main" val="1015789518"/>
                    </a:ext>
                  </a:extLst>
                </a:gridCol>
                <a:gridCol w="1015310">
                  <a:extLst>
                    <a:ext uri="{9D8B030D-6E8A-4147-A177-3AD203B41FA5}">
                      <a16:colId xmlns:a16="http://schemas.microsoft.com/office/drawing/2014/main" val="1267572886"/>
                    </a:ext>
                  </a:extLst>
                </a:gridCol>
                <a:gridCol w="1015310">
                  <a:extLst>
                    <a:ext uri="{9D8B030D-6E8A-4147-A177-3AD203B41FA5}">
                      <a16:colId xmlns:a16="http://schemas.microsoft.com/office/drawing/2014/main" val="3444224043"/>
                    </a:ext>
                  </a:extLst>
                </a:gridCol>
                <a:gridCol w="1015310">
                  <a:extLst>
                    <a:ext uri="{9D8B030D-6E8A-4147-A177-3AD203B41FA5}">
                      <a16:colId xmlns:a16="http://schemas.microsoft.com/office/drawing/2014/main" val="4055264590"/>
                    </a:ext>
                  </a:extLst>
                </a:gridCol>
                <a:gridCol w="1015310">
                  <a:extLst>
                    <a:ext uri="{9D8B030D-6E8A-4147-A177-3AD203B41FA5}">
                      <a16:colId xmlns:a16="http://schemas.microsoft.com/office/drawing/2014/main" val="3086807824"/>
                    </a:ext>
                  </a:extLst>
                </a:gridCol>
                <a:gridCol w="1015310">
                  <a:extLst>
                    <a:ext uri="{9D8B030D-6E8A-4147-A177-3AD203B41FA5}">
                      <a16:colId xmlns:a16="http://schemas.microsoft.com/office/drawing/2014/main" val="920891544"/>
                    </a:ext>
                  </a:extLst>
                </a:gridCol>
              </a:tblGrid>
              <a:tr h="283990">
                <a:tc>
                  <a:txBody>
                    <a:bodyPr/>
                    <a:lstStyle/>
                    <a:p>
                      <a:pPr algn="l" rtl="0" fontAlgn="ctr"/>
                      <a:r>
                        <a:rPr lang="en-IE" sz="1600" b="1" i="0" u="none" strike="noStrike" dirty="0">
                          <a:solidFill>
                            <a:srgbClr val="FFFFFF"/>
                          </a:solidFill>
                          <a:effectLst/>
                          <a:latin typeface="Calibri" panose="020F0502020204030204" pitchFamily="34" charset="0"/>
                        </a:rPr>
                        <a:t>Details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ctr" rtl="0" fontAlgn="ctr"/>
                      <a:r>
                        <a:rPr lang="en-IE" sz="1600" b="1" i="0" u="none" strike="noStrike" dirty="0">
                          <a:solidFill>
                            <a:srgbClr val="FFFFFF"/>
                          </a:solidFill>
                          <a:effectLst/>
                          <a:latin typeface="Calibri" panose="020F0502020204030204" pitchFamily="34" charset="0"/>
                        </a:rPr>
                        <a:t>Jan</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ctr" rtl="0" fontAlgn="ctr"/>
                      <a:r>
                        <a:rPr lang="en-IE" sz="1600" b="1" i="0" u="none" strike="noStrike" dirty="0">
                          <a:solidFill>
                            <a:srgbClr val="FFFFFF"/>
                          </a:solidFill>
                          <a:effectLst/>
                          <a:latin typeface="Calibri" panose="020F0502020204030204" pitchFamily="34" charset="0"/>
                        </a:rPr>
                        <a:t>Feb</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ctr" rtl="0" fontAlgn="ctr"/>
                      <a:r>
                        <a:rPr lang="en-IE" sz="1600" b="1" i="0" u="none" strike="noStrike" dirty="0">
                          <a:solidFill>
                            <a:srgbClr val="FFFFFF"/>
                          </a:solidFill>
                          <a:effectLst/>
                          <a:latin typeface="Calibri" panose="020F0502020204030204" pitchFamily="34" charset="0"/>
                        </a:rPr>
                        <a:t>Mar</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ctr" rtl="0" fontAlgn="ctr"/>
                      <a:r>
                        <a:rPr lang="en-IE" sz="1600" b="1" i="0" u="none" strike="noStrike" dirty="0">
                          <a:solidFill>
                            <a:srgbClr val="FFFFFF"/>
                          </a:solidFill>
                          <a:effectLst/>
                          <a:latin typeface="Calibri" panose="020F0502020204030204" pitchFamily="34" charset="0"/>
                        </a:rPr>
                        <a:t>Apr</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ctr" rtl="0" fontAlgn="ctr"/>
                      <a:r>
                        <a:rPr lang="en-IE" sz="1600" b="1" i="0" u="none" strike="noStrike" dirty="0">
                          <a:solidFill>
                            <a:srgbClr val="FFFFFF"/>
                          </a:solidFill>
                          <a:effectLst/>
                          <a:latin typeface="Calibri" panose="020F0502020204030204" pitchFamily="34" charset="0"/>
                        </a:rPr>
                        <a:t>Total</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extLst>
                  <a:ext uri="{0D108BD9-81ED-4DB2-BD59-A6C34878D82A}">
                    <a16:rowId xmlns:a16="http://schemas.microsoft.com/office/drawing/2014/main" val="2075819132"/>
                  </a:ext>
                </a:extLst>
              </a:tr>
              <a:tr h="283990">
                <a:tc>
                  <a:txBody>
                    <a:bodyPr/>
                    <a:lstStyle/>
                    <a:p>
                      <a:pPr algn="l" rtl="0" fontAlgn="ctr"/>
                      <a:r>
                        <a:rPr lang="en-IE" sz="1600" b="1" i="0" u="none" strike="noStrike" dirty="0">
                          <a:solidFill>
                            <a:srgbClr val="FFFFFF"/>
                          </a:solidFill>
                          <a:effectLst/>
                          <a:latin typeface="Calibri" panose="020F0502020204030204" pitchFamily="34" charset="0"/>
                        </a:rPr>
                        <a:t>RECEIPTS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rtl="0" fontAlgn="ctr"/>
                      <a:r>
                        <a:rPr lang="en-IE" sz="1600" b="0" i="0" u="none" strike="noStrike">
                          <a:solidFill>
                            <a:srgbClr val="FFFFFF"/>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rtl="0" fontAlgn="ctr"/>
                      <a:r>
                        <a:rPr lang="en-IE" sz="1600" b="0" i="0" u="none" strike="noStrike">
                          <a:solidFill>
                            <a:srgbClr val="FFFFFF"/>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rtl="0" fontAlgn="ctr"/>
                      <a:r>
                        <a:rPr lang="en-IE" sz="1600" b="0" i="0" u="none" strike="noStrike">
                          <a:solidFill>
                            <a:srgbClr val="FFFFFF"/>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rtl="0" fontAlgn="ctr"/>
                      <a:r>
                        <a:rPr lang="en-IE" sz="1600" b="0" i="0" u="none" strike="noStrike">
                          <a:solidFill>
                            <a:srgbClr val="FFFFFF"/>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rtl="0" fontAlgn="ctr"/>
                      <a:r>
                        <a:rPr lang="en-IE" sz="1600" b="0" i="0" u="none" strike="noStrike">
                          <a:solidFill>
                            <a:srgbClr val="FFFFFF"/>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extLst>
                  <a:ext uri="{0D108BD9-81ED-4DB2-BD59-A6C34878D82A}">
                    <a16:rowId xmlns:a16="http://schemas.microsoft.com/office/drawing/2014/main" val="3876893241"/>
                  </a:ext>
                </a:extLst>
              </a:tr>
              <a:tr h="272795">
                <a:tc>
                  <a:txBody>
                    <a:bodyPr/>
                    <a:lstStyle/>
                    <a:p>
                      <a:pPr algn="l" rtl="0" fontAlgn="ctr"/>
                      <a:r>
                        <a:rPr lang="en-IE" sz="1600" b="0" i="0" u="none" strike="noStrike">
                          <a:solidFill>
                            <a:srgbClr val="0F2537"/>
                          </a:solidFill>
                          <a:effectLst/>
                          <a:latin typeface="Calibri" panose="020F0502020204030204" pitchFamily="34" charset="0"/>
                        </a:rPr>
                        <a:t>Sales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20,900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27,000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24,500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24,200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96,600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81538613"/>
                  </a:ext>
                </a:extLst>
              </a:tr>
              <a:tr h="272795">
                <a:tc>
                  <a:txBody>
                    <a:bodyPr/>
                    <a:lstStyle/>
                    <a:p>
                      <a:pPr algn="l" rtl="0" fontAlgn="ctr"/>
                      <a:r>
                        <a:rPr lang="en-IE" sz="1600" b="0" i="0" u="none" strike="noStrike" dirty="0">
                          <a:solidFill>
                            <a:srgbClr val="0F2537"/>
                          </a:solidFill>
                          <a:effectLst/>
                          <a:latin typeface="Calibri" panose="020F0502020204030204" pitchFamily="34" charset="0"/>
                        </a:rPr>
                        <a:t>Government grant</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dirty="0">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10,000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10,000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967386738"/>
                  </a:ext>
                </a:extLst>
              </a:tr>
              <a:tr h="283990">
                <a:tc>
                  <a:txBody>
                    <a:bodyPr/>
                    <a:lstStyle/>
                    <a:p>
                      <a:pPr algn="l" rtl="0" fontAlgn="ctr"/>
                      <a:r>
                        <a:rPr lang="en-IE" sz="1600" b="1" i="0" u="none" strike="noStrike" dirty="0">
                          <a:solidFill>
                            <a:srgbClr val="0F2537"/>
                          </a:solidFill>
                          <a:effectLst/>
                          <a:latin typeface="Calibri" panose="020F0502020204030204" pitchFamily="34" charset="0"/>
                        </a:rPr>
                        <a:t>TOTAL RECEIPTS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20,900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27,000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34,500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24,200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106,600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extLst>
                  <a:ext uri="{0D108BD9-81ED-4DB2-BD59-A6C34878D82A}">
                    <a16:rowId xmlns:a16="http://schemas.microsoft.com/office/drawing/2014/main" val="292515031"/>
                  </a:ext>
                </a:extLst>
              </a:tr>
              <a:tr h="283990">
                <a:tc>
                  <a:txBody>
                    <a:bodyPr/>
                    <a:lstStyle/>
                    <a:p>
                      <a:pPr algn="l" rtl="0" fontAlgn="ctr"/>
                      <a:r>
                        <a:rPr lang="en-IE" sz="1600" b="1" i="0" u="none" strike="noStrike" dirty="0">
                          <a:solidFill>
                            <a:srgbClr val="FFFFFF"/>
                          </a:solidFill>
                          <a:effectLst/>
                          <a:latin typeface="Calibri" panose="020F0502020204030204" pitchFamily="34" charset="0"/>
                        </a:rPr>
                        <a:t>PAYMENTS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fontAlgn="t"/>
                      <a:r>
                        <a:rPr lang="en-IE" sz="1600" b="0" i="0" u="none" strike="noStrike" dirty="0">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tc>
                  <a:txBody>
                    <a:bodyPr/>
                    <a:lstStyle/>
                    <a:p>
                      <a:pPr algn="r" fontAlgn="t"/>
                      <a:r>
                        <a:rPr lang="en-IE" sz="1600" b="0" i="0" u="none" strike="noStrike" dirty="0">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7395CB"/>
                    </a:solidFill>
                  </a:tcPr>
                </a:tc>
                <a:extLst>
                  <a:ext uri="{0D108BD9-81ED-4DB2-BD59-A6C34878D82A}">
                    <a16:rowId xmlns:a16="http://schemas.microsoft.com/office/drawing/2014/main" val="1470673107"/>
                  </a:ext>
                </a:extLst>
              </a:tr>
              <a:tr h="300218">
                <a:tc>
                  <a:txBody>
                    <a:bodyPr/>
                    <a:lstStyle/>
                    <a:p>
                      <a:pPr algn="l" rtl="0" fontAlgn="ctr"/>
                      <a:r>
                        <a:rPr lang="en-IE" sz="1600" b="0" i="0" u="none" strike="noStrike">
                          <a:solidFill>
                            <a:srgbClr val="0F2537"/>
                          </a:solidFill>
                          <a:effectLst/>
                          <a:latin typeface="Calibri" panose="020F0502020204030204" pitchFamily="34" charset="0"/>
                        </a:rPr>
                        <a:t>Materials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dirty="0">
                          <a:solidFill>
                            <a:srgbClr val="0F2537"/>
                          </a:solidFill>
                          <a:effectLst/>
                          <a:latin typeface="Calibri" panose="020F0502020204030204" pitchFamily="34" charset="0"/>
                        </a:rPr>
                        <a:t>12,500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dirty="0">
                          <a:solidFill>
                            <a:srgbClr val="0F2537"/>
                          </a:solidFill>
                          <a:effectLst/>
                          <a:latin typeface="Calibri" panose="020F0502020204030204" pitchFamily="34" charset="0"/>
                        </a:rPr>
                        <a:t>14,000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dirty="0">
                          <a:solidFill>
                            <a:srgbClr val="0F2537"/>
                          </a:solidFill>
                          <a:effectLst/>
                          <a:latin typeface="Calibri" panose="020F0502020204030204" pitchFamily="34" charset="0"/>
                        </a:rPr>
                        <a:t>15,800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dirty="0">
                          <a:solidFill>
                            <a:srgbClr val="0F2537"/>
                          </a:solidFill>
                          <a:effectLst/>
                          <a:latin typeface="Calibri" panose="020F0502020204030204" pitchFamily="34" charset="0"/>
                        </a:rPr>
                        <a:t>20,500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r" rtl="0" fontAlgn="ctr"/>
                      <a:r>
                        <a:rPr lang="en-IE" sz="1600" b="0" i="0" u="none" strike="noStrike" dirty="0">
                          <a:solidFill>
                            <a:srgbClr val="0F2537"/>
                          </a:solidFill>
                          <a:effectLst/>
                          <a:latin typeface="Calibri" panose="020F0502020204030204" pitchFamily="34" charset="0"/>
                        </a:rPr>
                        <a:t>62,800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25949090"/>
                  </a:ext>
                </a:extLst>
              </a:tr>
              <a:tr h="300218">
                <a:tc>
                  <a:txBody>
                    <a:bodyPr/>
                    <a:lstStyle/>
                    <a:p>
                      <a:pPr algn="l" rtl="0" fontAlgn="ctr"/>
                      <a:r>
                        <a:rPr lang="en-IE" sz="1600" b="0" i="0" u="none" strike="noStrike">
                          <a:solidFill>
                            <a:srgbClr val="0F2537"/>
                          </a:solidFill>
                          <a:effectLst/>
                          <a:latin typeface="Calibri" panose="020F0502020204030204" pitchFamily="34" charset="0"/>
                        </a:rPr>
                        <a:t>Computer system</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9,600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9,600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5503605"/>
                  </a:ext>
                </a:extLst>
              </a:tr>
              <a:tr h="300218">
                <a:tc>
                  <a:txBody>
                    <a:bodyPr/>
                    <a:lstStyle/>
                    <a:p>
                      <a:pPr algn="l" rtl="0" fontAlgn="ctr"/>
                      <a:r>
                        <a:rPr lang="en-IE" sz="1600" b="0" i="0" u="none" strike="noStrike">
                          <a:solidFill>
                            <a:srgbClr val="0F2537"/>
                          </a:solidFill>
                          <a:effectLst/>
                          <a:latin typeface="Calibri" panose="020F0502020204030204" pitchFamily="34" charset="0"/>
                        </a:rPr>
                        <a:t>Wages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1,800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1,800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1,800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1,800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7,200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73979737"/>
                  </a:ext>
                </a:extLst>
              </a:tr>
              <a:tr h="300218">
                <a:tc>
                  <a:txBody>
                    <a:bodyPr/>
                    <a:lstStyle/>
                    <a:p>
                      <a:pPr algn="l" rtl="0" fontAlgn="ctr"/>
                      <a:r>
                        <a:rPr lang="en-IE" sz="1600" b="0" i="0" u="none" strike="noStrike">
                          <a:solidFill>
                            <a:srgbClr val="0F2537"/>
                          </a:solidFill>
                          <a:effectLst/>
                          <a:latin typeface="Calibri" panose="020F0502020204030204" pitchFamily="34" charset="0"/>
                        </a:rPr>
                        <a:t>Electricity</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250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300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550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21901754"/>
                  </a:ext>
                </a:extLst>
              </a:tr>
              <a:tr h="300218">
                <a:tc>
                  <a:txBody>
                    <a:bodyPr/>
                    <a:lstStyle/>
                    <a:p>
                      <a:pPr algn="l" rtl="0" fontAlgn="ctr"/>
                      <a:r>
                        <a:rPr lang="en-IE" sz="1600" b="0" i="0" u="none" strike="noStrike">
                          <a:solidFill>
                            <a:srgbClr val="0F2537"/>
                          </a:solidFill>
                          <a:effectLst/>
                          <a:latin typeface="Calibri" panose="020F0502020204030204" pitchFamily="34" charset="0"/>
                        </a:rPr>
                        <a:t>Telephone</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180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220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400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22032294"/>
                  </a:ext>
                </a:extLst>
              </a:tr>
              <a:tr h="300218">
                <a:tc>
                  <a:txBody>
                    <a:bodyPr/>
                    <a:lstStyle/>
                    <a:p>
                      <a:pPr algn="l" rtl="0" fontAlgn="ctr"/>
                      <a:r>
                        <a:rPr lang="en-IE" sz="1600" b="0" i="0" u="none" strike="noStrike">
                          <a:solidFill>
                            <a:srgbClr val="0F2537"/>
                          </a:solidFill>
                          <a:effectLst/>
                          <a:latin typeface="Calibri" panose="020F0502020204030204" pitchFamily="34" charset="0"/>
                        </a:rPr>
                        <a:t>Motor expenses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150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150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950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150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1,400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33355614"/>
                  </a:ext>
                </a:extLst>
              </a:tr>
              <a:tr h="300218">
                <a:tc>
                  <a:txBody>
                    <a:bodyPr/>
                    <a:lstStyle/>
                    <a:p>
                      <a:pPr algn="l" rtl="0" fontAlgn="ctr"/>
                      <a:r>
                        <a:rPr lang="en-IE" sz="1600" b="0" i="0" u="none" strike="noStrike">
                          <a:solidFill>
                            <a:srgbClr val="0F2537"/>
                          </a:solidFill>
                          <a:effectLst/>
                          <a:latin typeface="Calibri" panose="020F0502020204030204" pitchFamily="34" charset="0"/>
                        </a:rPr>
                        <a:t>Advertising</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210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210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210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210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840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87311548"/>
                  </a:ext>
                </a:extLst>
              </a:tr>
              <a:tr h="300218">
                <a:tc>
                  <a:txBody>
                    <a:bodyPr/>
                    <a:lstStyle/>
                    <a:p>
                      <a:pPr algn="l" rtl="0" fontAlgn="ctr"/>
                      <a:r>
                        <a:rPr lang="en-IE" sz="1600" b="0" i="0" u="none" strike="noStrike">
                          <a:solidFill>
                            <a:srgbClr val="0F2537"/>
                          </a:solidFill>
                          <a:effectLst/>
                          <a:latin typeface="Calibri" panose="020F0502020204030204" pitchFamily="34" charset="0"/>
                        </a:rPr>
                        <a:t>Insurance</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 </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790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fontAlgn="t"/>
                      <a:r>
                        <a:rPr lang="en-IE" sz="1600" b="0" i="0" u="none" strike="noStrike">
                          <a:solidFill>
                            <a:srgbClr val="000000"/>
                          </a:solidFill>
                          <a:effectLst/>
                          <a:latin typeface="Calibri" panose="020F0502020204030204" pitchFamily="34" charset="0"/>
                        </a:rPr>
                        <a:t> </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n-IE" sz="1600" b="0" i="0" u="none" strike="noStrike">
                          <a:solidFill>
                            <a:srgbClr val="0F2537"/>
                          </a:solidFill>
                          <a:effectLst/>
                          <a:latin typeface="Calibri" panose="020F0502020204030204" pitchFamily="34" charset="0"/>
                        </a:rPr>
                        <a:t>790</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947511190"/>
                  </a:ext>
                </a:extLst>
              </a:tr>
              <a:tr h="283990">
                <a:tc>
                  <a:txBody>
                    <a:bodyPr/>
                    <a:lstStyle/>
                    <a:p>
                      <a:pPr algn="l" rtl="0" fontAlgn="ctr"/>
                      <a:r>
                        <a:rPr lang="en-IE" sz="1600" b="1" i="0" u="none" strike="noStrike">
                          <a:solidFill>
                            <a:srgbClr val="0F2537"/>
                          </a:solidFill>
                          <a:effectLst/>
                          <a:latin typeface="Calibri" panose="020F0502020204030204" pitchFamily="34" charset="0"/>
                        </a:rPr>
                        <a:t>TOTAL PAYMENTS</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14,840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17,200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18,980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32,560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a:solidFill>
                            <a:srgbClr val="000000"/>
                          </a:solidFill>
                          <a:effectLst/>
                          <a:latin typeface="Calibri" panose="020F0502020204030204" pitchFamily="34" charset="0"/>
                        </a:rPr>
                        <a:t>83,580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extLst>
                  <a:ext uri="{0D108BD9-81ED-4DB2-BD59-A6C34878D82A}">
                    <a16:rowId xmlns:a16="http://schemas.microsoft.com/office/drawing/2014/main" val="3814917896"/>
                  </a:ext>
                </a:extLst>
              </a:tr>
              <a:tr h="283990">
                <a:tc>
                  <a:txBody>
                    <a:bodyPr/>
                    <a:lstStyle/>
                    <a:p>
                      <a:pPr algn="l" rtl="0" fontAlgn="ctr"/>
                      <a:r>
                        <a:rPr lang="en-IE" sz="1600" b="1" i="0" u="none" strike="noStrike" dirty="0">
                          <a:solidFill>
                            <a:srgbClr val="0F2537"/>
                          </a:solidFill>
                          <a:effectLst/>
                          <a:latin typeface="Calibri" panose="020F0502020204030204" pitchFamily="34" charset="0"/>
                        </a:rPr>
                        <a:t>NET CASH</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a:solidFill>
                            <a:srgbClr val="000000"/>
                          </a:solidFill>
                          <a:effectLst/>
                          <a:latin typeface="Calibri" panose="020F0502020204030204" pitchFamily="34" charset="0"/>
                        </a:rPr>
                        <a:t>6,060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a:solidFill>
                            <a:srgbClr val="000000"/>
                          </a:solidFill>
                          <a:effectLst/>
                          <a:latin typeface="Calibri" panose="020F0502020204030204" pitchFamily="34" charset="0"/>
                        </a:rPr>
                        <a:t>9,800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a:solidFill>
                            <a:srgbClr val="000000"/>
                          </a:solidFill>
                          <a:effectLst/>
                          <a:latin typeface="Calibri" panose="020F0502020204030204" pitchFamily="34" charset="0"/>
                        </a:rPr>
                        <a:t>15,520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–8,360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1" i="0" u="none" strike="noStrike" dirty="0">
                          <a:solidFill>
                            <a:srgbClr val="000000"/>
                          </a:solidFill>
                          <a:effectLst/>
                          <a:latin typeface="Calibri" panose="020F0502020204030204" pitchFamily="34" charset="0"/>
                        </a:rPr>
                        <a:t>23,020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extLst>
                  <a:ext uri="{0D108BD9-81ED-4DB2-BD59-A6C34878D82A}">
                    <a16:rowId xmlns:a16="http://schemas.microsoft.com/office/drawing/2014/main" val="1792774896"/>
                  </a:ext>
                </a:extLst>
              </a:tr>
              <a:tr h="283990">
                <a:tc>
                  <a:txBody>
                    <a:bodyPr/>
                    <a:lstStyle/>
                    <a:p>
                      <a:pPr algn="l" rtl="0" fontAlgn="ctr"/>
                      <a:r>
                        <a:rPr lang="en-IE" sz="1600" b="1" i="0" u="none" strike="noStrike">
                          <a:solidFill>
                            <a:srgbClr val="0F2537"/>
                          </a:solidFill>
                          <a:effectLst/>
                          <a:latin typeface="Calibri" panose="020F0502020204030204" pitchFamily="34" charset="0"/>
                        </a:rPr>
                        <a:t>OPENING CASH</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4,500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10,560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20,360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35,880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4,500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extLst>
                  <a:ext uri="{0D108BD9-81ED-4DB2-BD59-A6C34878D82A}">
                    <a16:rowId xmlns:a16="http://schemas.microsoft.com/office/drawing/2014/main" val="3880934808"/>
                  </a:ext>
                </a:extLst>
              </a:tr>
              <a:tr h="283990">
                <a:tc>
                  <a:txBody>
                    <a:bodyPr/>
                    <a:lstStyle/>
                    <a:p>
                      <a:pPr algn="l" rtl="0" fontAlgn="ctr"/>
                      <a:r>
                        <a:rPr lang="en-IE" sz="1600" b="1" i="0" u="none" strike="noStrike" dirty="0">
                          <a:solidFill>
                            <a:srgbClr val="0F2537"/>
                          </a:solidFill>
                          <a:effectLst/>
                          <a:latin typeface="Calibri" panose="020F0502020204030204" pitchFamily="34" charset="0"/>
                        </a:rPr>
                        <a:t>CLOSING CASH</a:t>
                      </a:r>
                    </a:p>
                  </a:txBody>
                  <a:tcPr marL="7475" marR="7475" marT="747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10,560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20,360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35,880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a:solidFill>
                            <a:srgbClr val="000000"/>
                          </a:solidFill>
                          <a:effectLst/>
                          <a:latin typeface="Calibri" panose="020F0502020204030204" pitchFamily="34" charset="0"/>
                        </a:rPr>
                        <a:t>27,520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tc>
                  <a:txBody>
                    <a:bodyPr/>
                    <a:lstStyle/>
                    <a:p>
                      <a:pPr algn="r" fontAlgn="t"/>
                      <a:r>
                        <a:rPr lang="en-IE" sz="1600" b="0" i="0" u="none" strike="noStrike" dirty="0">
                          <a:solidFill>
                            <a:srgbClr val="000000"/>
                          </a:solidFill>
                          <a:effectLst/>
                          <a:latin typeface="Calibri" panose="020F0502020204030204" pitchFamily="34" charset="0"/>
                        </a:rPr>
                        <a:t>27,520</a:t>
                      </a:r>
                    </a:p>
                  </a:txBody>
                  <a:tcPr marL="7475" marR="7475" marT="7475"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DD7EE"/>
                    </a:solidFill>
                  </a:tcPr>
                </a:tc>
                <a:extLst>
                  <a:ext uri="{0D108BD9-81ED-4DB2-BD59-A6C34878D82A}">
                    <a16:rowId xmlns:a16="http://schemas.microsoft.com/office/drawing/2014/main" val="1897669645"/>
                  </a:ext>
                </a:extLst>
              </a:tr>
            </a:tbl>
          </a:graphicData>
        </a:graphic>
      </p:graphicFrame>
    </p:spTree>
    <p:extLst>
      <p:ext uri="{BB962C8B-B14F-4D97-AF65-F5344CB8AC3E}">
        <p14:creationId xmlns:p14="http://schemas.microsoft.com/office/powerpoint/2010/main" val="52933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CE950F-A56E-420D-90F6-0670C63E70F9}"/>
              </a:ext>
            </a:extLst>
          </p:cNvPr>
          <p:cNvSpPr>
            <a:spLocks noGrp="1"/>
          </p:cNvSpPr>
          <p:nvPr>
            <p:ph type="body" sz="quarter" idx="14"/>
          </p:nvPr>
        </p:nvSpPr>
        <p:spPr/>
        <p:txBody>
          <a:bodyPr/>
          <a:lstStyle/>
          <a:p>
            <a:r>
              <a:rPr lang="en-IE" dirty="0"/>
              <a:t>Solution step-through</a:t>
            </a:r>
          </a:p>
        </p:txBody>
      </p:sp>
      <p:sp>
        <p:nvSpPr>
          <p:cNvPr id="4" name="Text Placeholder 3">
            <a:extLst>
              <a:ext uri="{FF2B5EF4-FFF2-40B4-BE49-F238E27FC236}">
                <a16:creationId xmlns:a16="http://schemas.microsoft.com/office/drawing/2014/main" id="{71066351-0F78-4CE4-AAE9-BAB69CF14C80}"/>
              </a:ext>
            </a:extLst>
          </p:cNvPr>
          <p:cNvSpPr>
            <a:spLocks noGrp="1"/>
          </p:cNvSpPr>
          <p:nvPr>
            <p:ph type="body" sz="quarter" idx="15"/>
          </p:nvPr>
        </p:nvSpPr>
        <p:spPr>
          <a:xfrm>
            <a:off x="-302" y="1326525"/>
            <a:ext cx="10689242" cy="3268335"/>
          </a:xfrm>
        </p:spPr>
        <p:txBody>
          <a:bodyPr/>
          <a:lstStyle/>
          <a:p>
            <a:pPr algn="ctr"/>
            <a:r>
              <a:rPr lang="en-IE" dirty="0"/>
              <a:t>To see how the account is completed, open the PowerPoint file:</a:t>
            </a:r>
          </a:p>
          <a:p>
            <a:pPr algn="ctr"/>
            <a:endParaRPr lang="en-IE" dirty="0"/>
          </a:p>
          <a:p>
            <a:pPr algn="ctr"/>
            <a:r>
              <a:rPr lang="en-IE" b="1" dirty="0"/>
              <a:t>Ch 24_Step-through_Cash flow statement</a:t>
            </a:r>
          </a:p>
          <a:p>
            <a:pPr algn="ctr"/>
            <a:endParaRPr lang="en-IE" b="1" dirty="0"/>
          </a:p>
          <a:p>
            <a:pPr algn="ctr"/>
            <a:endParaRPr lang="en-IE" b="1" dirty="0"/>
          </a:p>
          <a:p>
            <a:pPr algn="ctr"/>
            <a:endParaRPr lang="en-IE" b="1" dirty="0"/>
          </a:p>
          <a:p>
            <a:pPr algn="ctr"/>
            <a:endParaRPr lang="en-IE" b="1" dirty="0"/>
          </a:p>
          <a:p>
            <a:pPr algn="ctr"/>
            <a:endParaRPr lang="en-IE" b="1" dirty="0"/>
          </a:p>
          <a:p>
            <a:pPr algn="ctr"/>
            <a:endParaRPr lang="en-IE" b="1"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5725" y="2719696"/>
            <a:ext cx="3479425" cy="4210694"/>
          </a:xfrm>
          <a:prstGeom prst="rect">
            <a:avLst/>
          </a:prstGeom>
        </p:spPr>
      </p:pic>
    </p:spTree>
    <p:extLst>
      <p:ext uri="{BB962C8B-B14F-4D97-AF65-F5344CB8AC3E}">
        <p14:creationId xmlns:p14="http://schemas.microsoft.com/office/powerpoint/2010/main" val="2108511205"/>
      </p:ext>
    </p:extLst>
  </p:cSld>
  <p:clrMapOvr>
    <a:masterClrMapping/>
  </p:clrMapOvr>
</p:sld>
</file>

<file path=ppt/theme/theme1.xml><?xml version="1.0" encoding="utf-8"?>
<a:theme xmlns:a="http://schemas.openxmlformats.org/drawingml/2006/main" name="Generic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9C0F2F2751E4D89316BDAA9FE730F" ma:contentTypeVersion="9" ma:contentTypeDescription="Create a new document." ma:contentTypeScope="" ma:versionID="29722f0db6237fca2c47587e0677b628">
  <xsd:schema xmlns:xsd="http://www.w3.org/2001/XMLSchema" xmlns:xs="http://www.w3.org/2001/XMLSchema" xmlns:p="http://schemas.microsoft.com/office/2006/metadata/properties" xmlns:ns2="37a15ebc-f898-4d17-b0a4-83545f0702c8" xmlns:ns3="b312e899-71bd-441b-bd11-01ed88b72bec" targetNamespace="http://schemas.microsoft.com/office/2006/metadata/properties" ma:root="true" ma:fieldsID="ed9126b593dfa3514ed489edd895d5a2" ns2:_="" ns3:_="">
    <xsd:import namespace="37a15ebc-f898-4d17-b0a4-83545f0702c8"/>
    <xsd:import namespace="b312e899-71bd-441b-bd11-01ed88b72b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15ebc-f898-4d17-b0a4-83545f070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12e899-71bd-441b-bd11-01ed88b72b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86EF27-2BEE-4A98-8BA3-43012C0E970B}"/>
</file>

<file path=customXml/itemProps2.xml><?xml version="1.0" encoding="utf-8"?>
<ds:datastoreItem xmlns:ds="http://schemas.openxmlformats.org/officeDocument/2006/customXml" ds:itemID="{813A7DEB-DCAA-4E40-995F-18871641AD88}"/>
</file>

<file path=customXml/itemProps3.xml><?xml version="1.0" encoding="utf-8"?>
<ds:datastoreItem xmlns:ds="http://schemas.openxmlformats.org/officeDocument/2006/customXml" ds:itemID="{8FF852D4-3535-4D15-B7E8-A3260F88FEE9}"/>
</file>

<file path=docProps/app.xml><?xml version="1.0" encoding="utf-8"?>
<Properties xmlns="http://schemas.openxmlformats.org/officeDocument/2006/extended-properties" xmlns:vt="http://schemas.openxmlformats.org/officeDocument/2006/docPropsVTypes">
  <Template>Generic PP.pot</Template>
  <TotalTime>1647</TotalTime>
  <Words>1999</Words>
  <Application>Microsoft Office PowerPoint</Application>
  <PresentationFormat>Custom</PresentationFormat>
  <Paragraphs>310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Mincho</vt:lpstr>
      <vt:lpstr>ＭＳ Ｐゴシック</vt:lpstr>
      <vt:lpstr>ＭＳ Ｐゴシック</vt:lpstr>
      <vt:lpstr>Arial</vt:lpstr>
      <vt:lpstr>Calibri</vt:lpstr>
      <vt:lpstr>Courier New</vt:lpstr>
      <vt:lpstr>Rockwell</vt:lpstr>
      <vt:lpstr>Times New Roman</vt:lpstr>
      <vt:lpstr>Generic PP</vt:lpstr>
      <vt:lpstr>Strand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Folens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OGorman</dc:creator>
  <cp:lastModifiedBy>Priscilla O'Connor</cp:lastModifiedBy>
  <cp:revision>126</cp:revision>
  <cp:lastPrinted>2017-08-18T06:57:07Z</cp:lastPrinted>
  <dcterms:created xsi:type="dcterms:W3CDTF">2015-10-12T11:22:00Z</dcterms:created>
  <dcterms:modified xsi:type="dcterms:W3CDTF">2019-01-23T14:13:06Z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0x010100BD89C0F2F2751E4D89316BDAA9FE730F</vt:lpwstr>
  </property>
</Properties>
</file>