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256" r:id="rId2"/>
    <p:sldId id="351" r:id="rId3"/>
    <p:sldId id="352" r:id="rId4"/>
    <p:sldId id="353" r:id="rId5"/>
    <p:sldId id="354" r:id="rId6"/>
    <p:sldId id="355" r:id="rId7"/>
    <p:sldId id="356" r:id="rId8"/>
    <p:sldId id="357" r:id="rId9"/>
    <p:sldId id="358" r:id="rId10"/>
    <p:sldId id="359" r:id="rId11"/>
    <p:sldId id="360" r:id="rId12"/>
    <p:sldId id="361" r:id="rId13"/>
    <p:sldId id="374" r:id="rId14"/>
    <p:sldId id="363" r:id="rId15"/>
    <p:sldId id="364" r:id="rId16"/>
    <p:sldId id="365" r:id="rId17"/>
    <p:sldId id="375" r:id="rId18"/>
    <p:sldId id="376" r:id="rId19"/>
    <p:sldId id="377" r:id="rId20"/>
    <p:sldId id="378" r:id="rId21"/>
    <p:sldId id="379" r:id="rId22"/>
    <p:sldId id="380" r:id="rId23"/>
    <p:sldId id="381" r:id="rId24"/>
    <p:sldId id="382" r:id="rId25"/>
  </p:sldIdLst>
  <p:sldSz cx="10688638" cy="7562850"/>
  <p:notesSz cx="6858000" cy="9144000"/>
  <p:defaultTextStyle>
    <a:defPPr>
      <a:defRPr lang="en-US"/>
    </a:defPPr>
    <a:lvl1pPr algn="l" defTabSz="520700" rtl="0" eaLnBrk="0" fontAlgn="base" hangingPunct="0">
      <a:spcBef>
        <a:spcPct val="0"/>
      </a:spcBef>
      <a:spcAft>
        <a:spcPct val="0"/>
      </a:spcAft>
      <a:defRPr sz="2100" kern="1200">
        <a:solidFill>
          <a:schemeClr val="tx1"/>
        </a:solidFill>
        <a:latin typeface="Calibri" panose="020F0502020204030204" pitchFamily="34" charset="0"/>
        <a:ea typeface="MS PGothic" panose="020B0600070205080204" pitchFamily="34" charset="-128"/>
        <a:cs typeface="+mn-cs"/>
      </a:defRPr>
    </a:lvl1pPr>
    <a:lvl2pPr marL="520700" indent="-63500" algn="l" defTabSz="520700" rtl="0" eaLnBrk="0" fontAlgn="base" hangingPunct="0">
      <a:spcBef>
        <a:spcPct val="0"/>
      </a:spcBef>
      <a:spcAft>
        <a:spcPct val="0"/>
      </a:spcAft>
      <a:defRPr sz="2100" kern="1200">
        <a:solidFill>
          <a:schemeClr val="tx1"/>
        </a:solidFill>
        <a:latin typeface="Calibri" panose="020F0502020204030204" pitchFamily="34" charset="0"/>
        <a:ea typeface="MS PGothic" panose="020B0600070205080204" pitchFamily="34" charset="-128"/>
        <a:cs typeface="+mn-cs"/>
      </a:defRPr>
    </a:lvl2pPr>
    <a:lvl3pPr marL="1041400" indent="-127000" algn="l" defTabSz="520700" rtl="0" eaLnBrk="0" fontAlgn="base" hangingPunct="0">
      <a:spcBef>
        <a:spcPct val="0"/>
      </a:spcBef>
      <a:spcAft>
        <a:spcPct val="0"/>
      </a:spcAft>
      <a:defRPr sz="2100" kern="1200">
        <a:solidFill>
          <a:schemeClr val="tx1"/>
        </a:solidFill>
        <a:latin typeface="Calibri" panose="020F0502020204030204" pitchFamily="34" charset="0"/>
        <a:ea typeface="MS PGothic" panose="020B0600070205080204" pitchFamily="34" charset="-128"/>
        <a:cs typeface="+mn-cs"/>
      </a:defRPr>
    </a:lvl3pPr>
    <a:lvl4pPr marL="1563688" indent="-192088" algn="l" defTabSz="520700" rtl="0" eaLnBrk="0" fontAlgn="base" hangingPunct="0">
      <a:spcBef>
        <a:spcPct val="0"/>
      </a:spcBef>
      <a:spcAft>
        <a:spcPct val="0"/>
      </a:spcAft>
      <a:defRPr sz="2100" kern="1200">
        <a:solidFill>
          <a:schemeClr val="tx1"/>
        </a:solidFill>
        <a:latin typeface="Calibri" panose="020F0502020204030204" pitchFamily="34" charset="0"/>
        <a:ea typeface="MS PGothic" panose="020B0600070205080204" pitchFamily="34" charset="-128"/>
        <a:cs typeface="+mn-cs"/>
      </a:defRPr>
    </a:lvl4pPr>
    <a:lvl5pPr marL="2084388" indent="-255588" algn="l" defTabSz="520700" rtl="0" eaLnBrk="0" fontAlgn="base" hangingPunct="0">
      <a:spcBef>
        <a:spcPct val="0"/>
      </a:spcBef>
      <a:spcAft>
        <a:spcPct val="0"/>
      </a:spcAft>
      <a:defRPr sz="21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1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1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1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100" kern="1200">
        <a:solidFill>
          <a:schemeClr val="tx1"/>
        </a:solidFill>
        <a:latin typeface="Calibri" panose="020F050202020403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Default Section" id="{AEB3A8CA-5B69-40DB-B916-E7D55185BFCE}">
          <p14:sldIdLst>
            <p14:sldId id="256"/>
            <p14:sldId id="351"/>
            <p14:sldId id="352"/>
            <p14:sldId id="353"/>
            <p14:sldId id="354"/>
            <p14:sldId id="355"/>
            <p14:sldId id="356"/>
            <p14:sldId id="357"/>
            <p14:sldId id="358"/>
            <p14:sldId id="359"/>
            <p14:sldId id="360"/>
            <p14:sldId id="361"/>
            <p14:sldId id="374"/>
            <p14:sldId id="363"/>
            <p14:sldId id="364"/>
            <p14:sldId id="365"/>
            <p14:sldId id="375"/>
            <p14:sldId id="376"/>
            <p14:sldId id="377"/>
            <p14:sldId id="378"/>
            <p14:sldId id="379"/>
            <p14:sldId id="380"/>
            <p14:sldId id="381"/>
            <p14:sldId id="382"/>
          </p14:sldIdLst>
        </p14:section>
      </p14:sectionLst>
    </p:ext>
    <p:ext uri="{EFAFB233-063F-42B5-8137-9DF3F51BA10A}">
      <p15:sldGuideLst xmlns:p15="http://schemas.microsoft.com/office/powerpoint/2012/main">
        <p15:guide id="1" orient="horz" pos="2382">
          <p15:clr>
            <a:srgbClr val="A4A3A4"/>
          </p15:clr>
        </p15:guide>
        <p15:guide id="2" pos="6732">
          <p15:clr>
            <a:srgbClr val="A4A3A4"/>
          </p15:clr>
        </p15:guide>
        <p15:guide id="3" orient="horz" pos="27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ss Tattersall" initials="TT" lastIdx="8" clrIdx="0">
    <p:extLst/>
  </p:cmAuthor>
  <p:cmAuthor id="2" name="pdmr a" initials="" lastIdx="0" clrIdx="1"/>
  <p:cmAuthor id="3" name="Dog's-ear" initials="D" lastIdx="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B8C"/>
    <a:srgbClr val="51BE8D"/>
    <a:srgbClr val="BFD72E"/>
    <a:srgbClr val="F25E22"/>
    <a:srgbClr val="DF713E"/>
    <a:srgbClr val="B8292F"/>
    <a:srgbClr val="D262BC"/>
    <a:srgbClr val="85648D"/>
    <a:srgbClr val="565081"/>
    <a:srgbClr val="0087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85443" autoAdjust="0"/>
  </p:normalViewPr>
  <p:slideViewPr>
    <p:cSldViewPr snapToGrid="0" snapToObjects="1">
      <p:cViewPr>
        <p:scale>
          <a:sx n="84" d="100"/>
          <a:sy n="84" d="100"/>
        </p:scale>
        <p:origin x="835" y="-110"/>
      </p:cViewPr>
      <p:guideLst>
        <p:guide orient="horz" pos="2382"/>
        <p:guide pos="6732"/>
        <p:guide orient="horz" pos="274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A57E11-1123-407E-8F33-850CA15C12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8BE90F5E-A583-487D-B13D-5BF700A87A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A5CB0B-5E4C-49A1-9389-B23450605EAF}" type="datetimeFigureOut">
              <a:rPr lang="en-IE" smtClean="0"/>
              <a:t>23/01/2019</a:t>
            </a:fld>
            <a:endParaRPr lang="en-IE"/>
          </a:p>
        </p:txBody>
      </p:sp>
      <p:sp>
        <p:nvSpPr>
          <p:cNvPr id="4" name="Footer Placeholder 3">
            <a:extLst>
              <a:ext uri="{FF2B5EF4-FFF2-40B4-BE49-F238E27FC236}">
                <a16:creationId xmlns:a16="http://schemas.microsoft.com/office/drawing/2014/main" id="{74CEF085-A97F-4E1D-BBB0-0423BCDD36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C4D7D80F-FFF6-48A7-9B0A-A4D46636BB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441FBF-A60D-466C-9212-27D5212AB5C1}" type="slidenum">
              <a:rPr lang="en-IE" smtClean="0"/>
              <a:t>‹#›</a:t>
            </a:fld>
            <a:endParaRPr lang="en-IE"/>
          </a:p>
        </p:txBody>
      </p:sp>
    </p:spTree>
    <p:extLst>
      <p:ext uri="{BB962C8B-B14F-4D97-AF65-F5344CB8AC3E}">
        <p14:creationId xmlns:p14="http://schemas.microsoft.com/office/powerpoint/2010/main" val="19251728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46279B-A6D5-9441-9325-426BAC5807CA}" type="datetimeFigureOut">
              <a:rPr lang="en-US" smtClean="0"/>
              <a:t>1/23/2019</a:t>
            </a:fld>
            <a:endParaRPr lang="en-US"/>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20FB34-55DA-0043-B068-3BD8F2B2C339}" type="slidenum">
              <a:rPr lang="en-US" smtClean="0"/>
              <a:t>‹#›</a:t>
            </a:fld>
            <a:endParaRPr lang="en-US"/>
          </a:p>
        </p:txBody>
      </p:sp>
    </p:spTree>
    <p:extLst>
      <p:ext uri="{BB962C8B-B14F-4D97-AF65-F5344CB8AC3E}">
        <p14:creationId xmlns:p14="http://schemas.microsoft.com/office/powerpoint/2010/main" val="3236786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20FB34-55DA-0043-B068-3BD8F2B2C339}" type="slidenum">
              <a:rPr lang="en-US" smtClean="0"/>
              <a:t>1</a:t>
            </a:fld>
            <a:endParaRPr lang="en-US"/>
          </a:p>
        </p:txBody>
      </p:sp>
    </p:spTree>
    <p:extLst>
      <p:ext uri="{BB962C8B-B14F-4D97-AF65-F5344CB8AC3E}">
        <p14:creationId xmlns:p14="http://schemas.microsoft.com/office/powerpoint/2010/main" val="208434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Heading">
    <p:spTree>
      <p:nvGrpSpPr>
        <p:cNvPr id="1" name=""/>
        <p:cNvGrpSpPr/>
        <p:nvPr/>
      </p:nvGrpSpPr>
      <p:grpSpPr>
        <a:xfrm>
          <a:off x="0" y="0"/>
          <a:ext cx="0" cy="0"/>
          <a:chOff x="0" y="0"/>
          <a:chExt cx="0" cy="0"/>
        </a:xfrm>
      </p:grpSpPr>
      <p:pic>
        <p:nvPicPr>
          <p:cNvPr id="7" name="Picture 1" descr="FOLENS LOGO.png">
            <a:extLst>
              <a:ext uri="{FF2B5EF4-FFF2-40B4-BE49-F238E27FC236}">
                <a16:creationId xmlns:a16="http://schemas.microsoft.com/office/drawing/2014/main" id="{F019424A-92A7-43B8-B3C3-7D26C24BBB3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47663" y="6919913"/>
            <a:ext cx="1743075" cy="385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0"/>
          </p:nvPr>
        </p:nvSpPr>
        <p:spPr>
          <a:xfrm>
            <a:off x="0" y="1"/>
            <a:ext cx="10688638" cy="6608887"/>
          </a:xfrm>
          <a:prstGeom prst="rect">
            <a:avLst/>
          </a:prstGeom>
          <a:blipFill dpi="0" rotWithShape="0">
            <a:blip r:embed="rId3">
              <a:alphaModFix amt="75000"/>
            </a:blip>
            <a:srcRect/>
            <a:stretch>
              <a:fillRect/>
            </a:stretch>
          </a:blipFill>
          <a:effectLst/>
        </p:spPr>
        <p:txBody>
          <a:bodyPr vert="horz"/>
          <a:lstStyle>
            <a:lvl1pPr marL="0" indent="0">
              <a:buNone/>
              <a:defRPr sz="2000" baseline="0">
                <a:latin typeface="+mn-lt"/>
              </a:defRPr>
            </a:lvl1pPr>
          </a:lstStyle>
          <a:p>
            <a:pPr lvl="0"/>
            <a:r>
              <a:rPr lang="ga-IE" noProof="0" dirty="0"/>
              <a:t>Drag picture to placeholder or click icon to add</a:t>
            </a:r>
            <a:endParaRPr lang="en-US" noProof="0" dirty="0"/>
          </a:p>
        </p:txBody>
      </p:sp>
      <p:sp>
        <p:nvSpPr>
          <p:cNvPr id="14" name="Title 13"/>
          <p:cNvSpPr>
            <a:spLocks noGrp="1"/>
          </p:cNvSpPr>
          <p:nvPr>
            <p:ph type="title"/>
          </p:nvPr>
        </p:nvSpPr>
        <p:spPr>
          <a:xfrm>
            <a:off x="-1" y="1635004"/>
            <a:ext cx="5019211" cy="506484"/>
          </a:xfrm>
          <a:prstGeom prst="rect">
            <a:avLst/>
          </a:prstGeom>
          <a:solidFill>
            <a:srgbClr val="019B8C"/>
          </a:solidFill>
        </p:spPr>
        <p:txBody>
          <a:bodyPr vert="horz" anchor="ctr"/>
          <a:lstStyle>
            <a:lvl1pPr marL="720000" algn="l">
              <a:defRPr sz="3200" b="1" baseline="0">
                <a:solidFill>
                  <a:srgbClr val="FFFFFF"/>
                </a:solidFill>
                <a:latin typeface="+mj-lt"/>
                <a:cs typeface="Rockwell"/>
              </a:defRPr>
            </a:lvl1pPr>
          </a:lstStyle>
          <a:p>
            <a:r>
              <a:rPr lang="ga-IE" dirty="0"/>
              <a:t>Click to edit Master title style</a:t>
            </a:r>
            <a:endParaRPr lang="en-US" dirty="0"/>
          </a:p>
        </p:txBody>
      </p:sp>
      <p:sp>
        <p:nvSpPr>
          <p:cNvPr id="6" name="Text Placeholder 5"/>
          <p:cNvSpPr>
            <a:spLocks noGrp="1"/>
          </p:cNvSpPr>
          <p:nvPr>
            <p:ph type="body" sz="quarter" idx="14"/>
          </p:nvPr>
        </p:nvSpPr>
        <p:spPr>
          <a:xfrm>
            <a:off x="-301" y="2221132"/>
            <a:ext cx="4320000" cy="507228"/>
          </a:xfrm>
          <a:prstGeom prst="rect">
            <a:avLst/>
          </a:prstGeom>
          <a:solidFill>
            <a:srgbClr val="51BE8D"/>
          </a:solidFill>
        </p:spPr>
        <p:txBody>
          <a:bodyPr vert="horz" anchor="ctr"/>
          <a:lstStyle>
            <a:lvl1pPr marL="720000" indent="0">
              <a:spcBef>
                <a:spcPts val="0"/>
              </a:spcBef>
              <a:buNone/>
              <a:defRPr sz="2400">
                <a:solidFill>
                  <a:schemeClr val="bg1"/>
                </a:solidFill>
                <a:latin typeface="+mj-lt"/>
                <a:cs typeface="Rockwell"/>
              </a:defRPr>
            </a:lvl1pPr>
            <a:lvl2pPr marL="520700" indent="0">
              <a:buNone/>
              <a:defRPr/>
            </a:lvl2pPr>
            <a:lvl3pPr marL="1042988" indent="0">
              <a:buNone/>
              <a:defRPr/>
            </a:lvl3pPr>
            <a:lvl4pPr marL="1563688" indent="0">
              <a:buNone/>
              <a:defRPr/>
            </a:lvl4pPr>
            <a:lvl5pPr marL="2085975" indent="0">
              <a:buNone/>
              <a:defRPr/>
            </a:lvl5pPr>
          </a:lstStyle>
          <a:p>
            <a:pPr lvl="0"/>
            <a:r>
              <a:rPr lang="ga-IE" dirty="0"/>
              <a:t>Click to edit Master text styles</a:t>
            </a:r>
          </a:p>
        </p:txBody>
      </p:sp>
      <p:pic>
        <p:nvPicPr>
          <p:cNvPr id="9" name="Picture 3">
            <a:extLst>
              <a:ext uri="{FF2B5EF4-FFF2-40B4-BE49-F238E27FC236}">
                <a16:creationId xmlns:a16="http://schemas.microsoft.com/office/drawing/2014/main" id="{9FB141E8-D308-B347-A8AF-21EFC02C09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8325184" y="6133829"/>
            <a:ext cx="1878413" cy="1878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Placeholder 14"/>
          <p:cNvSpPr>
            <a:spLocks noGrp="1"/>
          </p:cNvSpPr>
          <p:nvPr>
            <p:ph type="body" sz="quarter" idx="15"/>
          </p:nvPr>
        </p:nvSpPr>
        <p:spPr>
          <a:xfrm>
            <a:off x="-301" y="2808003"/>
            <a:ext cx="3960000" cy="504000"/>
          </a:xfrm>
          <a:prstGeom prst="rect">
            <a:avLst/>
          </a:prstGeom>
          <a:solidFill>
            <a:srgbClr val="BFD72E"/>
          </a:solidFill>
          <a:ln>
            <a:noFill/>
          </a:ln>
        </p:spPr>
        <p:txBody>
          <a:bodyPr vert="horz" anchor="ctr"/>
          <a:lstStyle>
            <a:lvl1pPr marL="720000" indent="0">
              <a:spcBef>
                <a:spcPts val="0"/>
              </a:spcBef>
              <a:buNone/>
              <a:defRPr sz="2000" baseline="0">
                <a:solidFill>
                  <a:schemeClr val="bg1"/>
                </a:solidFill>
                <a:latin typeface="+mn-lt"/>
                <a:cs typeface="Rockwell"/>
              </a:defRPr>
            </a:lvl1pPr>
            <a:lvl2pPr marL="520700" indent="0">
              <a:buNone/>
              <a:defRPr>
                <a:solidFill>
                  <a:srgbClr val="FFFFFF"/>
                </a:solidFill>
                <a:latin typeface="Rockwell"/>
                <a:cs typeface="Rockwell"/>
              </a:defRPr>
            </a:lvl2pPr>
            <a:lvl3pPr marL="1042988" indent="0">
              <a:buNone/>
              <a:defRPr>
                <a:solidFill>
                  <a:srgbClr val="FFFFFF"/>
                </a:solidFill>
                <a:latin typeface="Rockwell"/>
                <a:cs typeface="Rockwell"/>
              </a:defRPr>
            </a:lvl3pPr>
            <a:lvl4pPr marL="1563688" indent="0">
              <a:buNone/>
              <a:defRPr>
                <a:solidFill>
                  <a:srgbClr val="FFFFFF"/>
                </a:solidFill>
                <a:latin typeface="Rockwell"/>
                <a:cs typeface="Rockwell"/>
              </a:defRPr>
            </a:lvl4pPr>
            <a:lvl5pPr marL="2085975" indent="0">
              <a:buNone/>
              <a:defRPr>
                <a:solidFill>
                  <a:srgbClr val="FFFFFF"/>
                </a:solidFill>
                <a:latin typeface="Rockwell"/>
                <a:cs typeface="Rockwell"/>
              </a:defRPr>
            </a:lvl5pPr>
          </a:lstStyle>
          <a:p>
            <a:pPr lvl="0"/>
            <a:r>
              <a:rPr lang="ga-IE" dirty="0"/>
              <a:t>Click to edit Master text styles</a:t>
            </a:r>
          </a:p>
        </p:txBody>
      </p:sp>
    </p:spTree>
    <p:extLst>
      <p:ext uri="{BB962C8B-B14F-4D97-AF65-F5344CB8AC3E}">
        <p14:creationId xmlns:p14="http://schemas.microsoft.com/office/powerpoint/2010/main" val="225157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ext Pag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F4D64CC-FE1E-4303-ADAB-9C718FD050C8}"/>
              </a:ext>
            </a:extLst>
          </p:cNvPr>
          <p:cNvCxnSpPr/>
          <p:nvPr userDrawn="1"/>
        </p:nvCxnSpPr>
        <p:spPr>
          <a:xfrm>
            <a:off x="0" y="7019925"/>
            <a:ext cx="10688638" cy="0"/>
          </a:xfrm>
          <a:prstGeom prst="line">
            <a:avLst/>
          </a:prstGeom>
          <a:ln w="9525" cmpd="sng">
            <a:solidFill>
              <a:srgbClr val="51BE8D"/>
            </a:solidFill>
          </a:ln>
          <a:effectLst/>
        </p:spPr>
        <p:style>
          <a:lnRef idx="2">
            <a:schemeClr val="accent1"/>
          </a:lnRef>
          <a:fillRef idx="0">
            <a:schemeClr val="accent1"/>
          </a:fillRef>
          <a:effectRef idx="1">
            <a:schemeClr val="accent1"/>
          </a:effectRef>
          <a:fontRef idx="minor">
            <a:schemeClr val="tx1"/>
          </a:fontRef>
        </p:style>
      </p:cxnSp>
      <p:grpSp>
        <p:nvGrpSpPr>
          <p:cNvPr id="9" name="Group 4">
            <a:extLst>
              <a:ext uri="{FF2B5EF4-FFF2-40B4-BE49-F238E27FC236}">
                <a16:creationId xmlns:a16="http://schemas.microsoft.com/office/drawing/2014/main" id="{7D435BC9-8014-4C0C-B28B-6F3B1BBBB752}"/>
              </a:ext>
            </a:extLst>
          </p:cNvPr>
          <p:cNvGrpSpPr>
            <a:grpSpLocks/>
          </p:cNvGrpSpPr>
          <p:nvPr userDrawn="1"/>
        </p:nvGrpSpPr>
        <p:grpSpPr bwMode="auto">
          <a:xfrm>
            <a:off x="9998075" y="7164388"/>
            <a:ext cx="701675" cy="284162"/>
            <a:chOff x="9736720" y="7163871"/>
            <a:chExt cx="701828" cy="284679"/>
          </a:xfrm>
          <a:solidFill>
            <a:srgbClr val="BFD72E"/>
          </a:solidFill>
        </p:grpSpPr>
        <p:sp>
          <p:nvSpPr>
            <p:cNvPr id="10" name="Delay 4">
              <a:extLst>
                <a:ext uri="{FF2B5EF4-FFF2-40B4-BE49-F238E27FC236}">
                  <a16:creationId xmlns:a16="http://schemas.microsoft.com/office/drawing/2014/main" id="{DBF8A4B0-B623-48FA-BFE3-94C436E36619}"/>
                </a:ext>
              </a:extLst>
            </p:cNvPr>
            <p:cNvSpPr/>
            <p:nvPr/>
          </p:nvSpPr>
          <p:spPr>
            <a:xfrm rot="10800000">
              <a:off x="9736720" y="7163871"/>
              <a:ext cx="357266" cy="284679"/>
            </a:xfrm>
            <a:prstGeom prst="flowChartDelay">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11" name="Rectangle 10">
              <a:extLst>
                <a:ext uri="{FF2B5EF4-FFF2-40B4-BE49-F238E27FC236}">
                  <a16:creationId xmlns:a16="http://schemas.microsoft.com/office/drawing/2014/main" id="{13BA2FCF-75AA-4199-A05E-0EDD67D7C543}"/>
                </a:ext>
              </a:extLst>
            </p:cNvPr>
            <p:cNvSpPr/>
            <p:nvPr/>
          </p:nvSpPr>
          <p:spPr>
            <a:xfrm>
              <a:off x="9986012" y="7163871"/>
              <a:ext cx="452536" cy="28467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2" name="TextBox 5">
            <a:extLst>
              <a:ext uri="{FF2B5EF4-FFF2-40B4-BE49-F238E27FC236}">
                <a16:creationId xmlns:a16="http://schemas.microsoft.com/office/drawing/2014/main" id="{A163739A-7D36-474F-9A4F-AF50E0199537}"/>
              </a:ext>
            </a:extLst>
          </p:cNvPr>
          <p:cNvSpPr txBox="1">
            <a:spLocks noChangeArrowheads="1"/>
          </p:cNvSpPr>
          <p:nvPr userDrawn="1"/>
        </p:nvSpPr>
        <p:spPr bwMode="auto">
          <a:xfrm>
            <a:off x="10091738" y="7164388"/>
            <a:ext cx="509587"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fld id="{E0E5A326-4A5A-4626-B7EF-9F52FDA32DC0}" type="slidenum">
              <a:rPr lang="ga-IE" altLang="en-US" sz="1100">
                <a:solidFill>
                  <a:schemeClr val="bg1"/>
                </a:solidFill>
                <a:latin typeface="Arial" panose="020B0604020202020204" pitchFamily="34" charset="0"/>
              </a:rPr>
              <a:pPr/>
              <a:t>‹#›</a:t>
            </a:fld>
            <a:endParaRPr lang="en-US" altLang="en-US" sz="1100" dirty="0"/>
          </a:p>
        </p:txBody>
      </p:sp>
      <p:sp>
        <p:nvSpPr>
          <p:cNvPr id="7" name="Content Placeholder 12"/>
          <p:cNvSpPr>
            <a:spLocks noGrp="1"/>
          </p:cNvSpPr>
          <p:nvPr>
            <p:ph sz="quarter" idx="16"/>
          </p:nvPr>
        </p:nvSpPr>
        <p:spPr>
          <a:xfrm>
            <a:off x="1112638" y="1447800"/>
            <a:ext cx="8463162" cy="5143500"/>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sp>
        <p:nvSpPr>
          <p:cNvPr id="15" name="Text Placeholder 5"/>
          <p:cNvSpPr>
            <a:spLocks noGrp="1"/>
          </p:cNvSpPr>
          <p:nvPr>
            <p:ph type="body" sz="quarter" idx="14"/>
          </p:nvPr>
        </p:nvSpPr>
        <p:spPr>
          <a:xfrm>
            <a:off x="-302" y="217615"/>
            <a:ext cx="7200000" cy="471227"/>
          </a:xfrm>
          <a:prstGeom prst="rect">
            <a:avLst/>
          </a:prstGeom>
          <a:solidFill>
            <a:srgbClr val="019B8C"/>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ga-IE" dirty="0"/>
              <a:t>Click to edit Master text styles</a:t>
            </a:r>
          </a:p>
        </p:txBody>
      </p:sp>
      <p:sp>
        <p:nvSpPr>
          <p:cNvPr id="16" name="Text Placeholder 14"/>
          <p:cNvSpPr>
            <a:spLocks noGrp="1"/>
          </p:cNvSpPr>
          <p:nvPr>
            <p:ph type="body" sz="quarter" idx="15"/>
          </p:nvPr>
        </p:nvSpPr>
        <p:spPr>
          <a:xfrm>
            <a:off x="-302" y="811770"/>
            <a:ext cx="10688940" cy="467996"/>
          </a:xfrm>
          <a:prstGeom prst="rect">
            <a:avLst/>
          </a:prstGeom>
          <a:noFill/>
        </p:spPr>
        <p:txBody>
          <a:bodyPr vert="horz" lIns="0" tIns="0" rIns="0" bIns="46800" anchor="ctr"/>
          <a:lstStyle>
            <a:lvl1pPr marL="540000" indent="0">
              <a:spcBef>
                <a:spcPts val="0"/>
              </a:spcBef>
              <a:buNone/>
              <a:defRPr sz="2400" baseline="0">
                <a:solidFill>
                  <a:srgbClr val="51BE8D"/>
                </a:solidFill>
                <a:latin typeface="+mj-lt"/>
                <a:cs typeface="Arial"/>
              </a:defRPr>
            </a:lvl1pPr>
            <a:lvl2pPr marL="520700" indent="0">
              <a:buNone/>
              <a:defRPr>
                <a:solidFill>
                  <a:srgbClr val="FFFFFF"/>
                </a:solidFill>
                <a:latin typeface="Rockwell"/>
                <a:cs typeface="Rockwell"/>
              </a:defRPr>
            </a:lvl2pPr>
            <a:lvl3pPr marL="1042988" indent="0">
              <a:buNone/>
              <a:defRPr>
                <a:solidFill>
                  <a:srgbClr val="FFFFFF"/>
                </a:solidFill>
                <a:latin typeface="Rockwell"/>
                <a:cs typeface="Rockwell"/>
              </a:defRPr>
            </a:lvl3pPr>
            <a:lvl4pPr marL="1563688" indent="0">
              <a:buNone/>
              <a:defRPr>
                <a:solidFill>
                  <a:srgbClr val="FFFFFF"/>
                </a:solidFill>
                <a:latin typeface="Rockwell"/>
                <a:cs typeface="Rockwell"/>
              </a:defRPr>
            </a:lvl4pPr>
            <a:lvl5pPr marL="2085975" indent="0">
              <a:buNone/>
              <a:defRPr>
                <a:solidFill>
                  <a:srgbClr val="FFFFFF"/>
                </a:solidFill>
                <a:latin typeface="Rockwell"/>
                <a:cs typeface="Rockwell"/>
              </a:defRPr>
            </a:lvl5pPr>
          </a:lstStyle>
          <a:p>
            <a:pPr lvl="0"/>
            <a:r>
              <a:rPr lang="ga-IE" dirty="0"/>
              <a:t>Click to edit Master text styles</a:t>
            </a:r>
          </a:p>
        </p:txBody>
      </p:sp>
      <p:sp>
        <p:nvSpPr>
          <p:cNvPr id="19" name="Text Placeholder 3"/>
          <p:cNvSpPr>
            <a:spLocks noGrp="1"/>
          </p:cNvSpPr>
          <p:nvPr>
            <p:ph type="body" sz="quarter" idx="19"/>
          </p:nvPr>
        </p:nvSpPr>
        <p:spPr>
          <a:xfrm>
            <a:off x="3641465" y="7019924"/>
            <a:ext cx="5758123" cy="542925"/>
          </a:xfrm>
          <a:prstGeom prst="rect">
            <a:avLst/>
          </a:prstGeom>
        </p:spPr>
        <p:txBody>
          <a:bodyPr vert="horz" anchor="ctr"/>
          <a:lstStyle>
            <a:lvl1pPr marL="0" indent="0">
              <a:buNone/>
              <a:defRPr sz="1200">
                <a:solidFill>
                  <a:srgbClr val="51BE8D"/>
                </a:solidFill>
              </a:defRPr>
            </a:lvl1pPr>
            <a:lvl2pPr marL="520700" indent="0">
              <a:buNone/>
              <a:defRPr sz="1200">
                <a:solidFill>
                  <a:srgbClr val="007B36"/>
                </a:solidFill>
              </a:defRPr>
            </a:lvl2pPr>
            <a:lvl3pPr marL="1042988" indent="0">
              <a:buNone/>
              <a:defRPr sz="1200">
                <a:solidFill>
                  <a:srgbClr val="007B36"/>
                </a:solidFill>
              </a:defRPr>
            </a:lvl3pPr>
            <a:lvl4pPr marL="1563688" indent="0">
              <a:buNone/>
              <a:defRPr sz="1200">
                <a:solidFill>
                  <a:srgbClr val="007B36"/>
                </a:solidFill>
              </a:defRPr>
            </a:lvl4pPr>
            <a:lvl5pPr marL="2085975" indent="0">
              <a:buNone/>
              <a:defRPr sz="1200">
                <a:solidFill>
                  <a:srgbClr val="007B36"/>
                </a:solidFill>
              </a:defRPr>
            </a:lvl5pPr>
          </a:lstStyle>
          <a:p>
            <a:pPr lvl="0"/>
            <a:r>
              <a:rPr lang="ga-IE" dirty="0"/>
              <a:t>Click to edit Master text styles</a:t>
            </a:r>
          </a:p>
        </p:txBody>
      </p:sp>
      <p:pic>
        <p:nvPicPr>
          <p:cNvPr id="13" name="Picture 3">
            <a:extLst>
              <a:ext uri="{FF2B5EF4-FFF2-40B4-BE49-F238E27FC236}">
                <a16:creationId xmlns:a16="http://schemas.microsoft.com/office/drawing/2014/main" id="{80DF02AE-D0D8-6140-8F57-7305CBA825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914403" y="6651171"/>
            <a:ext cx="1262184" cy="1262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29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5" name="Content Placeholder 12"/>
          <p:cNvSpPr>
            <a:spLocks noGrp="1"/>
          </p:cNvSpPr>
          <p:nvPr>
            <p:ph sz="quarter" idx="16"/>
          </p:nvPr>
        </p:nvSpPr>
        <p:spPr>
          <a:xfrm>
            <a:off x="1112638" y="1447800"/>
            <a:ext cx="8463162" cy="1661852"/>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BFD72E"/>
              </a:buClr>
              <a:buSzTx/>
              <a:buFont typeface="Courier New"/>
              <a:buChar char="o"/>
              <a:tabLst/>
              <a:defRPr sz="1800" baseline="0"/>
            </a:lvl1pPr>
            <a:lvl2pPr marL="720000" indent="-360000">
              <a:lnSpc>
                <a:spcPts val="1920"/>
              </a:lnSpc>
              <a:spcBef>
                <a:spcPts val="0"/>
              </a:spcBef>
              <a:spcAft>
                <a:spcPts val="1450"/>
              </a:spcAft>
              <a:buClr>
                <a:srgbClr val="BFD72E"/>
              </a:buClr>
              <a:defRPr sz="1600"/>
            </a:lvl2pPr>
            <a:lvl3pPr marL="1080000" indent="-360000">
              <a:lnSpc>
                <a:spcPts val="1920"/>
              </a:lnSpc>
              <a:spcBef>
                <a:spcPts val="0"/>
              </a:spcBef>
              <a:spcAft>
                <a:spcPts val="1450"/>
              </a:spcAft>
              <a:buClr>
                <a:srgbClr val="BFD72E"/>
              </a:buClr>
              <a:defRPr sz="1400"/>
            </a:lvl3pPr>
          </a:lstStyle>
          <a:p>
            <a:pPr lvl="0"/>
            <a:r>
              <a:rPr lang="ga-IE" dirty="0"/>
              <a:t>Click to edit Master text styles</a:t>
            </a:r>
          </a:p>
          <a:p>
            <a:pPr lvl="1"/>
            <a:r>
              <a:rPr lang="ga-IE" dirty="0"/>
              <a:t>Second level</a:t>
            </a:r>
          </a:p>
          <a:p>
            <a:pPr lvl="2"/>
            <a:r>
              <a:rPr lang="ga-IE" dirty="0"/>
              <a:t>Third level</a:t>
            </a:r>
          </a:p>
        </p:txBody>
      </p:sp>
      <p:cxnSp>
        <p:nvCxnSpPr>
          <p:cNvPr id="19" name="Straight Connector 18">
            <a:extLst>
              <a:ext uri="{FF2B5EF4-FFF2-40B4-BE49-F238E27FC236}">
                <a16:creationId xmlns:a16="http://schemas.microsoft.com/office/drawing/2014/main" id="{CF4D64CC-FE1E-4303-ADAB-9C718FD050C8}"/>
              </a:ext>
            </a:extLst>
          </p:cNvPr>
          <p:cNvCxnSpPr/>
          <p:nvPr userDrawn="1"/>
        </p:nvCxnSpPr>
        <p:spPr>
          <a:xfrm>
            <a:off x="0" y="7019925"/>
            <a:ext cx="10688638" cy="0"/>
          </a:xfrm>
          <a:prstGeom prst="line">
            <a:avLst/>
          </a:prstGeom>
          <a:ln w="9525" cmpd="sng">
            <a:solidFill>
              <a:srgbClr val="51BE8D"/>
            </a:solidFill>
          </a:ln>
          <a:effectLst/>
        </p:spPr>
        <p:style>
          <a:lnRef idx="2">
            <a:schemeClr val="accent1"/>
          </a:lnRef>
          <a:fillRef idx="0">
            <a:schemeClr val="accent1"/>
          </a:fillRef>
          <a:effectRef idx="1">
            <a:schemeClr val="accent1"/>
          </a:effectRef>
          <a:fontRef idx="minor">
            <a:schemeClr val="tx1"/>
          </a:fontRef>
        </p:style>
      </p:cxnSp>
      <p:sp>
        <p:nvSpPr>
          <p:cNvPr id="20" name="Text Placeholder 5"/>
          <p:cNvSpPr>
            <a:spLocks noGrp="1"/>
          </p:cNvSpPr>
          <p:nvPr>
            <p:ph type="body" sz="quarter" idx="14"/>
          </p:nvPr>
        </p:nvSpPr>
        <p:spPr>
          <a:xfrm>
            <a:off x="-302" y="217615"/>
            <a:ext cx="7200000" cy="471227"/>
          </a:xfrm>
          <a:prstGeom prst="rect">
            <a:avLst/>
          </a:prstGeom>
          <a:solidFill>
            <a:srgbClr val="019B8C"/>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ga-IE" dirty="0"/>
              <a:t>Click to edit Master text styles</a:t>
            </a:r>
          </a:p>
        </p:txBody>
      </p:sp>
      <p:sp>
        <p:nvSpPr>
          <p:cNvPr id="21" name="Text Placeholder 14"/>
          <p:cNvSpPr>
            <a:spLocks noGrp="1"/>
          </p:cNvSpPr>
          <p:nvPr>
            <p:ph type="body" sz="quarter" idx="15"/>
          </p:nvPr>
        </p:nvSpPr>
        <p:spPr>
          <a:xfrm>
            <a:off x="-302" y="811770"/>
            <a:ext cx="10688940" cy="467996"/>
          </a:xfrm>
          <a:prstGeom prst="rect">
            <a:avLst/>
          </a:prstGeom>
          <a:noFill/>
        </p:spPr>
        <p:txBody>
          <a:bodyPr vert="horz" lIns="0" tIns="0" rIns="0" bIns="46800" anchor="ctr"/>
          <a:lstStyle>
            <a:lvl1pPr marL="540000" indent="0">
              <a:spcBef>
                <a:spcPts val="0"/>
              </a:spcBef>
              <a:buNone/>
              <a:defRPr sz="2400" baseline="0">
                <a:solidFill>
                  <a:srgbClr val="51BE8D"/>
                </a:solidFill>
                <a:latin typeface="+mj-lt"/>
                <a:cs typeface="Arial"/>
              </a:defRPr>
            </a:lvl1pPr>
            <a:lvl2pPr marL="520700" indent="0">
              <a:buNone/>
              <a:defRPr>
                <a:solidFill>
                  <a:srgbClr val="FFFFFF"/>
                </a:solidFill>
                <a:latin typeface="Rockwell"/>
                <a:cs typeface="Rockwell"/>
              </a:defRPr>
            </a:lvl2pPr>
            <a:lvl3pPr marL="1042988" indent="0">
              <a:buNone/>
              <a:defRPr>
                <a:solidFill>
                  <a:srgbClr val="FFFFFF"/>
                </a:solidFill>
                <a:latin typeface="Rockwell"/>
                <a:cs typeface="Rockwell"/>
              </a:defRPr>
            </a:lvl3pPr>
            <a:lvl4pPr marL="1563688" indent="0">
              <a:buNone/>
              <a:defRPr>
                <a:solidFill>
                  <a:srgbClr val="FFFFFF"/>
                </a:solidFill>
                <a:latin typeface="Rockwell"/>
                <a:cs typeface="Rockwell"/>
              </a:defRPr>
            </a:lvl4pPr>
            <a:lvl5pPr marL="2085975" indent="0">
              <a:buNone/>
              <a:defRPr>
                <a:solidFill>
                  <a:srgbClr val="FFFFFF"/>
                </a:solidFill>
                <a:latin typeface="Rockwell"/>
                <a:cs typeface="Rockwell"/>
              </a:defRPr>
            </a:lvl5pPr>
          </a:lstStyle>
          <a:p>
            <a:pPr lvl="0"/>
            <a:r>
              <a:rPr lang="ga-IE" dirty="0"/>
              <a:t>Click to edit Master text styles</a:t>
            </a:r>
          </a:p>
        </p:txBody>
      </p:sp>
      <p:sp>
        <p:nvSpPr>
          <p:cNvPr id="22" name="Text Placeholder 3"/>
          <p:cNvSpPr>
            <a:spLocks noGrp="1"/>
          </p:cNvSpPr>
          <p:nvPr>
            <p:ph type="body" sz="quarter" idx="19"/>
          </p:nvPr>
        </p:nvSpPr>
        <p:spPr>
          <a:xfrm>
            <a:off x="3641465" y="7019924"/>
            <a:ext cx="5758123" cy="542925"/>
          </a:xfrm>
          <a:prstGeom prst="rect">
            <a:avLst/>
          </a:prstGeom>
        </p:spPr>
        <p:txBody>
          <a:bodyPr vert="horz" anchor="ctr"/>
          <a:lstStyle>
            <a:lvl1pPr marL="0" indent="0">
              <a:buNone/>
              <a:defRPr sz="1200">
                <a:solidFill>
                  <a:srgbClr val="51BE8D"/>
                </a:solidFill>
              </a:defRPr>
            </a:lvl1pPr>
            <a:lvl2pPr marL="520700" indent="0">
              <a:buNone/>
              <a:defRPr sz="1200">
                <a:solidFill>
                  <a:srgbClr val="007B36"/>
                </a:solidFill>
              </a:defRPr>
            </a:lvl2pPr>
            <a:lvl3pPr marL="1042988" indent="0">
              <a:buNone/>
              <a:defRPr sz="1200">
                <a:solidFill>
                  <a:srgbClr val="007B36"/>
                </a:solidFill>
              </a:defRPr>
            </a:lvl3pPr>
            <a:lvl4pPr marL="1563688" indent="0">
              <a:buNone/>
              <a:defRPr sz="1200">
                <a:solidFill>
                  <a:srgbClr val="007B36"/>
                </a:solidFill>
              </a:defRPr>
            </a:lvl4pPr>
            <a:lvl5pPr marL="2085975" indent="0">
              <a:buNone/>
              <a:defRPr sz="1200">
                <a:solidFill>
                  <a:srgbClr val="007B36"/>
                </a:solidFill>
              </a:defRPr>
            </a:lvl5pPr>
          </a:lstStyle>
          <a:p>
            <a:pPr lvl="0"/>
            <a:r>
              <a:rPr lang="ga-IE" dirty="0"/>
              <a:t>Click to edit Master text styles</a:t>
            </a:r>
          </a:p>
        </p:txBody>
      </p:sp>
      <p:grpSp>
        <p:nvGrpSpPr>
          <p:cNvPr id="23" name="Group 4">
            <a:extLst>
              <a:ext uri="{FF2B5EF4-FFF2-40B4-BE49-F238E27FC236}">
                <a16:creationId xmlns:a16="http://schemas.microsoft.com/office/drawing/2014/main" id="{7D435BC9-8014-4C0C-B28B-6F3B1BBBB752}"/>
              </a:ext>
            </a:extLst>
          </p:cNvPr>
          <p:cNvGrpSpPr>
            <a:grpSpLocks/>
          </p:cNvGrpSpPr>
          <p:nvPr userDrawn="1"/>
        </p:nvGrpSpPr>
        <p:grpSpPr bwMode="auto">
          <a:xfrm>
            <a:off x="9998075" y="7164388"/>
            <a:ext cx="701675" cy="284162"/>
            <a:chOff x="9736720" y="7163871"/>
            <a:chExt cx="701828" cy="284679"/>
          </a:xfrm>
          <a:solidFill>
            <a:srgbClr val="BFD72E"/>
          </a:solidFill>
        </p:grpSpPr>
        <p:sp>
          <p:nvSpPr>
            <p:cNvPr id="24" name="Delay 4">
              <a:extLst>
                <a:ext uri="{FF2B5EF4-FFF2-40B4-BE49-F238E27FC236}">
                  <a16:creationId xmlns:a16="http://schemas.microsoft.com/office/drawing/2014/main" id="{DBF8A4B0-B623-48FA-BFE3-94C436E36619}"/>
                </a:ext>
              </a:extLst>
            </p:cNvPr>
            <p:cNvSpPr/>
            <p:nvPr/>
          </p:nvSpPr>
          <p:spPr>
            <a:xfrm rot="10800000">
              <a:off x="9736720" y="7163871"/>
              <a:ext cx="357266" cy="284679"/>
            </a:xfrm>
            <a:prstGeom prst="flowChartDelay">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25" name="Rectangle 24">
              <a:extLst>
                <a:ext uri="{FF2B5EF4-FFF2-40B4-BE49-F238E27FC236}">
                  <a16:creationId xmlns:a16="http://schemas.microsoft.com/office/drawing/2014/main" id="{13BA2FCF-75AA-4199-A05E-0EDD67D7C543}"/>
                </a:ext>
              </a:extLst>
            </p:cNvPr>
            <p:cNvSpPr/>
            <p:nvPr/>
          </p:nvSpPr>
          <p:spPr>
            <a:xfrm>
              <a:off x="9986012" y="7163871"/>
              <a:ext cx="452536" cy="28467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6" name="TextBox 5">
            <a:extLst>
              <a:ext uri="{FF2B5EF4-FFF2-40B4-BE49-F238E27FC236}">
                <a16:creationId xmlns:a16="http://schemas.microsoft.com/office/drawing/2014/main" id="{A163739A-7D36-474F-9A4F-AF50E0199537}"/>
              </a:ext>
            </a:extLst>
          </p:cNvPr>
          <p:cNvSpPr txBox="1">
            <a:spLocks noChangeArrowheads="1"/>
          </p:cNvSpPr>
          <p:nvPr userDrawn="1"/>
        </p:nvSpPr>
        <p:spPr bwMode="auto">
          <a:xfrm>
            <a:off x="10091738" y="7164388"/>
            <a:ext cx="509587"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fld id="{E0E5A326-4A5A-4626-B7EF-9F52FDA32DC0}" type="slidenum">
              <a:rPr lang="ga-IE" altLang="en-US" sz="1100">
                <a:solidFill>
                  <a:schemeClr val="bg1"/>
                </a:solidFill>
                <a:latin typeface="Arial" panose="020B0604020202020204" pitchFamily="34" charset="0"/>
              </a:rPr>
              <a:pPr/>
              <a:t>‹#›</a:t>
            </a:fld>
            <a:endParaRPr lang="en-US" altLang="en-US" sz="1100" dirty="0"/>
          </a:p>
        </p:txBody>
      </p:sp>
      <p:pic>
        <p:nvPicPr>
          <p:cNvPr id="12" name="Picture 3">
            <a:extLst>
              <a:ext uri="{FF2B5EF4-FFF2-40B4-BE49-F238E27FC236}">
                <a16:creationId xmlns:a16="http://schemas.microsoft.com/office/drawing/2014/main" id="{180A09D3-B8DB-E645-B5A8-79498BD6A0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914403" y="6651171"/>
            <a:ext cx="1262184" cy="1262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51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19" name="Content Placeholder 12"/>
          <p:cNvSpPr>
            <a:spLocks noGrp="1"/>
          </p:cNvSpPr>
          <p:nvPr>
            <p:ph sz="quarter" idx="18"/>
          </p:nvPr>
        </p:nvSpPr>
        <p:spPr>
          <a:xfrm>
            <a:off x="5854701" y="5588000"/>
            <a:ext cx="4279900" cy="1003300"/>
          </a:xfrm>
          <a:prstGeom prst="rect">
            <a:avLst/>
          </a:prstGeom>
        </p:spPr>
        <p:txBody>
          <a:bodyPr vert="horz"/>
          <a:lstStyle>
            <a:lvl1pPr marL="0" marR="0" indent="0" algn="ctr" defTabSz="520700" rtl="0" eaLnBrk="1" fontAlgn="base" latinLnBrk="0" hangingPunct="1">
              <a:lnSpc>
                <a:spcPts val="2460"/>
              </a:lnSpc>
              <a:spcBef>
                <a:spcPts val="0"/>
              </a:spcBef>
              <a:spcAft>
                <a:spcPts val="0"/>
              </a:spcAft>
              <a:buClr>
                <a:srgbClr val="1980A9"/>
              </a:buClr>
              <a:buSzTx/>
              <a:buFont typeface="Arial"/>
              <a:buNone/>
              <a:tabLst/>
              <a:defRPr sz="1400" baseline="0"/>
            </a:lvl1pPr>
          </a:lstStyle>
          <a:p>
            <a:pPr lvl="0"/>
            <a:r>
              <a:rPr lang="ga-IE"/>
              <a:t>Click to edit Master text styles</a:t>
            </a:r>
          </a:p>
        </p:txBody>
      </p:sp>
      <p:sp>
        <p:nvSpPr>
          <p:cNvPr id="11" name="Content Placeholder 12"/>
          <p:cNvSpPr>
            <a:spLocks noGrp="1"/>
          </p:cNvSpPr>
          <p:nvPr>
            <p:ph sz="quarter" idx="16"/>
          </p:nvPr>
        </p:nvSpPr>
        <p:spPr>
          <a:xfrm>
            <a:off x="1112638" y="1447800"/>
            <a:ext cx="4234062" cy="5143500"/>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sp>
        <p:nvSpPr>
          <p:cNvPr id="7" name="Content Placeholder 12"/>
          <p:cNvSpPr>
            <a:spLocks noGrp="1"/>
          </p:cNvSpPr>
          <p:nvPr>
            <p:ph sz="quarter" idx="19"/>
          </p:nvPr>
        </p:nvSpPr>
        <p:spPr>
          <a:xfrm>
            <a:off x="5854701" y="1447800"/>
            <a:ext cx="4279900" cy="4140200"/>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pic>
        <p:nvPicPr>
          <p:cNvPr id="16" name="Picture 3">
            <a:extLst>
              <a:ext uri="{FF2B5EF4-FFF2-40B4-BE49-F238E27FC236}">
                <a16:creationId xmlns:a16="http://schemas.microsoft.com/office/drawing/2014/main" id="{8DF837E0-38C3-4BB3-B09F-199233A7CA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914403" y="6651171"/>
            <a:ext cx="1262184" cy="1262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5" name="Straight Connector 24">
            <a:extLst>
              <a:ext uri="{FF2B5EF4-FFF2-40B4-BE49-F238E27FC236}">
                <a16:creationId xmlns:a16="http://schemas.microsoft.com/office/drawing/2014/main" id="{CF4D64CC-FE1E-4303-ADAB-9C718FD050C8}"/>
              </a:ext>
            </a:extLst>
          </p:cNvPr>
          <p:cNvCxnSpPr/>
          <p:nvPr userDrawn="1"/>
        </p:nvCxnSpPr>
        <p:spPr>
          <a:xfrm>
            <a:off x="0" y="7019925"/>
            <a:ext cx="10688638" cy="0"/>
          </a:xfrm>
          <a:prstGeom prst="line">
            <a:avLst/>
          </a:prstGeom>
          <a:ln w="9525" cmpd="sng">
            <a:solidFill>
              <a:srgbClr val="51BE8D"/>
            </a:solidFill>
          </a:ln>
          <a:effectLst/>
        </p:spPr>
        <p:style>
          <a:lnRef idx="2">
            <a:schemeClr val="accent1"/>
          </a:lnRef>
          <a:fillRef idx="0">
            <a:schemeClr val="accent1"/>
          </a:fillRef>
          <a:effectRef idx="1">
            <a:schemeClr val="accent1"/>
          </a:effectRef>
          <a:fontRef idx="minor">
            <a:schemeClr val="tx1"/>
          </a:fontRef>
        </p:style>
      </p:cxnSp>
      <p:sp>
        <p:nvSpPr>
          <p:cNvPr id="26" name="Text Placeholder 5"/>
          <p:cNvSpPr>
            <a:spLocks noGrp="1"/>
          </p:cNvSpPr>
          <p:nvPr>
            <p:ph type="body" sz="quarter" idx="14"/>
          </p:nvPr>
        </p:nvSpPr>
        <p:spPr>
          <a:xfrm>
            <a:off x="-302" y="217615"/>
            <a:ext cx="7200000" cy="471227"/>
          </a:xfrm>
          <a:prstGeom prst="rect">
            <a:avLst/>
          </a:prstGeom>
          <a:solidFill>
            <a:srgbClr val="019B8C"/>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ga-IE" dirty="0"/>
              <a:t>Click to edit Master text styles</a:t>
            </a:r>
          </a:p>
        </p:txBody>
      </p:sp>
      <p:sp>
        <p:nvSpPr>
          <p:cNvPr id="28" name="Text Placeholder 14"/>
          <p:cNvSpPr>
            <a:spLocks noGrp="1"/>
          </p:cNvSpPr>
          <p:nvPr>
            <p:ph type="body" sz="quarter" idx="15"/>
          </p:nvPr>
        </p:nvSpPr>
        <p:spPr>
          <a:xfrm>
            <a:off x="-302" y="811770"/>
            <a:ext cx="10688940" cy="467996"/>
          </a:xfrm>
          <a:prstGeom prst="rect">
            <a:avLst/>
          </a:prstGeom>
          <a:noFill/>
        </p:spPr>
        <p:txBody>
          <a:bodyPr vert="horz" lIns="0" tIns="0" rIns="0" bIns="46800" anchor="ctr"/>
          <a:lstStyle>
            <a:lvl1pPr marL="540000" indent="0">
              <a:spcBef>
                <a:spcPts val="0"/>
              </a:spcBef>
              <a:buNone/>
              <a:defRPr sz="2400" baseline="0">
                <a:solidFill>
                  <a:srgbClr val="51BE8D"/>
                </a:solidFill>
                <a:latin typeface="+mj-lt"/>
                <a:cs typeface="Arial"/>
              </a:defRPr>
            </a:lvl1pPr>
            <a:lvl2pPr marL="520700" indent="0">
              <a:buNone/>
              <a:defRPr>
                <a:solidFill>
                  <a:srgbClr val="FFFFFF"/>
                </a:solidFill>
                <a:latin typeface="Rockwell"/>
                <a:cs typeface="Rockwell"/>
              </a:defRPr>
            </a:lvl2pPr>
            <a:lvl3pPr marL="1042988" indent="0">
              <a:buNone/>
              <a:defRPr>
                <a:solidFill>
                  <a:srgbClr val="FFFFFF"/>
                </a:solidFill>
                <a:latin typeface="Rockwell"/>
                <a:cs typeface="Rockwell"/>
              </a:defRPr>
            </a:lvl3pPr>
            <a:lvl4pPr marL="1563688" indent="0">
              <a:buNone/>
              <a:defRPr>
                <a:solidFill>
                  <a:srgbClr val="FFFFFF"/>
                </a:solidFill>
                <a:latin typeface="Rockwell"/>
                <a:cs typeface="Rockwell"/>
              </a:defRPr>
            </a:lvl4pPr>
            <a:lvl5pPr marL="2085975" indent="0">
              <a:buNone/>
              <a:defRPr>
                <a:solidFill>
                  <a:srgbClr val="FFFFFF"/>
                </a:solidFill>
                <a:latin typeface="Rockwell"/>
                <a:cs typeface="Rockwell"/>
              </a:defRPr>
            </a:lvl5pPr>
          </a:lstStyle>
          <a:p>
            <a:pPr lvl="0"/>
            <a:r>
              <a:rPr lang="ga-IE" dirty="0"/>
              <a:t>Click to edit Master text styles</a:t>
            </a:r>
          </a:p>
        </p:txBody>
      </p:sp>
      <p:sp>
        <p:nvSpPr>
          <p:cNvPr id="29" name="Text Placeholder 3"/>
          <p:cNvSpPr>
            <a:spLocks noGrp="1"/>
          </p:cNvSpPr>
          <p:nvPr>
            <p:ph type="body" sz="quarter" idx="20"/>
          </p:nvPr>
        </p:nvSpPr>
        <p:spPr>
          <a:xfrm>
            <a:off x="3641465" y="7019924"/>
            <a:ext cx="5758123" cy="542925"/>
          </a:xfrm>
          <a:prstGeom prst="rect">
            <a:avLst/>
          </a:prstGeom>
        </p:spPr>
        <p:txBody>
          <a:bodyPr vert="horz" anchor="ctr"/>
          <a:lstStyle>
            <a:lvl1pPr marL="0" indent="0">
              <a:buNone/>
              <a:defRPr sz="1200">
                <a:solidFill>
                  <a:srgbClr val="51BE8D"/>
                </a:solidFill>
              </a:defRPr>
            </a:lvl1pPr>
            <a:lvl2pPr marL="520700" indent="0">
              <a:buNone/>
              <a:defRPr sz="1200">
                <a:solidFill>
                  <a:srgbClr val="007B36"/>
                </a:solidFill>
              </a:defRPr>
            </a:lvl2pPr>
            <a:lvl3pPr marL="1042988" indent="0">
              <a:buNone/>
              <a:defRPr sz="1200">
                <a:solidFill>
                  <a:srgbClr val="007B36"/>
                </a:solidFill>
              </a:defRPr>
            </a:lvl3pPr>
            <a:lvl4pPr marL="1563688" indent="0">
              <a:buNone/>
              <a:defRPr sz="1200">
                <a:solidFill>
                  <a:srgbClr val="007B36"/>
                </a:solidFill>
              </a:defRPr>
            </a:lvl4pPr>
            <a:lvl5pPr marL="2085975" indent="0">
              <a:buNone/>
              <a:defRPr sz="1200">
                <a:solidFill>
                  <a:srgbClr val="007B36"/>
                </a:solidFill>
              </a:defRPr>
            </a:lvl5pPr>
          </a:lstStyle>
          <a:p>
            <a:pPr lvl="0"/>
            <a:r>
              <a:rPr lang="ga-IE" dirty="0"/>
              <a:t>Click to edit Master text styles</a:t>
            </a:r>
          </a:p>
        </p:txBody>
      </p:sp>
      <p:grpSp>
        <p:nvGrpSpPr>
          <p:cNvPr id="30" name="Group 4">
            <a:extLst>
              <a:ext uri="{FF2B5EF4-FFF2-40B4-BE49-F238E27FC236}">
                <a16:creationId xmlns:a16="http://schemas.microsoft.com/office/drawing/2014/main" id="{7D435BC9-8014-4C0C-B28B-6F3B1BBBB752}"/>
              </a:ext>
            </a:extLst>
          </p:cNvPr>
          <p:cNvGrpSpPr>
            <a:grpSpLocks/>
          </p:cNvGrpSpPr>
          <p:nvPr userDrawn="1"/>
        </p:nvGrpSpPr>
        <p:grpSpPr bwMode="auto">
          <a:xfrm>
            <a:off x="9998075" y="7164388"/>
            <a:ext cx="701675" cy="284162"/>
            <a:chOff x="9736720" y="7163871"/>
            <a:chExt cx="701828" cy="284679"/>
          </a:xfrm>
          <a:solidFill>
            <a:srgbClr val="BFD72E"/>
          </a:solidFill>
        </p:grpSpPr>
        <p:sp>
          <p:nvSpPr>
            <p:cNvPr id="31" name="Delay 4">
              <a:extLst>
                <a:ext uri="{FF2B5EF4-FFF2-40B4-BE49-F238E27FC236}">
                  <a16:creationId xmlns:a16="http://schemas.microsoft.com/office/drawing/2014/main" id="{DBF8A4B0-B623-48FA-BFE3-94C436E36619}"/>
                </a:ext>
              </a:extLst>
            </p:cNvPr>
            <p:cNvSpPr/>
            <p:nvPr/>
          </p:nvSpPr>
          <p:spPr>
            <a:xfrm rot="10800000">
              <a:off x="9736720" y="7163871"/>
              <a:ext cx="357266" cy="284679"/>
            </a:xfrm>
            <a:prstGeom prst="flowChartDelay">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32" name="Rectangle 31">
              <a:extLst>
                <a:ext uri="{FF2B5EF4-FFF2-40B4-BE49-F238E27FC236}">
                  <a16:creationId xmlns:a16="http://schemas.microsoft.com/office/drawing/2014/main" id="{13BA2FCF-75AA-4199-A05E-0EDD67D7C543}"/>
                </a:ext>
              </a:extLst>
            </p:cNvPr>
            <p:cNvSpPr/>
            <p:nvPr/>
          </p:nvSpPr>
          <p:spPr>
            <a:xfrm>
              <a:off x="9986012" y="7163871"/>
              <a:ext cx="452536" cy="28467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3" name="TextBox 5">
            <a:extLst>
              <a:ext uri="{FF2B5EF4-FFF2-40B4-BE49-F238E27FC236}">
                <a16:creationId xmlns:a16="http://schemas.microsoft.com/office/drawing/2014/main" id="{A163739A-7D36-474F-9A4F-AF50E0199537}"/>
              </a:ext>
            </a:extLst>
          </p:cNvPr>
          <p:cNvSpPr txBox="1">
            <a:spLocks noChangeArrowheads="1"/>
          </p:cNvSpPr>
          <p:nvPr userDrawn="1"/>
        </p:nvSpPr>
        <p:spPr bwMode="auto">
          <a:xfrm>
            <a:off x="10091738" y="7164388"/>
            <a:ext cx="509587"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fld id="{E0E5A326-4A5A-4626-B7EF-9F52FDA32DC0}" type="slidenum">
              <a:rPr lang="ga-IE" altLang="en-US" sz="1100">
                <a:solidFill>
                  <a:schemeClr val="bg1"/>
                </a:solidFill>
                <a:latin typeface="Arial" panose="020B0604020202020204" pitchFamily="34" charset="0"/>
              </a:rPr>
              <a:pPr/>
              <a:t>‹#›</a:t>
            </a:fld>
            <a:endParaRPr lang="en-US" altLang="en-US" sz="1100" dirty="0"/>
          </a:p>
        </p:txBody>
      </p:sp>
    </p:spTree>
    <p:extLst>
      <p:ext uri="{BB962C8B-B14F-4D97-AF65-F5344CB8AC3E}">
        <p14:creationId xmlns:p14="http://schemas.microsoft.com/office/powerpoint/2010/main" val="307721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uble Column Text or Image">
    <p:spTree>
      <p:nvGrpSpPr>
        <p:cNvPr id="1" name=""/>
        <p:cNvGrpSpPr/>
        <p:nvPr/>
      </p:nvGrpSpPr>
      <p:grpSpPr>
        <a:xfrm>
          <a:off x="0" y="0"/>
          <a:ext cx="0" cy="0"/>
          <a:chOff x="0" y="0"/>
          <a:chExt cx="0" cy="0"/>
        </a:xfrm>
      </p:grpSpPr>
      <p:sp>
        <p:nvSpPr>
          <p:cNvPr id="12" name="Content Placeholder 12"/>
          <p:cNvSpPr>
            <a:spLocks noGrp="1"/>
          </p:cNvSpPr>
          <p:nvPr>
            <p:ph sz="quarter" idx="16"/>
          </p:nvPr>
        </p:nvSpPr>
        <p:spPr>
          <a:xfrm>
            <a:off x="1112638" y="1447800"/>
            <a:ext cx="4246762" cy="5143500"/>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sp>
        <p:nvSpPr>
          <p:cNvPr id="7" name="Content Placeholder 12"/>
          <p:cNvSpPr>
            <a:spLocks noGrp="1"/>
          </p:cNvSpPr>
          <p:nvPr>
            <p:ph sz="quarter" idx="19"/>
          </p:nvPr>
        </p:nvSpPr>
        <p:spPr>
          <a:xfrm>
            <a:off x="5854701" y="1447800"/>
            <a:ext cx="4279900" cy="5143500"/>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cxnSp>
        <p:nvCxnSpPr>
          <p:cNvPr id="24" name="Straight Connector 23">
            <a:extLst>
              <a:ext uri="{FF2B5EF4-FFF2-40B4-BE49-F238E27FC236}">
                <a16:creationId xmlns:a16="http://schemas.microsoft.com/office/drawing/2014/main" id="{CF4D64CC-FE1E-4303-ADAB-9C718FD050C8}"/>
              </a:ext>
            </a:extLst>
          </p:cNvPr>
          <p:cNvCxnSpPr/>
          <p:nvPr userDrawn="1"/>
        </p:nvCxnSpPr>
        <p:spPr>
          <a:xfrm>
            <a:off x="0" y="7019925"/>
            <a:ext cx="10688638" cy="0"/>
          </a:xfrm>
          <a:prstGeom prst="line">
            <a:avLst/>
          </a:prstGeom>
          <a:ln w="9525" cmpd="sng">
            <a:solidFill>
              <a:srgbClr val="51BE8D"/>
            </a:solidFill>
          </a:ln>
          <a:effectLst/>
        </p:spPr>
        <p:style>
          <a:lnRef idx="2">
            <a:schemeClr val="accent1"/>
          </a:lnRef>
          <a:fillRef idx="0">
            <a:schemeClr val="accent1"/>
          </a:fillRef>
          <a:effectRef idx="1">
            <a:schemeClr val="accent1"/>
          </a:effectRef>
          <a:fontRef idx="minor">
            <a:schemeClr val="tx1"/>
          </a:fontRef>
        </p:style>
      </p:cxnSp>
      <p:sp>
        <p:nvSpPr>
          <p:cNvPr id="25" name="Text Placeholder 5"/>
          <p:cNvSpPr>
            <a:spLocks noGrp="1"/>
          </p:cNvSpPr>
          <p:nvPr>
            <p:ph type="body" sz="quarter" idx="14"/>
          </p:nvPr>
        </p:nvSpPr>
        <p:spPr>
          <a:xfrm>
            <a:off x="-302" y="217615"/>
            <a:ext cx="7200000" cy="471227"/>
          </a:xfrm>
          <a:prstGeom prst="rect">
            <a:avLst/>
          </a:prstGeom>
          <a:solidFill>
            <a:srgbClr val="019B8C"/>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ga-IE" dirty="0"/>
              <a:t>Click to edit Master text styles</a:t>
            </a:r>
          </a:p>
        </p:txBody>
      </p:sp>
      <p:sp>
        <p:nvSpPr>
          <p:cNvPr id="26" name="Text Placeholder 14"/>
          <p:cNvSpPr>
            <a:spLocks noGrp="1"/>
          </p:cNvSpPr>
          <p:nvPr>
            <p:ph type="body" sz="quarter" idx="15"/>
          </p:nvPr>
        </p:nvSpPr>
        <p:spPr>
          <a:xfrm>
            <a:off x="-302" y="811770"/>
            <a:ext cx="10688940" cy="467996"/>
          </a:xfrm>
          <a:prstGeom prst="rect">
            <a:avLst/>
          </a:prstGeom>
          <a:noFill/>
        </p:spPr>
        <p:txBody>
          <a:bodyPr vert="horz" lIns="0" tIns="0" rIns="0" bIns="46800" anchor="ctr"/>
          <a:lstStyle>
            <a:lvl1pPr marL="540000" indent="0">
              <a:spcBef>
                <a:spcPts val="0"/>
              </a:spcBef>
              <a:buNone/>
              <a:defRPr sz="2400" baseline="0">
                <a:solidFill>
                  <a:srgbClr val="51BE8D"/>
                </a:solidFill>
                <a:latin typeface="+mj-lt"/>
                <a:cs typeface="Arial"/>
              </a:defRPr>
            </a:lvl1pPr>
            <a:lvl2pPr marL="520700" indent="0">
              <a:buNone/>
              <a:defRPr>
                <a:solidFill>
                  <a:srgbClr val="FFFFFF"/>
                </a:solidFill>
                <a:latin typeface="Rockwell"/>
                <a:cs typeface="Rockwell"/>
              </a:defRPr>
            </a:lvl2pPr>
            <a:lvl3pPr marL="1042988" indent="0">
              <a:buNone/>
              <a:defRPr>
                <a:solidFill>
                  <a:srgbClr val="FFFFFF"/>
                </a:solidFill>
                <a:latin typeface="Rockwell"/>
                <a:cs typeface="Rockwell"/>
              </a:defRPr>
            </a:lvl3pPr>
            <a:lvl4pPr marL="1563688" indent="0">
              <a:buNone/>
              <a:defRPr>
                <a:solidFill>
                  <a:srgbClr val="FFFFFF"/>
                </a:solidFill>
                <a:latin typeface="Rockwell"/>
                <a:cs typeface="Rockwell"/>
              </a:defRPr>
            </a:lvl4pPr>
            <a:lvl5pPr marL="2085975" indent="0">
              <a:buNone/>
              <a:defRPr>
                <a:solidFill>
                  <a:srgbClr val="FFFFFF"/>
                </a:solidFill>
                <a:latin typeface="Rockwell"/>
                <a:cs typeface="Rockwell"/>
              </a:defRPr>
            </a:lvl5pPr>
          </a:lstStyle>
          <a:p>
            <a:pPr lvl="0"/>
            <a:r>
              <a:rPr lang="ga-IE" dirty="0"/>
              <a:t>Click to edit Master text styles</a:t>
            </a:r>
          </a:p>
        </p:txBody>
      </p:sp>
      <p:sp>
        <p:nvSpPr>
          <p:cNvPr id="27" name="Text Placeholder 3"/>
          <p:cNvSpPr>
            <a:spLocks noGrp="1"/>
          </p:cNvSpPr>
          <p:nvPr>
            <p:ph type="body" sz="quarter" idx="20"/>
          </p:nvPr>
        </p:nvSpPr>
        <p:spPr>
          <a:xfrm>
            <a:off x="3641465" y="7019924"/>
            <a:ext cx="5758123" cy="542925"/>
          </a:xfrm>
          <a:prstGeom prst="rect">
            <a:avLst/>
          </a:prstGeom>
        </p:spPr>
        <p:txBody>
          <a:bodyPr vert="horz" anchor="ctr"/>
          <a:lstStyle>
            <a:lvl1pPr marL="0" indent="0">
              <a:buNone/>
              <a:defRPr sz="1200">
                <a:solidFill>
                  <a:srgbClr val="51BE8D"/>
                </a:solidFill>
              </a:defRPr>
            </a:lvl1pPr>
            <a:lvl2pPr marL="520700" indent="0">
              <a:buNone/>
              <a:defRPr sz="1200">
                <a:solidFill>
                  <a:srgbClr val="007B36"/>
                </a:solidFill>
              </a:defRPr>
            </a:lvl2pPr>
            <a:lvl3pPr marL="1042988" indent="0">
              <a:buNone/>
              <a:defRPr sz="1200">
                <a:solidFill>
                  <a:srgbClr val="007B36"/>
                </a:solidFill>
              </a:defRPr>
            </a:lvl3pPr>
            <a:lvl4pPr marL="1563688" indent="0">
              <a:buNone/>
              <a:defRPr sz="1200">
                <a:solidFill>
                  <a:srgbClr val="007B36"/>
                </a:solidFill>
              </a:defRPr>
            </a:lvl4pPr>
            <a:lvl5pPr marL="2085975" indent="0">
              <a:buNone/>
              <a:defRPr sz="1200">
                <a:solidFill>
                  <a:srgbClr val="007B36"/>
                </a:solidFill>
              </a:defRPr>
            </a:lvl5pPr>
          </a:lstStyle>
          <a:p>
            <a:pPr lvl="0"/>
            <a:r>
              <a:rPr lang="ga-IE" dirty="0"/>
              <a:t>Click to edit Master text styles</a:t>
            </a:r>
          </a:p>
        </p:txBody>
      </p:sp>
      <p:grpSp>
        <p:nvGrpSpPr>
          <p:cNvPr id="28" name="Group 4">
            <a:extLst>
              <a:ext uri="{FF2B5EF4-FFF2-40B4-BE49-F238E27FC236}">
                <a16:creationId xmlns:a16="http://schemas.microsoft.com/office/drawing/2014/main" id="{7D435BC9-8014-4C0C-B28B-6F3B1BBBB752}"/>
              </a:ext>
            </a:extLst>
          </p:cNvPr>
          <p:cNvGrpSpPr>
            <a:grpSpLocks/>
          </p:cNvGrpSpPr>
          <p:nvPr userDrawn="1"/>
        </p:nvGrpSpPr>
        <p:grpSpPr bwMode="auto">
          <a:xfrm>
            <a:off x="9998075" y="7164388"/>
            <a:ext cx="701675" cy="284162"/>
            <a:chOff x="9736720" y="7163871"/>
            <a:chExt cx="701828" cy="284679"/>
          </a:xfrm>
          <a:solidFill>
            <a:srgbClr val="BFD72E"/>
          </a:solidFill>
        </p:grpSpPr>
        <p:sp>
          <p:nvSpPr>
            <p:cNvPr id="29" name="Delay 4">
              <a:extLst>
                <a:ext uri="{FF2B5EF4-FFF2-40B4-BE49-F238E27FC236}">
                  <a16:creationId xmlns:a16="http://schemas.microsoft.com/office/drawing/2014/main" id="{DBF8A4B0-B623-48FA-BFE3-94C436E36619}"/>
                </a:ext>
              </a:extLst>
            </p:cNvPr>
            <p:cNvSpPr/>
            <p:nvPr/>
          </p:nvSpPr>
          <p:spPr>
            <a:xfrm rot="10800000">
              <a:off x="9736720" y="7163871"/>
              <a:ext cx="357266" cy="284679"/>
            </a:xfrm>
            <a:prstGeom prst="flowChartDelay">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30" name="Rectangle 29">
              <a:extLst>
                <a:ext uri="{FF2B5EF4-FFF2-40B4-BE49-F238E27FC236}">
                  <a16:creationId xmlns:a16="http://schemas.microsoft.com/office/drawing/2014/main" id="{13BA2FCF-75AA-4199-A05E-0EDD67D7C543}"/>
                </a:ext>
              </a:extLst>
            </p:cNvPr>
            <p:cNvSpPr/>
            <p:nvPr/>
          </p:nvSpPr>
          <p:spPr>
            <a:xfrm>
              <a:off x="9986012" y="7163871"/>
              <a:ext cx="452536" cy="28467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1" name="TextBox 5">
            <a:extLst>
              <a:ext uri="{FF2B5EF4-FFF2-40B4-BE49-F238E27FC236}">
                <a16:creationId xmlns:a16="http://schemas.microsoft.com/office/drawing/2014/main" id="{A163739A-7D36-474F-9A4F-AF50E0199537}"/>
              </a:ext>
            </a:extLst>
          </p:cNvPr>
          <p:cNvSpPr txBox="1">
            <a:spLocks noChangeArrowheads="1"/>
          </p:cNvSpPr>
          <p:nvPr userDrawn="1"/>
        </p:nvSpPr>
        <p:spPr bwMode="auto">
          <a:xfrm>
            <a:off x="10091738" y="7164388"/>
            <a:ext cx="509587"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fld id="{E0E5A326-4A5A-4626-B7EF-9F52FDA32DC0}" type="slidenum">
              <a:rPr lang="ga-IE" altLang="en-US" sz="1100">
                <a:solidFill>
                  <a:schemeClr val="bg1"/>
                </a:solidFill>
                <a:latin typeface="Arial" panose="020B0604020202020204" pitchFamily="34" charset="0"/>
              </a:rPr>
              <a:pPr/>
              <a:t>‹#›</a:t>
            </a:fld>
            <a:endParaRPr lang="en-US" altLang="en-US" sz="1100" dirty="0"/>
          </a:p>
        </p:txBody>
      </p:sp>
      <p:pic>
        <p:nvPicPr>
          <p:cNvPr id="13" name="Picture 3">
            <a:extLst>
              <a:ext uri="{FF2B5EF4-FFF2-40B4-BE49-F238E27FC236}">
                <a16:creationId xmlns:a16="http://schemas.microsoft.com/office/drawing/2014/main" id="{33CD5DED-E949-0E43-809B-48162B6143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914403" y="6651171"/>
            <a:ext cx="1262184" cy="1262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52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Text &amp; Image">
    <p:spTree>
      <p:nvGrpSpPr>
        <p:cNvPr id="1" name=""/>
        <p:cNvGrpSpPr/>
        <p:nvPr/>
      </p:nvGrpSpPr>
      <p:grpSpPr>
        <a:xfrm>
          <a:off x="0" y="0"/>
          <a:ext cx="0" cy="0"/>
          <a:chOff x="0" y="0"/>
          <a:chExt cx="0" cy="0"/>
        </a:xfrm>
      </p:grpSpPr>
      <p:sp>
        <p:nvSpPr>
          <p:cNvPr id="14" name="Content Placeholder 12"/>
          <p:cNvSpPr>
            <a:spLocks noGrp="1"/>
          </p:cNvSpPr>
          <p:nvPr>
            <p:ph sz="quarter" idx="16"/>
          </p:nvPr>
        </p:nvSpPr>
        <p:spPr>
          <a:xfrm>
            <a:off x="1112638" y="1447800"/>
            <a:ext cx="8463162" cy="927100"/>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sp>
        <p:nvSpPr>
          <p:cNvPr id="25" name="Content Placeholder 12"/>
          <p:cNvSpPr>
            <a:spLocks noGrp="1"/>
          </p:cNvSpPr>
          <p:nvPr>
            <p:ph sz="quarter" idx="20"/>
          </p:nvPr>
        </p:nvSpPr>
        <p:spPr>
          <a:xfrm>
            <a:off x="1112638" y="2524101"/>
            <a:ext cx="8463162" cy="4064746"/>
          </a:xfrm>
          <a:prstGeom prst="rect">
            <a:avLst/>
          </a:prstGeom>
        </p:spPr>
        <p:txBody>
          <a:bodyPr vert="horz"/>
          <a:lstStyle>
            <a:lvl1pPr marL="0" marR="0" indent="0" algn="l" defTabSz="520700" rtl="0" eaLnBrk="1" fontAlgn="base" latinLnBrk="0" hangingPunct="1">
              <a:lnSpc>
                <a:spcPts val="2460"/>
              </a:lnSpc>
              <a:spcBef>
                <a:spcPts val="0"/>
              </a:spcBef>
              <a:spcAft>
                <a:spcPts val="0"/>
              </a:spcAft>
              <a:buClr>
                <a:srgbClr val="1980A9"/>
              </a:buClr>
              <a:buSzTx/>
              <a:buFont typeface="Arial"/>
              <a:buNone/>
              <a:tabLst/>
              <a:defRPr sz="1800" baseline="0"/>
            </a:lvl1pPr>
          </a:lstStyle>
          <a:p>
            <a:pPr lvl="0"/>
            <a:r>
              <a:rPr lang="ga-IE"/>
              <a:t>Click to edit Master text styles</a:t>
            </a:r>
          </a:p>
        </p:txBody>
      </p:sp>
      <p:cxnSp>
        <p:nvCxnSpPr>
          <p:cNvPr id="22" name="Straight Connector 21">
            <a:extLst>
              <a:ext uri="{FF2B5EF4-FFF2-40B4-BE49-F238E27FC236}">
                <a16:creationId xmlns:a16="http://schemas.microsoft.com/office/drawing/2014/main" id="{CF4D64CC-FE1E-4303-ADAB-9C718FD050C8}"/>
              </a:ext>
            </a:extLst>
          </p:cNvPr>
          <p:cNvCxnSpPr/>
          <p:nvPr userDrawn="1"/>
        </p:nvCxnSpPr>
        <p:spPr>
          <a:xfrm>
            <a:off x="0" y="7019925"/>
            <a:ext cx="10688638" cy="0"/>
          </a:xfrm>
          <a:prstGeom prst="line">
            <a:avLst/>
          </a:prstGeom>
          <a:ln w="9525" cmpd="sng">
            <a:solidFill>
              <a:srgbClr val="51BE8D"/>
            </a:solidFill>
          </a:ln>
          <a:effectLst/>
        </p:spPr>
        <p:style>
          <a:lnRef idx="2">
            <a:schemeClr val="accent1"/>
          </a:lnRef>
          <a:fillRef idx="0">
            <a:schemeClr val="accent1"/>
          </a:fillRef>
          <a:effectRef idx="1">
            <a:schemeClr val="accent1"/>
          </a:effectRef>
          <a:fontRef idx="minor">
            <a:schemeClr val="tx1"/>
          </a:fontRef>
        </p:style>
      </p:cxnSp>
      <p:sp>
        <p:nvSpPr>
          <p:cNvPr id="23" name="Text Placeholder 5"/>
          <p:cNvSpPr>
            <a:spLocks noGrp="1"/>
          </p:cNvSpPr>
          <p:nvPr>
            <p:ph type="body" sz="quarter" idx="14"/>
          </p:nvPr>
        </p:nvSpPr>
        <p:spPr>
          <a:xfrm>
            <a:off x="-302" y="217615"/>
            <a:ext cx="7200000" cy="471227"/>
          </a:xfrm>
          <a:prstGeom prst="rect">
            <a:avLst/>
          </a:prstGeom>
          <a:solidFill>
            <a:srgbClr val="019B8C"/>
          </a:solidFill>
        </p:spPr>
        <p:txBody>
          <a:bodyPr vert="horz" lIns="0" tIns="0" rIns="0" bIns="43200" anchor="ctr"/>
          <a:lstStyle>
            <a:lvl1pPr marL="540000" indent="0">
              <a:lnSpc>
                <a:spcPct val="100000"/>
              </a:lnSpc>
              <a:spcBef>
                <a:spcPts val="0"/>
              </a:spcBef>
              <a:buNone/>
              <a:defRPr sz="3000" b="1" i="0" baseline="0">
                <a:solidFill>
                  <a:schemeClr val="bg1"/>
                </a:solidFill>
                <a:latin typeface="+mj-lt"/>
                <a:cs typeface="Arial"/>
              </a:defRPr>
            </a:lvl1pPr>
            <a:lvl2pPr marL="520700" indent="0">
              <a:buNone/>
              <a:defRPr/>
            </a:lvl2pPr>
            <a:lvl3pPr marL="1042988" indent="0">
              <a:buNone/>
              <a:defRPr/>
            </a:lvl3pPr>
            <a:lvl4pPr marL="1563688" indent="0">
              <a:buNone/>
              <a:defRPr/>
            </a:lvl4pPr>
            <a:lvl5pPr marL="2085975" indent="0">
              <a:buNone/>
              <a:defRPr/>
            </a:lvl5pPr>
          </a:lstStyle>
          <a:p>
            <a:pPr lvl="0"/>
            <a:r>
              <a:rPr lang="ga-IE" dirty="0"/>
              <a:t>Click to edit Master text styles</a:t>
            </a:r>
          </a:p>
        </p:txBody>
      </p:sp>
      <p:sp>
        <p:nvSpPr>
          <p:cNvPr id="24" name="Text Placeholder 14"/>
          <p:cNvSpPr>
            <a:spLocks noGrp="1"/>
          </p:cNvSpPr>
          <p:nvPr>
            <p:ph type="body" sz="quarter" idx="15"/>
          </p:nvPr>
        </p:nvSpPr>
        <p:spPr>
          <a:xfrm>
            <a:off x="-302" y="811770"/>
            <a:ext cx="10688940" cy="467996"/>
          </a:xfrm>
          <a:prstGeom prst="rect">
            <a:avLst/>
          </a:prstGeom>
          <a:noFill/>
        </p:spPr>
        <p:txBody>
          <a:bodyPr vert="horz" lIns="0" tIns="0" rIns="0" bIns="46800" anchor="ctr"/>
          <a:lstStyle>
            <a:lvl1pPr marL="540000" indent="0">
              <a:spcBef>
                <a:spcPts val="0"/>
              </a:spcBef>
              <a:buNone/>
              <a:defRPr sz="2400" baseline="0">
                <a:solidFill>
                  <a:srgbClr val="51BE8D"/>
                </a:solidFill>
                <a:latin typeface="+mj-lt"/>
                <a:cs typeface="Arial"/>
              </a:defRPr>
            </a:lvl1pPr>
            <a:lvl2pPr marL="520700" indent="0">
              <a:buNone/>
              <a:defRPr>
                <a:solidFill>
                  <a:srgbClr val="FFFFFF"/>
                </a:solidFill>
                <a:latin typeface="Rockwell"/>
                <a:cs typeface="Rockwell"/>
              </a:defRPr>
            </a:lvl2pPr>
            <a:lvl3pPr marL="1042988" indent="0">
              <a:buNone/>
              <a:defRPr>
                <a:solidFill>
                  <a:srgbClr val="FFFFFF"/>
                </a:solidFill>
                <a:latin typeface="Rockwell"/>
                <a:cs typeface="Rockwell"/>
              </a:defRPr>
            </a:lvl3pPr>
            <a:lvl4pPr marL="1563688" indent="0">
              <a:buNone/>
              <a:defRPr>
                <a:solidFill>
                  <a:srgbClr val="FFFFFF"/>
                </a:solidFill>
                <a:latin typeface="Rockwell"/>
                <a:cs typeface="Rockwell"/>
              </a:defRPr>
            </a:lvl4pPr>
            <a:lvl5pPr marL="2085975" indent="0">
              <a:buNone/>
              <a:defRPr>
                <a:solidFill>
                  <a:srgbClr val="FFFFFF"/>
                </a:solidFill>
                <a:latin typeface="Rockwell"/>
                <a:cs typeface="Rockwell"/>
              </a:defRPr>
            </a:lvl5pPr>
          </a:lstStyle>
          <a:p>
            <a:pPr lvl="0"/>
            <a:r>
              <a:rPr lang="ga-IE" dirty="0"/>
              <a:t>Click to edit Master text styles</a:t>
            </a:r>
          </a:p>
        </p:txBody>
      </p:sp>
      <p:sp>
        <p:nvSpPr>
          <p:cNvPr id="26" name="Text Placeholder 3"/>
          <p:cNvSpPr>
            <a:spLocks noGrp="1"/>
          </p:cNvSpPr>
          <p:nvPr>
            <p:ph type="body" sz="quarter" idx="19"/>
          </p:nvPr>
        </p:nvSpPr>
        <p:spPr>
          <a:xfrm>
            <a:off x="3641465" y="7019924"/>
            <a:ext cx="5758123" cy="542925"/>
          </a:xfrm>
          <a:prstGeom prst="rect">
            <a:avLst/>
          </a:prstGeom>
        </p:spPr>
        <p:txBody>
          <a:bodyPr vert="horz" anchor="ctr"/>
          <a:lstStyle>
            <a:lvl1pPr marL="0" indent="0">
              <a:buNone/>
              <a:defRPr sz="1200">
                <a:solidFill>
                  <a:srgbClr val="51BE8D"/>
                </a:solidFill>
              </a:defRPr>
            </a:lvl1pPr>
            <a:lvl2pPr marL="520700" indent="0">
              <a:buNone/>
              <a:defRPr sz="1200">
                <a:solidFill>
                  <a:srgbClr val="007B36"/>
                </a:solidFill>
              </a:defRPr>
            </a:lvl2pPr>
            <a:lvl3pPr marL="1042988" indent="0">
              <a:buNone/>
              <a:defRPr sz="1200">
                <a:solidFill>
                  <a:srgbClr val="007B36"/>
                </a:solidFill>
              </a:defRPr>
            </a:lvl3pPr>
            <a:lvl4pPr marL="1563688" indent="0">
              <a:buNone/>
              <a:defRPr sz="1200">
                <a:solidFill>
                  <a:srgbClr val="007B36"/>
                </a:solidFill>
              </a:defRPr>
            </a:lvl4pPr>
            <a:lvl5pPr marL="2085975" indent="0">
              <a:buNone/>
              <a:defRPr sz="1200">
                <a:solidFill>
                  <a:srgbClr val="007B36"/>
                </a:solidFill>
              </a:defRPr>
            </a:lvl5pPr>
          </a:lstStyle>
          <a:p>
            <a:pPr lvl="0"/>
            <a:r>
              <a:rPr lang="ga-IE" dirty="0"/>
              <a:t>Click to edit Master text styles</a:t>
            </a:r>
          </a:p>
        </p:txBody>
      </p:sp>
      <p:grpSp>
        <p:nvGrpSpPr>
          <p:cNvPr id="27" name="Group 4">
            <a:extLst>
              <a:ext uri="{FF2B5EF4-FFF2-40B4-BE49-F238E27FC236}">
                <a16:creationId xmlns:a16="http://schemas.microsoft.com/office/drawing/2014/main" id="{7D435BC9-8014-4C0C-B28B-6F3B1BBBB752}"/>
              </a:ext>
            </a:extLst>
          </p:cNvPr>
          <p:cNvGrpSpPr>
            <a:grpSpLocks/>
          </p:cNvGrpSpPr>
          <p:nvPr userDrawn="1"/>
        </p:nvGrpSpPr>
        <p:grpSpPr bwMode="auto">
          <a:xfrm>
            <a:off x="9998075" y="7164388"/>
            <a:ext cx="701675" cy="284162"/>
            <a:chOff x="9736720" y="7163871"/>
            <a:chExt cx="701828" cy="284679"/>
          </a:xfrm>
          <a:solidFill>
            <a:srgbClr val="BFD72E"/>
          </a:solidFill>
        </p:grpSpPr>
        <p:sp>
          <p:nvSpPr>
            <p:cNvPr id="28" name="Delay 4">
              <a:extLst>
                <a:ext uri="{FF2B5EF4-FFF2-40B4-BE49-F238E27FC236}">
                  <a16:creationId xmlns:a16="http://schemas.microsoft.com/office/drawing/2014/main" id="{DBF8A4B0-B623-48FA-BFE3-94C436E36619}"/>
                </a:ext>
              </a:extLst>
            </p:cNvPr>
            <p:cNvSpPr/>
            <p:nvPr/>
          </p:nvSpPr>
          <p:spPr>
            <a:xfrm rot="10800000">
              <a:off x="9736720" y="7163871"/>
              <a:ext cx="357266" cy="284679"/>
            </a:xfrm>
            <a:prstGeom prst="flowChartDelay">
              <a:avLst/>
            </a:prstGeom>
            <a:grp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29" name="Rectangle 28">
              <a:extLst>
                <a:ext uri="{FF2B5EF4-FFF2-40B4-BE49-F238E27FC236}">
                  <a16:creationId xmlns:a16="http://schemas.microsoft.com/office/drawing/2014/main" id="{13BA2FCF-75AA-4199-A05E-0EDD67D7C543}"/>
                </a:ext>
              </a:extLst>
            </p:cNvPr>
            <p:cNvSpPr/>
            <p:nvPr/>
          </p:nvSpPr>
          <p:spPr>
            <a:xfrm>
              <a:off x="9986012" y="7163871"/>
              <a:ext cx="452536" cy="28467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0" name="TextBox 5">
            <a:extLst>
              <a:ext uri="{FF2B5EF4-FFF2-40B4-BE49-F238E27FC236}">
                <a16:creationId xmlns:a16="http://schemas.microsoft.com/office/drawing/2014/main" id="{A163739A-7D36-474F-9A4F-AF50E0199537}"/>
              </a:ext>
            </a:extLst>
          </p:cNvPr>
          <p:cNvSpPr txBox="1">
            <a:spLocks noChangeArrowheads="1"/>
          </p:cNvSpPr>
          <p:nvPr userDrawn="1"/>
        </p:nvSpPr>
        <p:spPr bwMode="auto">
          <a:xfrm>
            <a:off x="10091738" y="7164388"/>
            <a:ext cx="509587"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pitchFamily="34" charset="0"/>
                <a:ea typeface="MS PGothic" panose="020B0600070205080204" pitchFamily="34" charset="-128"/>
              </a:defRPr>
            </a:lvl1pPr>
            <a:lvl2pPr marL="742950" indent="-285750">
              <a:defRPr sz="2100">
                <a:solidFill>
                  <a:schemeClr val="tx1"/>
                </a:solidFill>
                <a:latin typeface="Calibri" panose="020F0502020204030204" pitchFamily="34" charset="0"/>
                <a:ea typeface="MS PGothic" panose="020B0600070205080204" pitchFamily="34" charset="-128"/>
              </a:defRPr>
            </a:lvl2pPr>
            <a:lvl3pPr marL="1143000" indent="-228600">
              <a:defRPr sz="2100">
                <a:solidFill>
                  <a:schemeClr val="tx1"/>
                </a:solidFill>
                <a:latin typeface="Calibri" panose="020F0502020204030204" pitchFamily="34" charset="0"/>
                <a:ea typeface="MS PGothic" panose="020B0600070205080204" pitchFamily="34" charset="-128"/>
              </a:defRPr>
            </a:lvl3pPr>
            <a:lvl4pPr marL="1600200" indent="-228600">
              <a:defRPr sz="2100">
                <a:solidFill>
                  <a:schemeClr val="tx1"/>
                </a:solidFill>
                <a:latin typeface="Calibri" panose="020F0502020204030204" pitchFamily="34" charset="0"/>
                <a:ea typeface="MS PGothic" panose="020B0600070205080204" pitchFamily="34" charset="-128"/>
              </a:defRPr>
            </a:lvl4pPr>
            <a:lvl5pPr marL="2057400" indent="-228600">
              <a:defRPr sz="2100">
                <a:solidFill>
                  <a:schemeClr val="tx1"/>
                </a:solidFill>
                <a:latin typeface="Calibri" panose="020F0502020204030204" pitchFamily="34" charset="0"/>
                <a:ea typeface="MS PGothic" panose="020B0600070205080204" pitchFamily="34" charset="-128"/>
              </a:defRPr>
            </a:lvl5pPr>
            <a:lvl6pPr marL="25146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6pPr>
            <a:lvl7pPr marL="29718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7pPr>
            <a:lvl8pPr marL="34290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8pPr>
            <a:lvl9pPr marL="3886200" indent="-228600" defTabSz="520700" eaLnBrk="0" fontAlgn="base" hangingPunct="0">
              <a:spcBef>
                <a:spcPct val="0"/>
              </a:spcBef>
              <a:spcAft>
                <a:spcPct val="0"/>
              </a:spcAft>
              <a:defRPr sz="2100">
                <a:solidFill>
                  <a:schemeClr val="tx1"/>
                </a:solidFill>
                <a:latin typeface="Calibri" panose="020F0502020204030204" pitchFamily="34" charset="0"/>
                <a:ea typeface="MS PGothic" panose="020B0600070205080204" pitchFamily="34" charset="-128"/>
              </a:defRPr>
            </a:lvl9pPr>
          </a:lstStyle>
          <a:p>
            <a:fld id="{E0E5A326-4A5A-4626-B7EF-9F52FDA32DC0}" type="slidenum">
              <a:rPr lang="ga-IE" altLang="en-US" sz="1100">
                <a:solidFill>
                  <a:schemeClr val="bg1"/>
                </a:solidFill>
                <a:latin typeface="Arial" panose="020B0604020202020204" pitchFamily="34" charset="0"/>
              </a:rPr>
              <a:pPr/>
              <a:t>‹#›</a:t>
            </a:fld>
            <a:endParaRPr lang="en-US" altLang="en-US" sz="1100" dirty="0"/>
          </a:p>
        </p:txBody>
      </p:sp>
      <p:pic>
        <p:nvPicPr>
          <p:cNvPr id="13" name="Picture 3">
            <a:extLst>
              <a:ext uri="{FF2B5EF4-FFF2-40B4-BE49-F238E27FC236}">
                <a16:creationId xmlns:a16="http://schemas.microsoft.com/office/drawing/2014/main" id="{2FE95955-88BF-E24B-9F88-CBC8CF36F3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914403" y="6651171"/>
            <a:ext cx="1262184" cy="1262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5153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Lst>
  <p:txStyles>
    <p:titleStyle>
      <a:lvl1pPr algn="ctr" defTabSz="520700" rtl="0" eaLnBrk="0" fontAlgn="base" hangingPunct="0">
        <a:spcBef>
          <a:spcPct val="0"/>
        </a:spcBef>
        <a:spcAft>
          <a:spcPct val="0"/>
        </a:spcAft>
        <a:defRPr sz="5000" kern="1200">
          <a:solidFill>
            <a:schemeClr val="tx1"/>
          </a:solidFill>
          <a:latin typeface="+mj-lt"/>
          <a:ea typeface="MS PGothic" panose="020B0600070205080204" pitchFamily="34" charset="-128"/>
          <a:cs typeface="MS PGothic" charset="0"/>
        </a:defRPr>
      </a:lvl1pPr>
      <a:lvl2pPr algn="ctr" defTabSz="520700" rtl="0" eaLnBrk="0" fontAlgn="base" hangingPunct="0">
        <a:spcBef>
          <a:spcPct val="0"/>
        </a:spcBef>
        <a:spcAft>
          <a:spcPct val="0"/>
        </a:spcAft>
        <a:defRPr sz="5000">
          <a:solidFill>
            <a:schemeClr val="tx1"/>
          </a:solidFill>
          <a:latin typeface="Arial" charset="0"/>
          <a:ea typeface="MS PGothic" panose="020B0600070205080204" pitchFamily="34" charset="-128"/>
          <a:cs typeface="MS PGothic" charset="0"/>
        </a:defRPr>
      </a:lvl2pPr>
      <a:lvl3pPr algn="ctr" defTabSz="520700" rtl="0" eaLnBrk="0" fontAlgn="base" hangingPunct="0">
        <a:spcBef>
          <a:spcPct val="0"/>
        </a:spcBef>
        <a:spcAft>
          <a:spcPct val="0"/>
        </a:spcAft>
        <a:defRPr sz="5000">
          <a:solidFill>
            <a:schemeClr val="tx1"/>
          </a:solidFill>
          <a:latin typeface="Arial" charset="0"/>
          <a:ea typeface="MS PGothic" panose="020B0600070205080204" pitchFamily="34" charset="-128"/>
          <a:cs typeface="MS PGothic" charset="0"/>
        </a:defRPr>
      </a:lvl3pPr>
      <a:lvl4pPr algn="ctr" defTabSz="520700" rtl="0" eaLnBrk="0" fontAlgn="base" hangingPunct="0">
        <a:spcBef>
          <a:spcPct val="0"/>
        </a:spcBef>
        <a:spcAft>
          <a:spcPct val="0"/>
        </a:spcAft>
        <a:defRPr sz="5000">
          <a:solidFill>
            <a:schemeClr val="tx1"/>
          </a:solidFill>
          <a:latin typeface="Arial" charset="0"/>
          <a:ea typeface="MS PGothic" panose="020B0600070205080204" pitchFamily="34" charset="-128"/>
          <a:cs typeface="MS PGothic" charset="0"/>
        </a:defRPr>
      </a:lvl4pPr>
      <a:lvl5pPr algn="ctr" defTabSz="520700" rtl="0" eaLnBrk="0" fontAlgn="base" hangingPunct="0">
        <a:spcBef>
          <a:spcPct val="0"/>
        </a:spcBef>
        <a:spcAft>
          <a:spcPct val="0"/>
        </a:spcAft>
        <a:defRPr sz="5000">
          <a:solidFill>
            <a:schemeClr val="tx1"/>
          </a:solidFill>
          <a:latin typeface="Arial" charset="0"/>
          <a:ea typeface="MS PGothic" panose="020B0600070205080204" pitchFamily="34" charset="-128"/>
          <a:cs typeface="MS PGothic" charset="0"/>
        </a:defRPr>
      </a:lvl5pPr>
      <a:lvl6pPr marL="457200" algn="ctr" defTabSz="520700"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6pPr>
      <a:lvl7pPr marL="914400" algn="ctr" defTabSz="520700"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7pPr>
      <a:lvl8pPr marL="1371600" algn="ctr" defTabSz="520700"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8pPr>
      <a:lvl9pPr marL="1828800" algn="ctr" defTabSz="520700" rtl="0" eaLnBrk="1" fontAlgn="base" hangingPunct="1">
        <a:spcBef>
          <a:spcPct val="0"/>
        </a:spcBef>
        <a:spcAft>
          <a:spcPct val="0"/>
        </a:spcAft>
        <a:defRPr sz="5000">
          <a:solidFill>
            <a:schemeClr val="tx1"/>
          </a:solidFill>
          <a:latin typeface="Calibri" charset="0"/>
          <a:ea typeface="ＭＳ Ｐゴシック" charset="0"/>
          <a:cs typeface="ＭＳ Ｐゴシック" charset="0"/>
        </a:defRPr>
      </a:lvl9pPr>
    </p:titleStyle>
    <p:bodyStyle>
      <a:lvl1pPr marL="390525" indent="-390525" algn="l" defTabSz="520700"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S PGothic" panose="020B0600070205080204" pitchFamily="34" charset="-128"/>
          <a:cs typeface="MS PGothic" charset="0"/>
        </a:defRPr>
      </a:lvl1pPr>
      <a:lvl2pPr marL="846138" indent="-325438" algn="l" defTabSz="5207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2pPr>
      <a:lvl3pPr marL="1303338" indent="-260350" algn="l" defTabSz="5207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anose="020B0600070205080204" pitchFamily="34" charset="-128"/>
          <a:cs typeface="MS PGothic" charset="0"/>
        </a:defRPr>
      </a:lvl3pPr>
      <a:lvl4pPr marL="1824038"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4pPr>
      <a:lvl5pPr marL="2346325"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370F81-B7D7-8E44-8E36-DD2ED8B80161}"/>
              </a:ext>
            </a:extLst>
          </p:cNvPr>
          <p:cNvPicPr>
            <a:picLocks noChangeAspect="1"/>
          </p:cNvPicPr>
          <p:nvPr/>
        </p:nvPicPr>
        <p:blipFill>
          <a:blip r:embed="rId3"/>
          <a:stretch>
            <a:fillRect/>
          </a:stretch>
        </p:blipFill>
        <p:spPr>
          <a:xfrm>
            <a:off x="-301" y="0"/>
            <a:ext cx="10680700" cy="6604000"/>
          </a:xfrm>
          <a:prstGeom prst="rect">
            <a:avLst/>
          </a:prstGeom>
        </p:spPr>
      </p:pic>
      <p:sp>
        <p:nvSpPr>
          <p:cNvPr id="3" name="Title 2"/>
          <p:cNvSpPr>
            <a:spLocks noGrp="1"/>
          </p:cNvSpPr>
          <p:nvPr>
            <p:ph type="title"/>
          </p:nvPr>
        </p:nvSpPr>
        <p:spPr>
          <a:solidFill>
            <a:srgbClr val="019B8C"/>
          </a:solidFill>
        </p:spPr>
        <p:txBody>
          <a:bodyPr/>
          <a:lstStyle/>
          <a:p>
            <a:r>
              <a:rPr lang="en-US" dirty="0"/>
              <a:t>Strand 3</a:t>
            </a:r>
          </a:p>
        </p:txBody>
      </p:sp>
      <p:sp>
        <p:nvSpPr>
          <p:cNvPr id="4" name="Text Placeholder 3"/>
          <p:cNvSpPr>
            <a:spLocks noGrp="1"/>
          </p:cNvSpPr>
          <p:nvPr>
            <p:ph type="body" sz="quarter" idx="14"/>
          </p:nvPr>
        </p:nvSpPr>
        <p:spPr>
          <a:solidFill>
            <a:srgbClr val="51BE8D"/>
          </a:solidFill>
        </p:spPr>
        <p:txBody>
          <a:bodyPr/>
          <a:lstStyle/>
          <a:p>
            <a:r>
              <a:rPr lang="en-US" dirty="0"/>
              <a:t>Chapter 29</a:t>
            </a:r>
          </a:p>
        </p:txBody>
      </p:sp>
      <p:sp>
        <p:nvSpPr>
          <p:cNvPr id="5" name="Text Placeholder 4"/>
          <p:cNvSpPr>
            <a:spLocks noGrp="1"/>
          </p:cNvSpPr>
          <p:nvPr>
            <p:ph type="body" sz="quarter" idx="15"/>
          </p:nvPr>
        </p:nvSpPr>
        <p:spPr>
          <a:solidFill>
            <a:srgbClr val="BFD72E"/>
          </a:solidFill>
        </p:spPr>
        <p:txBody>
          <a:bodyPr/>
          <a:lstStyle/>
          <a:p>
            <a:r>
              <a:rPr lang="en-US" dirty="0"/>
              <a:t>Demand and Supply</a:t>
            </a:r>
          </a:p>
        </p:txBody>
      </p:sp>
    </p:spTree>
    <p:extLst>
      <p:ext uri="{BB962C8B-B14F-4D97-AF65-F5344CB8AC3E}">
        <p14:creationId xmlns:p14="http://schemas.microsoft.com/office/powerpoint/2010/main" val="1486629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8DB61A-D608-4BEB-948A-B4D8F98DCE73}"/>
              </a:ext>
            </a:extLst>
          </p:cNvPr>
          <p:cNvSpPr>
            <a:spLocks noGrp="1"/>
          </p:cNvSpPr>
          <p:nvPr>
            <p:ph type="body" sz="quarter" idx="14"/>
          </p:nvPr>
        </p:nvSpPr>
        <p:spPr/>
        <p:txBody>
          <a:bodyPr/>
          <a:lstStyle/>
          <a:p>
            <a:r>
              <a:rPr lang="en-IE" dirty="0"/>
              <a:t>Demand and Supply</a:t>
            </a:r>
          </a:p>
        </p:txBody>
      </p:sp>
      <p:sp>
        <p:nvSpPr>
          <p:cNvPr id="10" name="Text Placeholder 9">
            <a:extLst>
              <a:ext uri="{FF2B5EF4-FFF2-40B4-BE49-F238E27FC236}">
                <a16:creationId xmlns:a16="http://schemas.microsoft.com/office/drawing/2014/main" id="{58740423-5A22-43BE-8D4F-B08AECCFE80B}"/>
              </a:ext>
            </a:extLst>
          </p:cNvPr>
          <p:cNvSpPr>
            <a:spLocks noGrp="1"/>
          </p:cNvSpPr>
          <p:nvPr>
            <p:ph type="body" sz="quarter" idx="15"/>
          </p:nvPr>
        </p:nvSpPr>
        <p:spPr/>
        <p:txBody>
          <a:bodyPr/>
          <a:lstStyle/>
          <a:p>
            <a:r>
              <a:rPr lang="en-IE" dirty="0"/>
              <a:t>Other Factors Affecting Demand</a:t>
            </a:r>
          </a:p>
        </p:txBody>
      </p:sp>
      <p:sp>
        <p:nvSpPr>
          <p:cNvPr id="11" name="Content Placeholder 10">
            <a:extLst>
              <a:ext uri="{FF2B5EF4-FFF2-40B4-BE49-F238E27FC236}">
                <a16:creationId xmlns:a16="http://schemas.microsoft.com/office/drawing/2014/main" id="{E9552295-9B70-4B13-8C66-AD77416BF55A}"/>
              </a:ext>
            </a:extLst>
          </p:cNvPr>
          <p:cNvSpPr>
            <a:spLocks noGrp="1"/>
          </p:cNvSpPr>
          <p:nvPr>
            <p:ph sz="quarter" idx="16"/>
          </p:nvPr>
        </p:nvSpPr>
        <p:spPr>
          <a:xfrm>
            <a:off x="481597" y="1402694"/>
            <a:ext cx="8463162" cy="5143500"/>
          </a:xfrm>
        </p:spPr>
        <p:txBody>
          <a:bodyPr/>
          <a:lstStyle/>
          <a:p>
            <a:pPr marL="180000" indent="0">
              <a:buNone/>
            </a:pPr>
            <a:r>
              <a:rPr lang="en-IE" b="1" dirty="0"/>
              <a:t>5.	Government action</a:t>
            </a:r>
          </a:p>
          <a:p>
            <a:pPr>
              <a:buFont typeface="Arial" panose="020B0604020202020204" pitchFamily="34" charset="0"/>
              <a:buChar char="•"/>
            </a:pPr>
            <a:r>
              <a:rPr lang="en-IE" dirty="0"/>
              <a:t>The actions of the government can impact on the demand for certain goods and services.</a:t>
            </a:r>
          </a:p>
          <a:p>
            <a:pPr>
              <a:buFont typeface="Arial" panose="020B0604020202020204" pitchFamily="34" charset="0"/>
              <a:buChar char="•"/>
            </a:pPr>
            <a:r>
              <a:rPr lang="en-IE" dirty="0"/>
              <a:t>For example, a rise in the rate of excise duty on petrol, diesel, cigarettes or alcohol in the annual budget may cause a reduction in the demand for these goods.</a:t>
            </a:r>
          </a:p>
          <a:p>
            <a:pPr marL="180000" indent="0">
              <a:buNone/>
            </a:pPr>
            <a:r>
              <a:rPr lang="en-IE" b="1" dirty="0"/>
              <a:t>6.	Unexpected factors</a:t>
            </a:r>
          </a:p>
          <a:p>
            <a:pPr>
              <a:buFont typeface="Arial" panose="020B0604020202020204" pitchFamily="34" charset="0"/>
              <a:buChar char="•"/>
            </a:pPr>
            <a:r>
              <a:rPr lang="en-IE" dirty="0"/>
              <a:t>Unexpected factors can affect the demand for certain goods and services.</a:t>
            </a:r>
          </a:p>
          <a:p>
            <a:pPr>
              <a:buFont typeface="Arial" panose="020B0604020202020204" pitchFamily="34" charset="0"/>
              <a:buChar char="•"/>
            </a:pPr>
            <a:r>
              <a:rPr lang="en-IE" dirty="0"/>
              <a:t>For example, if workers go on strike in one supplier, customers may switch to another while the strike is on.</a:t>
            </a:r>
          </a:p>
          <a:p>
            <a:pPr>
              <a:buFont typeface="Arial" panose="020B0604020202020204" pitchFamily="34" charset="0"/>
              <a:buChar char="•"/>
            </a:pPr>
            <a:r>
              <a:rPr lang="en-IE" dirty="0"/>
              <a:t>Weather can also affect demand. For example, if the winter is unusually mild, the demand for logs and peat briquettes will be lower than normal, while if the summer is unusually cold, the demand for these products will increase.</a:t>
            </a:r>
          </a:p>
          <a:p>
            <a:endParaRPr lang="en-IE" dirty="0"/>
          </a:p>
        </p:txBody>
      </p:sp>
    </p:spTree>
    <p:extLst>
      <p:ext uri="{BB962C8B-B14F-4D97-AF65-F5344CB8AC3E}">
        <p14:creationId xmlns:p14="http://schemas.microsoft.com/office/powerpoint/2010/main" val="972506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72934C0-57DB-413C-ACCF-EB4854277550}"/>
              </a:ext>
            </a:extLst>
          </p:cNvPr>
          <p:cNvSpPr>
            <a:spLocks noGrp="1"/>
          </p:cNvSpPr>
          <p:nvPr>
            <p:ph type="body" sz="quarter" idx="14"/>
          </p:nvPr>
        </p:nvSpPr>
        <p:spPr/>
        <p:txBody>
          <a:bodyPr/>
          <a:lstStyle/>
          <a:p>
            <a:r>
              <a:rPr lang="en-IE" dirty="0"/>
              <a:t>Demand and Supply</a:t>
            </a:r>
          </a:p>
        </p:txBody>
      </p:sp>
      <p:sp>
        <p:nvSpPr>
          <p:cNvPr id="10" name="Text Placeholder 9">
            <a:extLst>
              <a:ext uri="{FF2B5EF4-FFF2-40B4-BE49-F238E27FC236}">
                <a16:creationId xmlns:a16="http://schemas.microsoft.com/office/drawing/2014/main" id="{B1C9437B-6B77-447A-B585-27C3C2A776A6}"/>
              </a:ext>
            </a:extLst>
          </p:cNvPr>
          <p:cNvSpPr>
            <a:spLocks noGrp="1"/>
          </p:cNvSpPr>
          <p:nvPr>
            <p:ph type="body" sz="quarter" idx="15"/>
          </p:nvPr>
        </p:nvSpPr>
        <p:spPr/>
        <p:txBody>
          <a:bodyPr/>
          <a:lstStyle/>
          <a:p>
            <a:r>
              <a:rPr lang="en-IE" dirty="0"/>
              <a:t>Other Factors Affecting Demand</a:t>
            </a:r>
          </a:p>
        </p:txBody>
      </p:sp>
      <p:sp>
        <p:nvSpPr>
          <p:cNvPr id="11" name="Content Placeholder 10">
            <a:extLst>
              <a:ext uri="{FF2B5EF4-FFF2-40B4-BE49-F238E27FC236}">
                <a16:creationId xmlns:a16="http://schemas.microsoft.com/office/drawing/2014/main" id="{55C6712A-56CF-4E49-BFDB-3FCA97D664E1}"/>
              </a:ext>
            </a:extLst>
          </p:cNvPr>
          <p:cNvSpPr>
            <a:spLocks noGrp="1"/>
          </p:cNvSpPr>
          <p:nvPr>
            <p:ph sz="quarter" idx="16"/>
          </p:nvPr>
        </p:nvSpPr>
        <p:spPr>
          <a:xfrm>
            <a:off x="478654" y="1387454"/>
            <a:ext cx="8738498" cy="5473700"/>
          </a:xfrm>
        </p:spPr>
        <p:txBody>
          <a:bodyPr/>
          <a:lstStyle/>
          <a:p>
            <a:pPr marL="180000" indent="0">
              <a:buNone/>
            </a:pPr>
            <a:r>
              <a:rPr lang="en-IE" b="1" dirty="0"/>
              <a:t>7.	Changes in income</a:t>
            </a:r>
          </a:p>
          <a:p>
            <a:pPr>
              <a:buFont typeface="Arial" panose="020B0604020202020204" pitchFamily="34" charset="0"/>
              <a:buChar char="•"/>
            </a:pPr>
            <a:r>
              <a:rPr lang="en-IE" dirty="0"/>
              <a:t>A change in a person’s income can also affect the demand for goods and services. For example:</a:t>
            </a:r>
          </a:p>
          <a:p>
            <a:pPr marL="972000" indent="-288000">
              <a:buFont typeface="Courier New" panose="02070309020205020404" pitchFamily="49" charset="0"/>
              <a:buChar char="o"/>
            </a:pPr>
            <a:r>
              <a:rPr lang="en-IE" dirty="0"/>
              <a:t>If income increases the demand for some goods will increase, but the demand for some other goods (cheaper alternatives) may decrease. For example, households may purchase more branded goods and fewer own- brand goods because they can afford to.</a:t>
            </a:r>
          </a:p>
          <a:p>
            <a:pPr marL="972000" indent="-288000">
              <a:buFont typeface="Courier New" panose="02070309020205020404" pitchFamily="49" charset="0"/>
              <a:buChar char="o"/>
            </a:pPr>
            <a:r>
              <a:rPr lang="en-IE" dirty="0"/>
              <a:t>If income decreases the demand for some goods will decrease, but the demand for other goods (cheaper alternatives) may increase. For example, households may purchase fewer branded goods and more own-brand goods because they are cheaper.</a:t>
            </a:r>
          </a:p>
          <a:p>
            <a:pPr marL="180000" indent="0">
              <a:buNone/>
            </a:pPr>
            <a:r>
              <a:rPr lang="en-IE" b="1" dirty="0"/>
              <a:t>8.	Seasonal factors</a:t>
            </a:r>
          </a:p>
          <a:p>
            <a:pPr>
              <a:buFont typeface="Arial" panose="020B0604020202020204" pitchFamily="34" charset="0"/>
              <a:buChar char="•"/>
            </a:pPr>
            <a:r>
              <a:rPr lang="en-IE" dirty="0"/>
              <a:t>Some products are seasonal: there is demand from consumers for these products only at certain times of the year. Examples include Christmas trees and decorations, sunglasses and sunscreens in summer, and pumpkins at Halloween.</a:t>
            </a:r>
          </a:p>
          <a:p>
            <a:endParaRPr lang="en-IE" dirty="0"/>
          </a:p>
        </p:txBody>
      </p:sp>
    </p:spTree>
    <p:extLst>
      <p:ext uri="{BB962C8B-B14F-4D97-AF65-F5344CB8AC3E}">
        <p14:creationId xmlns:p14="http://schemas.microsoft.com/office/powerpoint/2010/main" val="1831214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5D1A86C-6DEB-46BB-9FE3-39064B6BBD46}"/>
              </a:ext>
            </a:extLst>
          </p:cNvPr>
          <p:cNvSpPr>
            <a:spLocks noGrp="1"/>
          </p:cNvSpPr>
          <p:nvPr>
            <p:ph type="body" sz="quarter" idx="14"/>
          </p:nvPr>
        </p:nvSpPr>
        <p:spPr/>
        <p:txBody>
          <a:bodyPr/>
          <a:lstStyle/>
          <a:p>
            <a:r>
              <a:rPr lang="en-IE" dirty="0"/>
              <a:t>Demand and Supply</a:t>
            </a:r>
          </a:p>
        </p:txBody>
      </p:sp>
      <p:sp>
        <p:nvSpPr>
          <p:cNvPr id="11" name="Text Placeholder 10">
            <a:extLst>
              <a:ext uri="{FF2B5EF4-FFF2-40B4-BE49-F238E27FC236}">
                <a16:creationId xmlns:a16="http://schemas.microsoft.com/office/drawing/2014/main" id="{6E57EDBE-1697-4D6B-830E-F3A75B8C89D3}"/>
              </a:ext>
            </a:extLst>
          </p:cNvPr>
          <p:cNvSpPr>
            <a:spLocks noGrp="1"/>
          </p:cNvSpPr>
          <p:nvPr>
            <p:ph type="body" sz="quarter" idx="15"/>
          </p:nvPr>
        </p:nvSpPr>
        <p:spPr/>
        <p:txBody>
          <a:bodyPr/>
          <a:lstStyle/>
          <a:p>
            <a:r>
              <a:rPr lang="en-IE" dirty="0"/>
              <a:t>Effects of Other Factors on the Demand Curve</a:t>
            </a:r>
          </a:p>
        </p:txBody>
      </p:sp>
      <p:sp>
        <p:nvSpPr>
          <p:cNvPr id="12" name="Content Placeholder 11">
            <a:extLst>
              <a:ext uri="{FF2B5EF4-FFF2-40B4-BE49-F238E27FC236}">
                <a16:creationId xmlns:a16="http://schemas.microsoft.com/office/drawing/2014/main" id="{4CAC7870-7962-45DC-9F01-011D2094C63B}"/>
              </a:ext>
            </a:extLst>
          </p:cNvPr>
          <p:cNvSpPr>
            <a:spLocks noGrp="1"/>
          </p:cNvSpPr>
          <p:nvPr>
            <p:ph sz="quarter" idx="16"/>
          </p:nvPr>
        </p:nvSpPr>
        <p:spPr>
          <a:xfrm>
            <a:off x="377374" y="1402694"/>
            <a:ext cx="5890076" cy="692806"/>
          </a:xfrm>
        </p:spPr>
        <p:txBody>
          <a:bodyPr/>
          <a:lstStyle/>
          <a:p>
            <a:pPr marL="180000" indent="0">
              <a:buNone/>
            </a:pPr>
            <a:r>
              <a:rPr lang="en-IE" b="1" dirty="0"/>
              <a:t>1.	Change in the price of a substitute product</a:t>
            </a:r>
          </a:p>
          <a:p>
            <a:endParaRPr lang="en-IE" dirty="0"/>
          </a:p>
        </p:txBody>
      </p:sp>
      <p:pic>
        <p:nvPicPr>
          <p:cNvPr id="4" name="Picture 3">
            <a:extLst>
              <a:ext uri="{FF2B5EF4-FFF2-40B4-BE49-F238E27FC236}">
                <a16:creationId xmlns:a16="http://schemas.microsoft.com/office/drawing/2014/main" id="{3ECCBF3B-29A8-455E-AA8D-B0E547982D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1491" y="2005955"/>
            <a:ext cx="4930329" cy="3461396"/>
          </a:xfrm>
          <a:prstGeom prst="rect">
            <a:avLst/>
          </a:prstGeom>
        </p:spPr>
      </p:pic>
      <p:sp>
        <p:nvSpPr>
          <p:cNvPr id="9" name="Content Placeholder 11">
            <a:extLst>
              <a:ext uri="{FF2B5EF4-FFF2-40B4-BE49-F238E27FC236}">
                <a16:creationId xmlns:a16="http://schemas.microsoft.com/office/drawing/2014/main" id="{9CC4771F-FDA1-4989-B495-9629FC05B16F}"/>
              </a:ext>
            </a:extLst>
          </p:cNvPr>
          <p:cNvSpPr txBox="1">
            <a:spLocks/>
          </p:cNvSpPr>
          <p:nvPr/>
        </p:nvSpPr>
        <p:spPr>
          <a:xfrm>
            <a:off x="377373" y="1887833"/>
            <a:ext cx="4470852" cy="3356621"/>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BFD72E"/>
              </a:buClr>
              <a:buSzTx/>
              <a:buFont typeface="Courier New"/>
              <a:buChar char="o"/>
              <a:tabLst/>
              <a:defRPr sz="1800" kern="1200" baseline="0">
                <a:solidFill>
                  <a:schemeClr val="tx1"/>
                </a:solidFill>
                <a:latin typeface="+mn-lt"/>
                <a:ea typeface="MS PGothic" panose="020B0600070205080204" pitchFamily="34" charset="-128"/>
                <a:cs typeface="MS PGothic" charset="0"/>
              </a:defRPr>
            </a:lvl1pPr>
            <a:lvl2pPr marL="720000" indent="-360000" algn="l" defTabSz="520700" rtl="0" eaLnBrk="0" fontAlgn="base" hangingPunct="0">
              <a:lnSpc>
                <a:spcPts val="1920"/>
              </a:lnSpc>
              <a:spcBef>
                <a:spcPts val="0"/>
              </a:spcBef>
              <a:spcAft>
                <a:spcPts val="1450"/>
              </a:spcAft>
              <a:buClr>
                <a:srgbClr val="BFD72E"/>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2pPr>
            <a:lvl3pPr marL="1080000" indent="-360000" algn="l" defTabSz="520700" rtl="0" eaLnBrk="0" fontAlgn="base" hangingPunct="0">
              <a:lnSpc>
                <a:spcPts val="1920"/>
              </a:lnSpc>
              <a:spcBef>
                <a:spcPts val="0"/>
              </a:spcBef>
              <a:spcAft>
                <a:spcPts val="1450"/>
              </a:spcAft>
              <a:buClr>
                <a:srgbClr val="BFD72E"/>
              </a:buClr>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3pPr>
            <a:lvl4pPr marL="1824038"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4pPr>
            <a:lvl5pPr marL="2346325"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80000" indent="0">
              <a:buFont typeface="Courier New"/>
              <a:buNone/>
            </a:pPr>
            <a:r>
              <a:rPr lang="en-IE" dirty="0"/>
              <a:t>Let’s assume that Ryanair announces </a:t>
            </a:r>
            <a:br>
              <a:rPr lang="en-IE" dirty="0"/>
            </a:br>
            <a:r>
              <a:rPr lang="en-IE" dirty="0"/>
              <a:t>a sale on seats to London. Demand for Aer Lingus seats will fall even though there has been no change in the price </a:t>
            </a:r>
            <a:br>
              <a:rPr lang="en-IE" dirty="0"/>
            </a:br>
            <a:r>
              <a:rPr lang="en-IE" dirty="0"/>
              <a:t>of Aer Lingus seats. This will cause the Aer Lingus demand curve to shift to the left, as demand has now fallen at each price level.</a:t>
            </a:r>
          </a:p>
          <a:p>
            <a:endParaRPr lang="en-IE" dirty="0"/>
          </a:p>
        </p:txBody>
      </p:sp>
    </p:spTree>
    <p:extLst>
      <p:ext uri="{BB962C8B-B14F-4D97-AF65-F5344CB8AC3E}">
        <p14:creationId xmlns:p14="http://schemas.microsoft.com/office/powerpoint/2010/main" val="4067093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5D1A86C-6DEB-46BB-9FE3-39064B6BBD46}"/>
              </a:ext>
            </a:extLst>
          </p:cNvPr>
          <p:cNvSpPr>
            <a:spLocks noGrp="1"/>
          </p:cNvSpPr>
          <p:nvPr>
            <p:ph type="body" sz="quarter" idx="14"/>
          </p:nvPr>
        </p:nvSpPr>
        <p:spPr/>
        <p:txBody>
          <a:bodyPr/>
          <a:lstStyle/>
          <a:p>
            <a:r>
              <a:rPr lang="en-IE" dirty="0"/>
              <a:t>Demand and Supply</a:t>
            </a:r>
          </a:p>
        </p:txBody>
      </p:sp>
      <p:sp>
        <p:nvSpPr>
          <p:cNvPr id="11" name="Text Placeholder 10">
            <a:extLst>
              <a:ext uri="{FF2B5EF4-FFF2-40B4-BE49-F238E27FC236}">
                <a16:creationId xmlns:a16="http://schemas.microsoft.com/office/drawing/2014/main" id="{6E57EDBE-1697-4D6B-830E-F3A75B8C89D3}"/>
              </a:ext>
            </a:extLst>
          </p:cNvPr>
          <p:cNvSpPr>
            <a:spLocks noGrp="1"/>
          </p:cNvSpPr>
          <p:nvPr>
            <p:ph type="body" sz="quarter" idx="15"/>
          </p:nvPr>
        </p:nvSpPr>
        <p:spPr/>
        <p:txBody>
          <a:bodyPr/>
          <a:lstStyle/>
          <a:p>
            <a:r>
              <a:rPr lang="en-IE" dirty="0"/>
              <a:t>Effects of Other Factors on the Demand Curve</a:t>
            </a:r>
          </a:p>
        </p:txBody>
      </p:sp>
      <p:sp>
        <p:nvSpPr>
          <p:cNvPr id="12" name="Content Placeholder 11">
            <a:extLst>
              <a:ext uri="{FF2B5EF4-FFF2-40B4-BE49-F238E27FC236}">
                <a16:creationId xmlns:a16="http://schemas.microsoft.com/office/drawing/2014/main" id="{4CAC7870-7962-45DC-9F01-011D2094C63B}"/>
              </a:ext>
            </a:extLst>
          </p:cNvPr>
          <p:cNvSpPr>
            <a:spLocks noGrp="1"/>
          </p:cNvSpPr>
          <p:nvPr>
            <p:ph sz="quarter" idx="16"/>
          </p:nvPr>
        </p:nvSpPr>
        <p:spPr>
          <a:xfrm>
            <a:off x="418954" y="1402694"/>
            <a:ext cx="4029221" cy="5179411"/>
          </a:xfrm>
        </p:spPr>
        <p:txBody>
          <a:bodyPr/>
          <a:lstStyle/>
          <a:p>
            <a:pPr marL="180000" indent="0">
              <a:buNone/>
            </a:pPr>
            <a:r>
              <a:rPr lang="en-IE" b="1" dirty="0"/>
              <a:t>2.	Unexpected factors</a:t>
            </a:r>
          </a:p>
          <a:p>
            <a:pPr marL="180000" indent="0">
              <a:buNone/>
            </a:pPr>
            <a:r>
              <a:rPr lang="en-IE" dirty="0"/>
              <a:t>Let’s look at the example of a strike by Ryanair pilots resulting in the cancellation of a number of Ryanair flights to London and the possibility of further strikes throughout the next month. Aer Lingus will see an increase in demand even though they have not reduced their price. This will cause the Aer Lingus demand curve to shift to the right, as demand has now risen at each price level.</a:t>
            </a:r>
          </a:p>
          <a:p>
            <a:pPr marL="180000" indent="0">
              <a:buNone/>
            </a:pPr>
            <a:endParaRPr lang="en-IE" dirty="0"/>
          </a:p>
          <a:p>
            <a:pPr marL="180000" indent="0">
              <a:buNone/>
            </a:pPr>
            <a:endParaRPr lang="en-IE" dirty="0"/>
          </a:p>
          <a:p>
            <a:pPr marL="180000" indent="0">
              <a:buNone/>
            </a:pPr>
            <a:endParaRPr lang="en-IE" dirty="0"/>
          </a:p>
          <a:p>
            <a:pPr marL="180000" indent="0">
              <a:buNone/>
            </a:pPr>
            <a:endParaRPr lang="en-IE" dirty="0"/>
          </a:p>
          <a:p>
            <a:pPr marL="180000" indent="0">
              <a:buNone/>
            </a:pPr>
            <a:endParaRPr lang="en-IE" dirty="0"/>
          </a:p>
          <a:p>
            <a:endParaRPr lang="en-IE" dirty="0"/>
          </a:p>
        </p:txBody>
      </p:sp>
      <p:pic>
        <p:nvPicPr>
          <p:cNvPr id="4" name="Picture 3">
            <a:extLst>
              <a:ext uri="{FF2B5EF4-FFF2-40B4-BE49-F238E27FC236}">
                <a16:creationId xmlns:a16="http://schemas.microsoft.com/office/drawing/2014/main" id="{4C4EC066-CDC2-46F9-B721-181AAD3063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31571" y="1963427"/>
            <a:ext cx="4902302" cy="3446773"/>
          </a:xfrm>
          <a:prstGeom prst="rect">
            <a:avLst/>
          </a:prstGeom>
        </p:spPr>
      </p:pic>
    </p:spTree>
    <p:extLst>
      <p:ext uri="{BB962C8B-B14F-4D97-AF65-F5344CB8AC3E}">
        <p14:creationId xmlns:p14="http://schemas.microsoft.com/office/powerpoint/2010/main" val="1115880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3622BF0-7BCF-4ADC-986F-35E9F330E276}"/>
              </a:ext>
            </a:extLst>
          </p:cNvPr>
          <p:cNvSpPr>
            <a:spLocks noGrp="1"/>
          </p:cNvSpPr>
          <p:nvPr>
            <p:ph type="body" sz="quarter" idx="14"/>
          </p:nvPr>
        </p:nvSpPr>
        <p:spPr/>
        <p:txBody>
          <a:bodyPr/>
          <a:lstStyle/>
          <a:p>
            <a:r>
              <a:rPr lang="en-IE" dirty="0"/>
              <a:t>Demand and Supply</a:t>
            </a:r>
          </a:p>
        </p:txBody>
      </p:sp>
      <p:sp>
        <p:nvSpPr>
          <p:cNvPr id="10" name="Text Placeholder 9">
            <a:extLst>
              <a:ext uri="{FF2B5EF4-FFF2-40B4-BE49-F238E27FC236}">
                <a16:creationId xmlns:a16="http://schemas.microsoft.com/office/drawing/2014/main" id="{DE13E5B7-6F2D-4345-B57E-B2B12150B013}"/>
              </a:ext>
            </a:extLst>
          </p:cNvPr>
          <p:cNvSpPr>
            <a:spLocks noGrp="1"/>
          </p:cNvSpPr>
          <p:nvPr>
            <p:ph type="body" sz="quarter" idx="15"/>
          </p:nvPr>
        </p:nvSpPr>
        <p:spPr>
          <a:xfrm>
            <a:off x="87084" y="1291537"/>
            <a:ext cx="4423956" cy="467996"/>
          </a:xfrm>
        </p:spPr>
        <p:txBody>
          <a:bodyPr/>
          <a:lstStyle/>
          <a:p>
            <a:r>
              <a:rPr lang="en-IE" sz="1800" b="1" dirty="0">
                <a:solidFill>
                  <a:schemeClr val="tx1"/>
                </a:solidFill>
              </a:rPr>
              <a:t>3.	Shortage of goods</a:t>
            </a:r>
          </a:p>
        </p:txBody>
      </p:sp>
      <p:sp>
        <p:nvSpPr>
          <p:cNvPr id="11" name="Content Placeholder 10">
            <a:extLst>
              <a:ext uri="{FF2B5EF4-FFF2-40B4-BE49-F238E27FC236}">
                <a16:creationId xmlns:a16="http://schemas.microsoft.com/office/drawing/2014/main" id="{9856BDAD-9066-45E7-8B16-9A261F5C5E38}"/>
              </a:ext>
            </a:extLst>
          </p:cNvPr>
          <p:cNvSpPr>
            <a:spLocks noGrp="1"/>
          </p:cNvSpPr>
          <p:nvPr>
            <p:ph sz="quarter" idx="16"/>
          </p:nvPr>
        </p:nvSpPr>
        <p:spPr>
          <a:xfrm>
            <a:off x="429414" y="1759532"/>
            <a:ext cx="8799930" cy="5116755"/>
          </a:xfrm>
        </p:spPr>
        <p:txBody>
          <a:bodyPr/>
          <a:lstStyle/>
          <a:p>
            <a:pPr>
              <a:buFont typeface="Arial" panose="020B0604020202020204" pitchFamily="34" charset="0"/>
              <a:buChar char="•"/>
            </a:pPr>
            <a:r>
              <a:rPr lang="en-IE" dirty="0"/>
              <a:t>There are some situations where demand for a product or service will remain the same and even increase as the price goes up.</a:t>
            </a:r>
          </a:p>
          <a:p>
            <a:pPr>
              <a:buFont typeface="Arial" panose="020B0604020202020204" pitchFamily="34" charset="0"/>
              <a:buChar char="•"/>
            </a:pPr>
            <a:r>
              <a:rPr lang="en-IE" dirty="0"/>
              <a:t>These situations are usually the result of a shortage of a particular good or service.</a:t>
            </a:r>
          </a:p>
          <a:p>
            <a:pPr>
              <a:buFont typeface="Arial" panose="020B0604020202020204" pitchFamily="34" charset="0"/>
              <a:buChar char="•"/>
            </a:pPr>
            <a:r>
              <a:rPr lang="en-IE" dirty="0"/>
              <a:t>If something is scarce, demand will be greater than supply, so sellers can increase the price knowing that there will be enough demand among consumers with enough money to pay the higher prices. For example:</a:t>
            </a:r>
          </a:p>
          <a:p>
            <a:pPr marL="972000" lvl="1" indent="-288000">
              <a:lnSpc>
                <a:spcPts val="2160"/>
              </a:lnSpc>
              <a:buFont typeface="Courier New" panose="02070309020205020404" pitchFamily="49" charset="0"/>
              <a:buChar char="o"/>
            </a:pPr>
            <a:r>
              <a:rPr lang="en-IE" sz="1800" dirty="0"/>
              <a:t>House prices go up because there is a shortage of houses. Enough people are still prepared to pay the higher prices because if they do not get one of the houses for sale, they will not have a home of their own.</a:t>
            </a:r>
          </a:p>
          <a:p>
            <a:pPr marL="972000" lvl="1" indent="-288000">
              <a:lnSpc>
                <a:spcPts val="2160"/>
              </a:lnSpc>
              <a:buFont typeface="Courier New" panose="02070309020205020404" pitchFamily="49" charset="0"/>
              <a:buChar char="o"/>
            </a:pPr>
            <a:r>
              <a:rPr lang="en-IE" sz="1800" dirty="0"/>
              <a:t>A Kodaline concert is being organised in Semple Stadium. The demand for tickets will be far greater than the number of tickets available. The promoter can charge a high price because the demand is there and consumers have no other alternative if they want to see Kodaline in concert.</a:t>
            </a:r>
          </a:p>
          <a:p>
            <a:endParaRPr lang="en-IE" dirty="0"/>
          </a:p>
        </p:txBody>
      </p:sp>
      <p:sp>
        <p:nvSpPr>
          <p:cNvPr id="3" name="TextBox 2">
            <a:extLst>
              <a:ext uri="{FF2B5EF4-FFF2-40B4-BE49-F238E27FC236}">
                <a16:creationId xmlns:a16="http://schemas.microsoft.com/office/drawing/2014/main" id="{16C26101-22DA-F74A-86AA-510687BF9D27}"/>
              </a:ext>
            </a:extLst>
          </p:cNvPr>
          <p:cNvSpPr txBox="1"/>
          <p:nvPr/>
        </p:nvSpPr>
        <p:spPr>
          <a:xfrm>
            <a:off x="-127001" y="802278"/>
            <a:ext cx="10688639" cy="461665"/>
          </a:xfrm>
          <a:prstGeom prst="rect">
            <a:avLst/>
          </a:prstGeom>
          <a:noFill/>
        </p:spPr>
        <p:txBody>
          <a:bodyPr wrap="square" rtlCol="0">
            <a:spAutoFit/>
          </a:bodyPr>
          <a:lstStyle/>
          <a:p>
            <a:pPr marL="540000" lvl="0">
              <a:spcBef>
                <a:spcPts val="0"/>
              </a:spcBef>
            </a:pPr>
            <a:r>
              <a:rPr lang="en-IE" sz="2400" dirty="0">
                <a:solidFill>
                  <a:srgbClr val="51BE8D"/>
                </a:solidFill>
                <a:latin typeface="Arial"/>
                <a:cs typeface="Arial"/>
              </a:rPr>
              <a:t>Effects of Other Factors on the Demand Curve</a:t>
            </a:r>
          </a:p>
        </p:txBody>
      </p:sp>
    </p:spTree>
    <p:extLst>
      <p:ext uri="{BB962C8B-B14F-4D97-AF65-F5344CB8AC3E}">
        <p14:creationId xmlns:p14="http://schemas.microsoft.com/office/powerpoint/2010/main" val="945857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ECCFB7E-0914-4785-AC0F-EDB83DAD2CBF}"/>
              </a:ext>
            </a:extLst>
          </p:cNvPr>
          <p:cNvSpPr>
            <a:spLocks noGrp="1"/>
          </p:cNvSpPr>
          <p:nvPr>
            <p:ph type="body" sz="quarter" idx="14"/>
          </p:nvPr>
        </p:nvSpPr>
        <p:spPr/>
        <p:txBody>
          <a:bodyPr/>
          <a:lstStyle/>
          <a:p>
            <a:r>
              <a:rPr lang="en-IE" dirty="0"/>
              <a:t>Demand and Supply</a:t>
            </a:r>
          </a:p>
        </p:txBody>
      </p:sp>
      <p:sp>
        <p:nvSpPr>
          <p:cNvPr id="10" name="Text Placeholder 9">
            <a:extLst>
              <a:ext uri="{FF2B5EF4-FFF2-40B4-BE49-F238E27FC236}">
                <a16:creationId xmlns:a16="http://schemas.microsoft.com/office/drawing/2014/main" id="{5AD03D11-003F-4DCE-A445-71CEFD464926}"/>
              </a:ext>
            </a:extLst>
          </p:cNvPr>
          <p:cNvSpPr>
            <a:spLocks noGrp="1"/>
          </p:cNvSpPr>
          <p:nvPr>
            <p:ph type="body" sz="quarter" idx="15"/>
          </p:nvPr>
        </p:nvSpPr>
        <p:spPr/>
        <p:txBody>
          <a:bodyPr/>
          <a:lstStyle/>
          <a:p>
            <a:r>
              <a:rPr lang="en-IE" dirty="0"/>
              <a:t>Supply</a:t>
            </a:r>
          </a:p>
        </p:txBody>
      </p:sp>
      <p:sp>
        <p:nvSpPr>
          <p:cNvPr id="11" name="Content Placeholder 10">
            <a:extLst>
              <a:ext uri="{FF2B5EF4-FFF2-40B4-BE49-F238E27FC236}">
                <a16:creationId xmlns:a16="http://schemas.microsoft.com/office/drawing/2014/main" id="{80972335-D32E-4ACB-B19E-FEEE2012118C}"/>
              </a:ext>
            </a:extLst>
          </p:cNvPr>
          <p:cNvSpPr>
            <a:spLocks noGrp="1"/>
          </p:cNvSpPr>
          <p:nvPr>
            <p:ph sz="quarter" idx="16"/>
          </p:nvPr>
        </p:nvSpPr>
        <p:spPr>
          <a:xfrm>
            <a:off x="303341" y="1431913"/>
            <a:ext cx="8463162" cy="723900"/>
          </a:xfrm>
        </p:spPr>
        <p:txBody>
          <a:bodyPr/>
          <a:lstStyle/>
          <a:p>
            <a:pPr marL="180000" indent="0">
              <a:buNone/>
            </a:pPr>
            <a:r>
              <a:rPr lang="en-IE" b="1" dirty="0"/>
              <a:t>Supply: </a:t>
            </a:r>
            <a:r>
              <a:rPr lang="en-IE" dirty="0"/>
              <a:t>The quantity of goods or services that producers or suppliers are willing to make available for sale at a particular price.</a:t>
            </a:r>
          </a:p>
          <a:p>
            <a:pPr marL="180000" indent="0">
              <a:buNone/>
            </a:pPr>
            <a:endParaRPr lang="en-IE" dirty="0"/>
          </a:p>
          <a:p>
            <a:pPr lvl="0" indent="0" eaLnBrk="0" hangingPunct="0">
              <a:lnSpc>
                <a:spcPct val="100000"/>
              </a:lnSpc>
              <a:spcAft>
                <a:spcPct val="0"/>
              </a:spcAft>
              <a:buClrTx/>
              <a:buNone/>
            </a:pPr>
            <a:endParaRPr lang="en-IE" sz="2400" dirty="0">
              <a:solidFill>
                <a:srgbClr val="51BE8D"/>
              </a:solidFill>
              <a:cs typeface="Arial"/>
            </a:endParaRPr>
          </a:p>
          <a:p>
            <a:pPr marL="180000" indent="0">
              <a:buNone/>
            </a:pPr>
            <a:r>
              <a:rPr lang="en-IE" b="1" dirty="0"/>
              <a:t>If the price of a product or service rises, supply will usually rise because:</a:t>
            </a:r>
          </a:p>
          <a:p>
            <a:pPr>
              <a:buFont typeface="Arial" panose="020B0604020202020204" pitchFamily="34" charset="0"/>
              <a:buChar char="•"/>
            </a:pPr>
            <a:r>
              <a:rPr lang="en-IE" dirty="0"/>
              <a:t>Existing producers and suppliers will supply more to increase their profits</a:t>
            </a:r>
          </a:p>
          <a:p>
            <a:pPr>
              <a:buFont typeface="Arial" panose="020B0604020202020204" pitchFamily="34" charset="0"/>
              <a:buChar char="•"/>
            </a:pPr>
            <a:r>
              <a:rPr lang="en-IE" dirty="0"/>
              <a:t>New producers and suppliers will enter the market, as they see an opportunity to make profit</a:t>
            </a:r>
          </a:p>
          <a:p>
            <a:pPr marL="180000" indent="0">
              <a:buNone/>
            </a:pPr>
            <a:r>
              <a:rPr lang="en-IE" b="1" dirty="0"/>
              <a:t>If the price of a product or service falls, supply will usually fall because:</a:t>
            </a:r>
          </a:p>
          <a:p>
            <a:pPr>
              <a:buFont typeface="Arial" panose="020B0604020202020204" pitchFamily="34" charset="0"/>
              <a:buChar char="•"/>
            </a:pPr>
            <a:r>
              <a:rPr lang="en-IE" dirty="0"/>
              <a:t>Some producers and suppliers will leave the market, as there is not enough profit to be made</a:t>
            </a:r>
          </a:p>
        </p:txBody>
      </p:sp>
      <p:sp>
        <p:nvSpPr>
          <p:cNvPr id="2" name="TextBox 1">
            <a:extLst>
              <a:ext uri="{FF2B5EF4-FFF2-40B4-BE49-F238E27FC236}">
                <a16:creationId xmlns:a16="http://schemas.microsoft.com/office/drawing/2014/main" id="{D1E5A9D1-E430-E74C-80FE-405795F7FA59}"/>
              </a:ext>
            </a:extLst>
          </p:cNvPr>
          <p:cNvSpPr txBox="1"/>
          <p:nvPr/>
        </p:nvSpPr>
        <p:spPr>
          <a:xfrm>
            <a:off x="424869" y="2436090"/>
            <a:ext cx="4614650" cy="461665"/>
          </a:xfrm>
          <a:prstGeom prst="rect">
            <a:avLst/>
          </a:prstGeom>
          <a:noFill/>
        </p:spPr>
        <p:txBody>
          <a:bodyPr wrap="square" rtlCol="0">
            <a:spAutoFit/>
          </a:bodyPr>
          <a:lstStyle/>
          <a:p>
            <a:r>
              <a:rPr lang="en-IE" sz="2400" dirty="0">
                <a:solidFill>
                  <a:srgbClr val="51BE8D"/>
                </a:solidFill>
                <a:cs typeface="Arial"/>
              </a:rPr>
              <a:t>Supply and Price</a:t>
            </a:r>
          </a:p>
        </p:txBody>
      </p:sp>
    </p:spTree>
    <p:extLst>
      <p:ext uri="{BB962C8B-B14F-4D97-AF65-F5344CB8AC3E}">
        <p14:creationId xmlns:p14="http://schemas.microsoft.com/office/powerpoint/2010/main" val="90277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B23668A-4C3C-4AFE-8B08-435FD7011902}"/>
              </a:ext>
            </a:extLst>
          </p:cNvPr>
          <p:cNvSpPr>
            <a:spLocks noGrp="1"/>
          </p:cNvSpPr>
          <p:nvPr>
            <p:ph type="body" sz="quarter" idx="14"/>
          </p:nvPr>
        </p:nvSpPr>
        <p:spPr/>
        <p:txBody>
          <a:bodyPr/>
          <a:lstStyle/>
          <a:p>
            <a:r>
              <a:rPr lang="en-IE" dirty="0"/>
              <a:t>Demand and Supply</a:t>
            </a:r>
          </a:p>
        </p:txBody>
      </p:sp>
      <p:sp>
        <p:nvSpPr>
          <p:cNvPr id="11" name="Text Placeholder 10">
            <a:extLst>
              <a:ext uri="{FF2B5EF4-FFF2-40B4-BE49-F238E27FC236}">
                <a16:creationId xmlns:a16="http://schemas.microsoft.com/office/drawing/2014/main" id="{434CBB10-B4AD-4AE8-BB57-C17F22E29A92}"/>
              </a:ext>
            </a:extLst>
          </p:cNvPr>
          <p:cNvSpPr>
            <a:spLocks noGrp="1"/>
          </p:cNvSpPr>
          <p:nvPr>
            <p:ph type="body" sz="quarter" idx="15"/>
          </p:nvPr>
        </p:nvSpPr>
        <p:spPr/>
        <p:txBody>
          <a:bodyPr/>
          <a:lstStyle/>
          <a:p>
            <a:r>
              <a:rPr lang="en-IE" dirty="0"/>
              <a:t>Displaying Supply Graphically – The Supply Curve</a:t>
            </a:r>
          </a:p>
        </p:txBody>
      </p:sp>
      <p:sp>
        <p:nvSpPr>
          <p:cNvPr id="12" name="Content Placeholder 11">
            <a:extLst>
              <a:ext uri="{FF2B5EF4-FFF2-40B4-BE49-F238E27FC236}">
                <a16:creationId xmlns:a16="http://schemas.microsoft.com/office/drawing/2014/main" id="{5C02A0BE-DF74-4099-A455-A229C1F61E55}"/>
              </a:ext>
            </a:extLst>
          </p:cNvPr>
          <p:cNvSpPr>
            <a:spLocks noGrp="1"/>
          </p:cNvSpPr>
          <p:nvPr>
            <p:ph sz="quarter" idx="16"/>
          </p:nvPr>
        </p:nvSpPr>
        <p:spPr>
          <a:xfrm>
            <a:off x="255834" y="1363105"/>
            <a:ext cx="8463162" cy="1661852"/>
          </a:xfrm>
        </p:spPr>
        <p:txBody>
          <a:bodyPr/>
          <a:lstStyle/>
          <a:p>
            <a:pPr marL="180000" indent="0">
              <a:buNone/>
            </a:pPr>
            <a:r>
              <a:rPr lang="en-IE" dirty="0"/>
              <a:t>Let’s look at another example involving air fares. Imagine that Ireland has reached the World Cup finals for the first time since 2002, with the finals taking place in Germany. Airlines expect that record numbers of Irish fans will want to go to the finals and are already planning their flight schedule.</a:t>
            </a:r>
          </a:p>
          <a:p>
            <a:pPr marL="180000" indent="0">
              <a:buNone/>
            </a:pPr>
            <a:r>
              <a:rPr lang="en-IE" b="1" dirty="0"/>
              <a:t>Product: </a:t>
            </a:r>
            <a:r>
              <a:rPr lang="en-IE" dirty="0"/>
              <a:t>Airline seats from Dublin to Germany return</a:t>
            </a:r>
          </a:p>
          <a:p>
            <a:pPr marL="180000" indent="0">
              <a:buNone/>
            </a:pPr>
            <a:r>
              <a:rPr lang="en-IE" b="1" dirty="0"/>
              <a:t>Period:	</a:t>
            </a:r>
            <a:r>
              <a:rPr lang="en-IE" dirty="0"/>
              <a:t>June/July</a:t>
            </a:r>
          </a:p>
          <a:p>
            <a:endParaRPr lang="en-IE" dirty="0"/>
          </a:p>
        </p:txBody>
      </p:sp>
      <p:graphicFrame>
        <p:nvGraphicFramePr>
          <p:cNvPr id="14" name="Table 13">
            <a:extLst>
              <a:ext uri="{FF2B5EF4-FFF2-40B4-BE49-F238E27FC236}">
                <a16:creationId xmlns:a16="http://schemas.microsoft.com/office/drawing/2014/main" id="{4286396A-DDD7-4362-BB2F-E14149366340}"/>
              </a:ext>
            </a:extLst>
          </p:cNvPr>
          <p:cNvGraphicFramePr>
            <a:graphicFrameLocks noGrp="1"/>
          </p:cNvGraphicFramePr>
          <p:nvPr>
            <p:extLst>
              <p:ext uri="{D42A27DB-BD31-4B8C-83A1-F6EECF244321}">
                <p14:modId xmlns:p14="http://schemas.microsoft.com/office/powerpoint/2010/main" val="1911940082"/>
              </p:ext>
            </p:extLst>
          </p:nvPr>
        </p:nvGraphicFramePr>
        <p:xfrm>
          <a:off x="1258942" y="3775087"/>
          <a:ext cx="3331982" cy="1854200"/>
        </p:xfrm>
        <a:graphic>
          <a:graphicData uri="http://schemas.openxmlformats.org/drawingml/2006/table">
            <a:tbl>
              <a:tblPr firstRow="1" bandRow="1">
                <a:tableStyleId>{5C22544A-7EE6-4342-B048-85BDC9FD1C3A}</a:tableStyleId>
              </a:tblPr>
              <a:tblGrid>
                <a:gridCol w="877540">
                  <a:extLst>
                    <a:ext uri="{9D8B030D-6E8A-4147-A177-3AD203B41FA5}">
                      <a16:colId xmlns:a16="http://schemas.microsoft.com/office/drawing/2014/main" val="1062791326"/>
                    </a:ext>
                  </a:extLst>
                </a:gridCol>
                <a:gridCol w="2454442">
                  <a:extLst>
                    <a:ext uri="{9D8B030D-6E8A-4147-A177-3AD203B41FA5}">
                      <a16:colId xmlns:a16="http://schemas.microsoft.com/office/drawing/2014/main" val="3148420027"/>
                    </a:ext>
                  </a:extLst>
                </a:gridCol>
              </a:tblGrid>
              <a:tr h="370840">
                <a:tc>
                  <a:txBody>
                    <a:bodyPr/>
                    <a:lstStyle/>
                    <a:p>
                      <a:r>
                        <a:rPr lang="en-IE" sz="1800" dirty="0"/>
                        <a:t>Price </a:t>
                      </a:r>
                    </a:p>
                  </a:txBody>
                  <a:tcPr/>
                </a:tc>
                <a:tc>
                  <a:txBody>
                    <a:bodyPr/>
                    <a:lstStyle/>
                    <a:p>
                      <a:r>
                        <a:rPr lang="en-IE" sz="1800" dirty="0"/>
                        <a:t>Quantity supplied</a:t>
                      </a:r>
                    </a:p>
                  </a:txBody>
                  <a:tcPr/>
                </a:tc>
                <a:extLst>
                  <a:ext uri="{0D108BD9-81ED-4DB2-BD59-A6C34878D82A}">
                    <a16:rowId xmlns:a16="http://schemas.microsoft.com/office/drawing/2014/main" val="1356180955"/>
                  </a:ext>
                </a:extLst>
              </a:tr>
              <a:tr h="370840">
                <a:tc>
                  <a:txBody>
                    <a:bodyPr/>
                    <a:lstStyle/>
                    <a:p>
                      <a:r>
                        <a:rPr lang="en-IE" sz="1800" dirty="0"/>
                        <a:t>€150</a:t>
                      </a:r>
                    </a:p>
                  </a:txBody>
                  <a:tcPr/>
                </a:tc>
                <a:tc>
                  <a:txBody>
                    <a:bodyPr/>
                    <a:lstStyle/>
                    <a:p>
                      <a:r>
                        <a:rPr lang="en-IE" sz="1800" dirty="0"/>
                        <a:t>3,000</a:t>
                      </a:r>
                    </a:p>
                  </a:txBody>
                  <a:tcPr/>
                </a:tc>
                <a:extLst>
                  <a:ext uri="{0D108BD9-81ED-4DB2-BD59-A6C34878D82A}">
                    <a16:rowId xmlns:a16="http://schemas.microsoft.com/office/drawing/2014/main" val="1409447597"/>
                  </a:ext>
                </a:extLst>
              </a:tr>
              <a:tr h="370840">
                <a:tc>
                  <a:txBody>
                    <a:bodyPr/>
                    <a:lstStyle/>
                    <a:p>
                      <a:r>
                        <a:rPr lang="en-IE" sz="1800" dirty="0"/>
                        <a:t>€200</a:t>
                      </a:r>
                    </a:p>
                  </a:txBody>
                  <a:tcPr/>
                </a:tc>
                <a:tc>
                  <a:txBody>
                    <a:bodyPr/>
                    <a:lstStyle/>
                    <a:p>
                      <a:r>
                        <a:rPr lang="en-IE" sz="1800" dirty="0"/>
                        <a:t>4,000</a:t>
                      </a:r>
                    </a:p>
                  </a:txBody>
                  <a:tcPr/>
                </a:tc>
                <a:extLst>
                  <a:ext uri="{0D108BD9-81ED-4DB2-BD59-A6C34878D82A}">
                    <a16:rowId xmlns:a16="http://schemas.microsoft.com/office/drawing/2014/main" val="2831654695"/>
                  </a:ext>
                </a:extLst>
              </a:tr>
              <a:tr h="370840">
                <a:tc>
                  <a:txBody>
                    <a:bodyPr/>
                    <a:lstStyle/>
                    <a:p>
                      <a:r>
                        <a:rPr lang="en-IE" sz="1800" dirty="0"/>
                        <a:t>€250</a:t>
                      </a:r>
                    </a:p>
                  </a:txBody>
                  <a:tcPr/>
                </a:tc>
                <a:tc>
                  <a:txBody>
                    <a:bodyPr/>
                    <a:lstStyle/>
                    <a:p>
                      <a:r>
                        <a:rPr lang="en-IE" sz="1800" dirty="0"/>
                        <a:t>5,000</a:t>
                      </a:r>
                    </a:p>
                  </a:txBody>
                  <a:tcPr/>
                </a:tc>
                <a:extLst>
                  <a:ext uri="{0D108BD9-81ED-4DB2-BD59-A6C34878D82A}">
                    <a16:rowId xmlns:a16="http://schemas.microsoft.com/office/drawing/2014/main" val="2908688622"/>
                  </a:ext>
                </a:extLst>
              </a:tr>
              <a:tr h="370840">
                <a:tc>
                  <a:txBody>
                    <a:bodyPr/>
                    <a:lstStyle/>
                    <a:p>
                      <a:r>
                        <a:rPr lang="en-IE" sz="1800" dirty="0"/>
                        <a:t>€300</a:t>
                      </a:r>
                    </a:p>
                  </a:txBody>
                  <a:tcPr/>
                </a:tc>
                <a:tc>
                  <a:txBody>
                    <a:bodyPr/>
                    <a:lstStyle/>
                    <a:p>
                      <a:r>
                        <a:rPr lang="en-IE" sz="1800" dirty="0"/>
                        <a:t>6,000</a:t>
                      </a:r>
                    </a:p>
                  </a:txBody>
                  <a:tcPr/>
                </a:tc>
                <a:extLst>
                  <a:ext uri="{0D108BD9-81ED-4DB2-BD59-A6C34878D82A}">
                    <a16:rowId xmlns:a16="http://schemas.microsoft.com/office/drawing/2014/main" val="3120299697"/>
                  </a:ext>
                </a:extLst>
              </a:tr>
            </a:tbl>
          </a:graphicData>
        </a:graphic>
      </p:graphicFrame>
      <p:sp>
        <p:nvSpPr>
          <p:cNvPr id="16" name="Rectangle 15">
            <a:extLst>
              <a:ext uri="{FF2B5EF4-FFF2-40B4-BE49-F238E27FC236}">
                <a16:creationId xmlns:a16="http://schemas.microsoft.com/office/drawing/2014/main" id="{B6E563A4-754D-4057-9BC1-77E3C5FE754C}"/>
              </a:ext>
            </a:extLst>
          </p:cNvPr>
          <p:cNvSpPr/>
          <p:nvPr/>
        </p:nvSpPr>
        <p:spPr>
          <a:xfrm>
            <a:off x="450472" y="6411268"/>
            <a:ext cx="9787391" cy="769441"/>
          </a:xfrm>
          <a:prstGeom prst="rect">
            <a:avLst/>
          </a:prstGeom>
        </p:spPr>
        <p:txBody>
          <a:bodyPr wrap="square">
            <a:spAutoFit/>
          </a:bodyPr>
          <a:lstStyle/>
          <a:p>
            <a:r>
              <a:rPr lang="en-GB" sz="1600" b="1" dirty="0">
                <a:latin typeface="+mn-lt"/>
              </a:rPr>
              <a:t>Supply curve: </a:t>
            </a:r>
            <a:r>
              <a:rPr lang="en-GB" sz="1600" dirty="0">
                <a:latin typeface="+mn-lt"/>
              </a:rPr>
              <a:t>A graph that shows the relationship between the price of goods and services and the quantity of those goods and services that are made available for sale by producers and suppliers.</a:t>
            </a:r>
            <a:endParaRPr lang="en-IE" sz="1600" dirty="0">
              <a:latin typeface="+mn-lt"/>
            </a:endParaRPr>
          </a:p>
          <a:p>
            <a:pPr defTabSz="0"/>
            <a:endParaRPr lang="en-IE" sz="1200" b="1" dirty="0">
              <a:solidFill>
                <a:srgbClr val="019B8C"/>
              </a:solidFill>
              <a:latin typeface="Times New Roman" panose="02020603050405020304" pitchFamily="18" charset="0"/>
              <a:ea typeface="MS Mincho" panose="02020609040205080304" pitchFamily="49" charset="-128"/>
              <a:cs typeface="Times New Roman" panose="02020603050405020304" pitchFamily="18" charset="0"/>
            </a:endParaRPr>
          </a:p>
        </p:txBody>
      </p:sp>
      <p:pic>
        <p:nvPicPr>
          <p:cNvPr id="2" name="Picture 1">
            <a:extLst>
              <a:ext uri="{FF2B5EF4-FFF2-40B4-BE49-F238E27FC236}">
                <a16:creationId xmlns:a16="http://schemas.microsoft.com/office/drawing/2014/main" id="{2556E52F-7AF0-4165-A7BC-70243192560A}"/>
              </a:ext>
            </a:extLst>
          </p:cNvPr>
          <p:cNvPicPr>
            <a:picLocks noChangeAspect="1"/>
          </p:cNvPicPr>
          <p:nvPr/>
        </p:nvPicPr>
        <p:blipFill>
          <a:blip r:embed="rId2"/>
          <a:stretch>
            <a:fillRect/>
          </a:stretch>
        </p:blipFill>
        <p:spPr>
          <a:xfrm>
            <a:off x="5209036" y="3523488"/>
            <a:ext cx="3941586" cy="2773970"/>
          </a:xfrm>
          <a:prstGeom prst="rect">
            <a:avLst/>
          </a:prstGeom>
        </p:spPr>
      </p:pic>
    </p:spTree>
    <p:extLst>
      <p:ext uri="{BB962C8B-B14F-4D97-AF65-F5344CB8AC3E}">
        <p14:creationId xmlns:p14="http://schemas.microsoft.com/office/powerpoint/2010/main" val="2679804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E3ED03-B256-44A3-A3A7-CF2B3E8CDC44}"/>
              </a:ext>
            </a:extLst>
          </p:cNvPr>
          <p:cNvSpPr>
            <a:spLocks noGrp="1"/>
          </p:cNvSpPr>
          <p:nvPr>
            <p:ph sz="quarter" idx="16"/>
          </p:nvPr>
        </p:nvSpPr>
        <p:spPr>
          <a:xfrm>
            <a:off x="393259" y="1436222"/>
            <a:ext cx="8463162" cy="4981200"/>
          </a:xfrm>
        </p:spPr>
        <p:txBody>
          <a:bodyPr/>
          <a:lstStyle/>
          <a:p>
            <a:pPr marL="180000" indent="0">
              <a:buNone/>
            </a:pPr>
            <a:r>
              <a:rPr lang="en-IE" b="1" dirty="0"/>
              <a:t>1.	Changes to the price of other goods </a:t>
            </a:r>
          </a:p>
          <a:p>
            <a:pPr marL="180000" indent="0">
              <a:buNone/>
            </a:pPr>
            <a:r>
              <a:rPr lang="en-IE" dirty="0"/>
              <a:t>A change in the price of one good can affect the supply of another. Let’s look at the following examples to better understand this.</a:t>
            </a:r>
            <a:endParaRPr lang="en-IE" sz="1600" b="1" i="1" dirty="0"/>
          </a:p>
          <a:p>
            <a:pPr marL="180000" indent="0">
              <a:buNone/>
            </a:pPr>
            <a:r>
              <a:rPr lang="en-IE" sz="1600" b="1" i="1" dirty="0"/>
              <a:t>Substitute goods</a:t>
            </a:r>
          </a:p>
          <a:p>
            <a:pPr>
              <a:buFont typeface="Arial" panose="020B0604020202020204" pitchFamily="34" charset="0"/>
              <a:buChar char="•"/>
            </a:pPr>
            <a:r>
              <a:rPr lang="en-IE" dirty="0"/>
              <a:t>AB Ltd and CD Ltd produce dash-cams and sell them at the same price.</a:t>
            </a:r>
          </a:p>
          <a:p>
            <a:pPr>
              <a:buFont typeface="Arial" panose="020B0604020202020204" pitchFamily="34" charset="0"/>
              <a:buChar char="•"/>
            </a:pPr>
            <a:r>
              <a:rPr lang="en-IE" dirty="0"/>
              <a:t>AB Ltd decides to increase their selling price, as their rent has increased.</a:t>
            </a:r>
          </a:p>
          <a:p>
            <a:pPr>
              <a:buFont typeface="Arial" panose="020B0604020202020204" pitchFamily="34" charset="0"/>
              <a:buChar char="•"/>
            </a:pPr>
            <a:r>
              <a:rPr lang="en-IE" dirty="0"/>
              <a:t>CD Ltd increases supply of their dash-cam, as they expect there will be an increase in demand for their product, which is a substitute good.</a:t>
            </a:r>
          </a:p>
          <a:p>
            <a:endParaRPr lang="en-IE" dirty="0"/>
          </a:p>
        </p:txBody>
      </p:sp>
      <p:sp>
        <p:nvSpPr>
          <p:cNvPr id="3" name="Text Placeholder 2">
            <a:extLst>
              <a:ext uri="{FF2B5EF4-FFF2-40B4-BE49-F238E27FC236}">
                <a16:creationId xmlns:a16="http://schemas.microsoft.com/office/drawing/2014/main" id="{13DC7565-8C9F-4D09-99DD-6498B1611CC2}"/>
              </a:ext>
            </a:extLst>
          </p:cNvPr>
          <p:cNvSpPr>
            <a:spLocks noGrp="1"/>
          </p:cNvSpPr>
          <p:nvPr>
            <p:ph type="body" sz="quarter" idx="14"/>
          </p:nvPr>
        </p:nvSpPr>
        <p:spPr/>
        <p:txBody>
          <a:bodyPr/>
          <a:lstStyle/>
          <a:p>
            <a:r>
              <a:rPr lang="en-IE" dirty="0"/>
              <a:t>Demand and Supply</a:t>
            </a:r>
          </a:p>
        </p:txBody>
      </p:sp>
      <p:sp>
        <p:nvSpPr>
          <p:cNvPr id="4" name="Text Placeholder 3">
            <a:extLst>
              <a:ext uri="{FF2B5EF4-FFF2-40B4-BE49-F238E27FC236}">
                <a16:creationId xmlns:a16="http://schemas.microsoft.com/office/drawing/2014/main" id="{C261C4DA-DB54-41D9-A97C-0CBFF31D5607}"/>
              </a:ext>
            </a:extLst>
          </p:cNvPr>
          <p:cNvSpPr>
            <a:spLocks noGrp="1"/>
          </p:cNvSpPr>
          <p:nvPr>
            <p:ph type="body" sz="quarter" idx="15"/>
          </p:nvPr>
        </p:nvSpPr>
        <p:spPr/>
        <p:txBody>
          <a:bodyPr/>
          <a:lstStyle/>
          <a:p>
            <a:r>
              <a:rPr lang="en-IE" dirty="0"/>
              <a:t>Other Factors Affecting Supply</a:t>
            </a:r>
          </a:p>
        </p:txBody>
      </p:sp>
    </p:spTree>
    <p:extLst>
      <p:ext uri="{BB962C8B-B14F-4D97-AF65-F5344CB8AC3E}">
        <p14:creationId xmlns:p14="http://schemas.microsoft.com/office/powerpoint/2010/main" val="2434582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E3ED03-B256-44A3-A3A7-CF2B3E8CDC44}"/>
              </a:ext>
            </a:extLst>
          </p:cNvPr>
          <p:cNvSpPr>
            <a:spLocks noGrp="1"/>
          </p:cNvSpPr>
          <p:nvPr>
            <p:ph sz="quarter" idx="16"/>
          </p:nvPr>
        </p:nvSpPr>
        <p:spPr>
          <a:xfrm>
            <a:off x="294092" y="1440741"/>
            <a:ext cx="5201833" cy="4769559"/>
          </a:xfrm>
        </p:spPr>
        <p:txBody>
          <a:bodyPr/>
          <a:lstStyle/>
          <a:p>
            <a:pPr marL="180000" indent="0">
              <a:buNone/>
            </a:pPr>
            <a:r>
              <a:rPr lang="en-IE" sz="1600" b="1" i="1" dirty="0"/>
              <a:t>Complementary goods</a:t>
            </a:r>
          </a:p>
          <a:p>
            <a:pPr>
              <a:buFont typeface="Arial" panose="020B0604020202020204" pitchFamily="34" charset="0"/>
              <a:buChar char="•"/>
            </a:pPr>
            <a:r>
              <a:rPr lang="en-IE" dirty="0"/>
              <a:t>EF Ltd offers a delivery service to Irish and international firms.</a:t>
            </a:r>
          </a:p>
          <a:p>
            <a:pPr>
              <a:buFont typeface="Arial" panose="020B0604020202020204" pitchFamily="34" charset="0"/>
              <a:buChar char="•"/>
            </a:pPr>
            <a:r>
              <a:rPr lang="en-IE" dirty="0"/>
              <a:t>A reduction in the amount of excise duty charged on online purchases has resulted </a:t>
            </a:r>
            <a:br>
              <a:rPr lang="en-IE" dirty="0"/>
            </a:br>
            <a:r>
              <a:rPr lang="en-IE" dirty="0"/>
              <a:t>in an increase in sales and a corresponding increase in the need for a delivery service.</a:t>
            </a:r>
          </a:p>
          <a:p>
            <a:pPr>
              <a:buFont typeface="Arial" panose="020B0604020202020204" pitchFamily="34" charset="0"/>
              <a:buChar char="•"/>
            </a:pPr>
            <a:r>
              <a:rPr lang="en-IE" dirty="0"/>
              <a:t>EF Ltd hires new drivers to increase supply, as theirs is a complementary service.</a:t>
            </a:r>
          </a:p>
        </p:txBody>
      </p:sp>
      <p:sp>
        <p:nvSpPr>
          <p:cNvPr id="3" name="Text Placeholder 2">
            <a:extLst>
              <a:ext uri="{FF2B5EF4-FFF2-40B4-BE49-F238E27FC236}">
                <a16:creationId xmlns:a16="http://schemas.microsoft.com/office/drawing/2014/main" id="{13DC7565-8C9F-4D09-99DD-6498B1611CC2}"/>
              </a:ext>
            </a:extLst>
          </p:cNvPr>
          <p:cNvSpPr>
            <a:spLocks noGrp="1"/>
          </p:cNvSpPr>
          <p:nvPr>
            <p:ph type="body" sz="quarter" idx="14"/>
          </p:nvPr>
        </p:nvSpPr>
        <p:spPr/>
        <p:txBody>
          <a:bodyPr/>
          <a:lstStyle/>
          <a:p>
            <a:r>
              <a:rPr lang="en-IE" dirty="0"/>
              <a:t>Demand and Supply</a:t>
            </a:r>
          </a:p>
        </p:txBody>
      </p:sp>
      <p:sp>
        <p:nvSpPr>
          <p:cNvPr id="4" name="Text Placeholder 3">
            <a:extLst>
              <a:ext uri="{FF2B5EF4-FFF2-40B4-BE49-F238E27FC236}">
                <a16:creationId xmlns:a16="http://schemas.microsoft.com/office/drawing/2014/main" id="{C261C4DA-DB54-41D9-A97C-0CBFF31D5607}"/>
              </a:ext>
            </a:extLst>
          </p:cNvPr>
          <p:cNvSpPr>
            <a:spLocks noGrp="1"/>
          </p:cNvSpPr>
          <p:nvPr>
            <p:ph type="body" sz="quarter" idx="15"/>
          </p:nvPr>
        </p:nvSpPr>
        <p:spPr/>
        <p:txBody>
          <a:bodyPr/>
          <a:lstStyle/>
          <a:p>
            <a:r>
              <a:rPr lang="en-IE" dirty="0"/>
              <a:t>Other Factors Affecting Supply</a:t>
            </a:r>
          </a:p>
        </p:txBody>
      </p:sp>
      <p:pic>
        <p:nvPicPr>
          <p:cNvPr id="6" name="Picture 5">
            <a:extLst>
              <a:ext uri="{FF2B5EF4-FFF2-40B4-BE49-F238E27FC236}">
                <a16:creationId xmlns:a16="http://schemas.microsoft.com/office/drawing/2014/main" id="{E9D0A37C-E329-4AC5-BA51-C5DBE19C1D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28216" y="1996194"/>
            <a:ext cx="4090708" cy="2756781"/>
          </a:xfrm>
          <a:prstGeom prst="rect">
            <a:avLst/>
          </a:prstGeom>
        </p:spPr>
      </p:pic>
    </p:spTree>
    <p:extLst>
      <p:ext uri="{BB962C8B-B14F-4D97-AF65-F5344CB8AC3E}">
        <p14:creationId xmlns:p14="http://schemas.microsoft.com/office/powerpoint/2010/main" val="3958849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E3ED03-B256-44A3-A3A7-CF2B3E8CDC44}"/>
              </a:ext>
            </a:extLst>
          </p:cNvPr>
          <p:cNvSpPr>
            <a:spLocks noGrp="1"/>
          </p:cNvSpPr>
          <p:nvPr>
            <p:ph sz="quarter" idx="16"/>
          </p:nvPr>
        </p:nvSpPr>
        <p:spPr>
          <a:xfrm>
            <a:off x="386262" y="1308801"/>
            <a:ext cx="8867465" cy="5628447"/>
          </a:xfrm>
        </p:spPr>
        <p:txBody>
          <a:bodyPr/>
          <a:lstStyle/>
          <a:p>
            <a:pPr marL="180000" indent="0">
              <a:buNone/>
            </a:pPr>
            <a:r>
              <a:rPr lang="en-IE" b="1" dirty="0"/>
              <a:t>2.	The cost of production</a:t>
            </a:r>
          </a:p>
          <a:p>
            <a:pPr>
              <a:buFont typeface="Arial" panose="020B0604020202020204" pitchFamily="34" charset="0"/>
              <a:buChar char="•"/>
            </a:pPr>
            <a:r>
              <a:rPr lang="en-IE" dirty="0"/>
              <a:t>If the cost of producing goods or supplying services increases (for example, wage levels go up or the cost of oil or raw materials increases), then some firms may stop supplying the market, as it is no longer profitable for them to do so. This causes a reduction in supply.</a:t>
            </a:r>
          </a:p>
          <a:p>
            <a:pPr>
              <a:buFont typeface="Arial" panose="020B0604020202020204" pitchFamily="34" charset="0"/>
              <a:buChar char="•"/>
            </a:pPr>
            <a:r>
              <a:rPr lang="en-IE" dirty="0"/>
              <a:t>Similarly, if the cost of production falls, supply will be increased, as firms find it is now more profitable to sell goods and supply services than it was previously.</a:t>
            </a:r>
          </a:p>
          <a:p>
            <a:pPr marL="180000" indent="0">
              <a:buNone/>
            </a:pPr>
            <a:r>
              <a:rPr lang="en-IE" b="1" dirty="0"/>
              <a:t>3.	Government action</a:t>
            </a:r>
          </a:p>
          <a:p>
            <a:pPr>
              <a:buFont typeface="Arial" panose="020B0604020202020204" pitchFamily="34" charset="0"/>
              <a:buChar char="•"/>
            </a:pPr>
            <a:r>
              <a:rPr lang="en-IE" dirty="0"/>
              <a:t>An increase in taxes – either direct (corporation tax) or indirect (VAT) – will increase the cost of production and reduce a firm’s profits. This may force some firms out of the market, so supply is reduced. A decrease in taxes will have the opposite effect.</a:t>
            </a:r>
          </a:p>
          <a:p>
            <a:pPr>
              <a:buFont typeface="Arial" panose="020B0604020202020204" pitchFamily="34" charset="0"/>
              <a:buChar char="•"/>
            </a:pPr>
            <a:r>
              <a:rPr lang="en-IE" dirty="0"/>
              <a:t>Government may interfere in trade by imposing a quota (a limit on the quantity of goods that can be produced or imported) or an embargo (total ban on the production or importation of a certain good). Both of these actions will have the effect of reducing supply.</a:t>
            </a:r>
          </a:p>
          <a:p>
            <a:endParaRPr lang="en-IE" dirty="0"/>
          </a:p>
          <a:p>
            <a:endParaRPr lang="en-IE" dirty="0"/>
          </a:p>
        </p:txBody>
      </p:sp>
      <p:sp>
        <p:nvSpPr>
          <p:cNvPr id="3" name="Text Placeholder 2">
            <a:extLst>
              <a:ext uri="{FF2B5EF4-FFF2-40B4-BE49-F238E27FC236}">
                <a16:creationId xmlns:a16="http://schemas.microsoft.com/office/drawing/2014/main" id="{13DC7565-8C9F-4D09-99DD-6498B1611CC2}"/>
              </a:ext>
            </a:extLst>
          </p:cNvPr>
          <p:cNvSpPr>
            <a:spLocks noGrp="1"/>
          </p:cNvSpPr>
          <p:nvPr>
            <p:ph type="body" sz="quarter" idx="14"/>
          </p:nvPr>
        </p:nvSpPr>
        <p:spPr/>
        <p:txBody>
          <a:bodyPr/>
          <a:lstStyle/>
          <a:p>
            <a:r>
              <a:rPr lang="en-IE" dirty="0"/>
              <a:t>Demand and Supply</a:t>
            </a:r>
          </a:p>
        </p:txBody>
      </p:sp>
      <p:sp>
        <p:nvSpPr>
          <p:cNvPr id="4" name="Text Placeholder 3">
            <a:extLst>
              <a:ext uri="{FF2B5EF4-FFF2-40B4-BE49-F238E27FC236}">
                <a16:creationId xmlns:a16="http://schemas.microsoft.com/office/drawing/2014/main" id="{C261C4DA-DB54-41D9-A97C-0CBFF31D5607}"/>
              </a:ext>
            </a:extLst>
          </p:cNvPr>
          <p:cNvSpPr>
            <a:spLocks noGrp="1"/>
          </p:cNvSpPr>
          <p:nvPr>
            <p:ph type="body" sz="quarter" idx="15"/>
          </p:nvPr>
        </p:nvSpPr>
        <p:spPr/>
        <p:txBody>
          <a:bodyPr/>
          <a:lstStyle/>
          <a:p>
            <a:r>
              <a:rPr lang="en-IE" dirty="0"/>
              <a:t>Other Factors Affecting Supply</a:t>
            </a:r>
          </a:p>
        </p:txBody>
      </p:sp>
    </p:spTree>
    <p:extLst>
      <p:ext uri="{BB962C8B-B14F-4D97-AF65-F5344CB8AC3E}">
        <p14:creationId xmlns:p14="http://schemas.microsoft.com/office/powerpoint/2010/main" val="329045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031BCB4-327B-4226-A21B-E85778FFB6DD}"/>
              </a:ext>
            </a:extLst>
          </p:cNvPr>
          <p:cNvSpPr>
            <a:spLocks noGrp="1"/>
          </p:cNvSpPr>
          <p:nvPr>
            <p:ph type="body" sz="quarter" idx="14"/>
          </p:nvPr>
        </p:nvSpPr>
        <p:spPr/>
        <p:txBody>
          <a:bodyPr/>
          <a:lstStyle/>
          <a:p>
            <a:r>
              <a:rPr lang="en-IE" dirty="0"/>
              <a:t>Demand and Supply</a:t>
            </a:r>
          </a:p>
        </p:txBody>
      </p:sp>
      <p:sp>
        <p:nvSpPr>
          <p:cNvPr id="10" name="Text Placeholder 9">
            <a:extLst>
              <a:ext uri="{FF2B5EF4-FFF2-40B4-BE49-F238E27FC236}">
                <a16:creationId xmlns:a16="http://schemas.microsoft.com/office/drawing/2014/main" id="{6D98679D-B04E-40E9-87BA-EE470E264CE2}"/>
              </a:ext>
            </a:extLst>
          </p:cNvPr>
          <p:cNvSpPr>
            <a:spLocks noGrp="1"/>
          </p:cNvSpPr>
          <p:nvPr>
            <p:ph type="body" sz="quarter" idx="15"/>
          </p:nvPr>
        </p:nvSpPr>
        <p:spPr/>
        <p:txBody>
          <a:bodyPr/>
          <a:lstStyle/>
          <a:p>
            <a:r>
              <a:rPr lang="en-IE" dirty="0"/>
              <a:t>Assumptions about Consumer Behaviour</a:t>
            </a:r>
          </a:p>
        </p:txBody>
      </p:sp>
      <p:sp>
        <p:nvSpPr>
          <p:cNvPr id="11" name="Content Placeholder 10">
            <a:extLst>
              <a:ext uri="{FF2B5EF4-FFF2-40B4-BE49-F238E27FC236}">
                <a16:creationId xmlns:a16="http://schemas.microsoft.com/office/drawing/2014/main" id="{846E0753-739A-4C04-9145-BB1FA7E57CAC}"/>
              </a:ext>
            </a:extLst>
          </p:cNvPr>
          <p:cNvSpPr>
            <a:spLocks noGrp="1"/>
          </p:cNvSpPr>
          <p:nvPr>
            <p:ph sz="quarter" idx="16"/>
          </p:nvPr>
        </p:nvSpPr>
        <p:spPr>
          <a:xfrm>
            <a:off x="474463" y="1447800"/>
            <a:ext cx="8463162" cy="4140200"/>
          </a:xfrm>
        </p:spPr>
        <p:txBody>
          <a:bodyPr/>
          <a:lstStyle/>
          <a:p>
            <a:pPr>
              <a:buFont typeface="Arial" panose="020B0604020202020204" pitchFamily="34" charset="0"/>
              <a:buChar char="•"/>
            </a:pPr>
            <a:r>
              <a:rPr lang="en-IE" dirty="0"/>
              <a:t>All consumers have a </a:t>
            </a:r>
            <a:r>
              <a:rPr lang="en-IE" b="1" dirty="0"/>
              <a:t>limited income</a:t>
            </a:r>
            <a:r>
              <a:rPr lang="en-IE" dirty="0"/>
              <a:t> no matter how much they earn or how much wealth they have.</a:t>
            </a:r>
          </a:p>
          <a:p>
            <a:pPr>
              <a:buFont typeface="Arial" panose="020B0604020202020204" pitchFamily="34" charset="0"/>
              <a:buChar char="•"/>
            </a:pPr>
            <a:r>
              <a:rPr lang="en-IE" dirty="0"/>
              <a:t>Consumers have many </a:t>
            </a:r>
            <a:r>
              <a:rPr lang="en-IE" b="1" dirty="0"/>
              <a:t>needs and wants</a:t>
            </a:r>
            <a:r>
              <a:rPr lang="en-IE" dirty="0"/>
              <a:t>,</a:t>
            </a:r>
            <a:r>
              <a:rPr lang="en-IE" b="1" dirty="0"/>
              <a:t> </a:t>
            </a:r>
            <a:r>
              <a:rPr lang="en-IE" dirty="0"/>
              <a:t>so they must </a:t>
            </a:r>
            <a:r>
              <a:rPr lang="en-IE" b="1" dirty="0"/>
              <a:t>make choices </a:t>
            </a:r>
            <a:r>
              <a:rPr lang="en-IE" dirty="0"/>
              <a:t>when deciding what needs and wants to satisfy and what opportunities to forego.</a:t>
            </a:r>
          </a:p>
          <a:p>
            <a:pPr>
              <a:buFont typeface="Arial" panose="020B0604020202020204" pitchFamily="34" charset="0"/>
              <a:buChar char="•"/>
            </a:pPr>
            <a:r>
              <a:rPr lang="en-IE" dirty="0"/>
              <a:t>Most consumers make </a:t>
            </a:r>
            <a:r>
              <a:rPr lang="en-IE" b="1" dirty="0"/>
              <a:t>rational decisions </a:t>
            </a:r>
            <a:r>
              <a:rPr lang="en-IE" dirty="0"/>
              <a:t>about what to spend their income on – they purchase goods and services that offer the best value for money.</a:t>
            </a:r>
          </a:p>
          <a:p>
            <a:pPr>
              <a:buFont typeface="Arial" panose="020B0604020202020204" pitchFamily="34" charset="0"/>
              <a:buChar char="•"/>
            </a:pPr>
            <a:r>
              <a:rPr lang="en-IE" dirty="0"/>
              <a:t>There is a </a:t>
            </a:r>
            <a:r>
              <a:rPr lang="en-IE" b="1" dirty="0"/>
              <a:t>limit</a:t>
            </a:r>
            <a:r>
              <a:rPr lang="en-IE" dirty="0"/>
              <a:t> to how much of a product or service a consumer will purchase, since the more of an item we purchase, the less satisfaction we get from it. This is known as the </a:t>
            </a:r>
            <a:r>
              <a:rPr lang="en-IE" b="1" dirty="0"/>
              <a:t>law of diminishing marginal utility</a:t>
            </a:r>
            <a:r>
              <a:rPr lang="en-IE" dirty="0"/>
              <a:t>.	</a:t>
            </a:r>
          </a:p>
          <a:p>
            <a:pPr marL="180000" indent="0">
              <a:buNone/>
            </a:pPr>
            <a:endParaRPr lang="en-IE" dirty="0"/>
          </a:p>
          <a:p>
            <a:pPr marL="180000" indent="0">
              <a:buNone/>
            </a:pPr>
            <a:endParaRPr lang="en-IE" dirty="0"/>
          </a:p>
        </p:txBody>
      </p:sp>
    </p:spTree>
    <p:extLst>
      <p:ext uri="{BB962C8B-B14F-4D97-AF65-F5344CB8AC3E}">
        <p14:creationId xmlns:p14="http://schemas.microsoft.com/office/powerpoint/2010/main" val="1288308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E3ED03-B256-44A3-A3A7-CF2B3E8CDC44}"/>
              </a:ext>
            </a:extLst>
          </p:cNvPr>
          <p:cNvSpPr>
            <a:spLocks noGrp="1"/>
          </p:cNvSpPr>
          <p:nvPr>
            <p:ph sz="quarter" idx="16"/>
          </p:nvPr>
        </p:nvSpPr>
        <p:spPr>
          <a:xfrm>
            <a:off x="383220" y="1402694"/>
            <a:ext cx="8463162" cy="4711700"/>
          </a:xfrm>
        </p:spPr>
        <p:txBody>
          <a:bodyPr/>
          <a:lstStyle/>
          <a:p>
            <a:pPr marL="180000" indent="0">
              <a:buNone/>
            </a:pPr>
            <a:r>
              <a:rPr lang="en-IE" b="1" dirty="0"/>
              <a:t>4.	Technology</a:t>
            </a:r>
          </a:p>
          <a:p>
            <a:pPr>
              <a:buFont typeface="Arial" panose="020B0604020202020204" pitchFamily="34" charset="0"/>
              <a:buChar char="•"/>
            </a:pPr>
            <a:r>
              <a:rPr lang="en-IE" dirty="0"/>
              <a:t>Technology can have a positive impact on business costs and can lead to reduced production costs.</a:t>
            </a:r>
          </a:p>
          <a:p>
            <a:pPr>
              <a:buFont typeface="Arial" panose="020B0604020202020204" pitchFamily="34" charset="0"/>
              <a:buChar char="•"/>
            </a:pPr>
            <a:r>
              <a:rPr lang="en-IE" dirty="0"/>
              <a:t>Reduced productions costs increase the profitability of producing and supplying goods and services.</a:t>
            </a:r>
          </a:p>
          <a:p>
            <a:pPr>
              <a:buFont typeface="Arial" panose="020B0604020202020204" pitchFamily="34" charset="0"/>
              <a:buChar char="•"/>
            </a:pPr>
            <a:r>
              <a:rPr lang="en-IE" dirty="0"/>
              <a:t>This encourages businesses to increase supply and also encourages new firms to enter the market, thereby further increasing supply.</a:t>
            </a:r>
          </a:p>
          <a:p>
            <a:pPr marL="180000" indent="0">
              <a:buNone/>
            </a:pPr>
            <a:r>
              <a:rPr lang="en-IE" b="1" dirty="0"/>
              <a:t>5.	Competition</a:t>
            </a:r>
          </a:p>
          <a:p>
            <a:pPr>
              <a:buFont typeface="Arial" panose="020B0604020202020204" pitchFamily="34" charset="0"/>
              <a:buChar char="•"/>
            </a:pPr>
            <a:r>
              <a:rPr lang="en-IE" dirty="0"/>
              <a:t>As an economy grows and prospers, people have more money to spend, so new producers and suppliers will enter the market.</a:t>
            </a:r>
          </a:p>
          <a:p>
            <a:pPr>
              <a:buFont typeface="Arial" panose="020B0604020202020204" pitchFamily="34" charset="0"/>
              <a:buChar char="•"/>
            </a:pPr>
            <a:r>
              <a:rPr lang="en-IE" dirty="0"/>
              <a:t>This will lead to an increase in supply and can result in a decrease in prices as the new businesses compete for market share.</a:t>
            </a:r>
          </a:p>
          <a:p>
            <a:endParaRPr lang="en-IE" dirty="0"/>
          </a:p>
        </p:txBody>
      </p:sp>
      <p:sp>
        <p:nvSpPr>
          <p:cNvPr id="3" name="Text Placeholder 2">
            <a:extLst>
              <a:ext uri="{FF2B5EF4-FFF2-40B4-BE49-F238E27FC236}">
                <a16:creationId xmlns:a16="http://schemas.microsoft.com/office/drawing/2014/main" id="{13DC7565-8C9F-4D09-99DD-6498B1611CC2}"/>
              </a:ext>
            </a:extLst>
          </p:cNvPr>
          <p:cNvSpPr>
            <a:spLocks noGrp="1"/>
          </p:cNvSpPr>
          <p:nvPr>
            <p:ph type="body" sz="quarter" idx="14"/>
          </p:nvPr>
        </p:nvSpPr>
        <p:spPr/>
        <p:txBody>
          <a:bodyPr/>
          <a:lstStyle/>
          <a:p>
            <a:r>
              <a:rPr lang="en-IE" dirty="0"/>
              <a:t>Demand and Supply</a:t>
            </a:r>
          </a:p>
        </p:txBody>
      </p:sp>
      <p:sp>
        <p:nvSpPr>
          <p:cNvPr id="4" name="Text Placeholder 3">
            <a:extLst>
              <a:ext uri="{FF2B5EF4-FFF2-40B4-BE49-F238E27FC236}">
                <a16:creationId xmlns:a16="http://schemas.microsoft.com/office/drawing/2014/main" id="{C261C4DA-DB54-41D9-A97C-0CBFF31D5607}"/>
              </a:ext>
            </a:extLst>
          </p:cNvPr>
          <p:cNvSpPr>
            <a:spLocks noGrp="1"/>
          </p:cNvSpPr>
          <p:nvPr>
            <p:ph type="body" sz="quarter" idx="15"/>
          </p:nvPr>
        </p:nvSpPr>
        <p:spPr/>
        <p:txBody>
          <a:bodyPr/>
          <a:lstStyle/>
          <a:p>
            <a:r>
              <a:rPr lang="en-IE" dirty="0"/>
              <a:t>Other Factors Affecting Supply</a:t>
            </a:r>
          </a:p>
        </p:txBody>
      </p:sp>
    </p:spTree>
    <p:extLst>
      <p:ext uri="{BB962C8B-B14F-4D97-AF65-F5344CB8AC3E}">
        <p14:creationId xmlns:p14="http://schemas.microsoft.com/office/powerpoint/2010/main" val="3182891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E3ED03-B256-44A3-A3A7-CF2B3E8CDC44}"/>
              </a:ext>
            </a:extLst>
          </p:cNvPr>
          <p:cNvSpPr>
            <a:spLocks noGrp="1"/>
          </p:cNvSpPr>
          <p:nvPr>
            <p:ph sz="quarter" idx="16"/>
          </p:nvPr>
        </p:nvSpPr>
        <p:spPr>
          <a:xfrm>
            <a:off x="414751" y="1402693"/>
            <a:ext cx="4833524" cy="4340881"/>
          </a:xfrm>
        </p:spPr>
        <p:txBody>
          <a:bodyPr/>
          <a:lstStyle/>
          <a:p>
            <a:pPr marL="180000" indent="0">
              <a:buNone/>
            </a:pPr>
            <a:r>
              <a:rPr lang="en-IE" b="1" dirty="0"/>
              <a:t>6.	Unforeseen events</a:t>
            </a:r>
          </a:p>
          <a:p>
            <a:pPr marL="180000" indent="0">
              <a:buNone/>
            </a:pPr>
            <a:r>
              <a:rPr lang="en-IE" dirty="0"/>
              <a:t>Any number of unforeseen and unexpected events could occur that could have an effect on the supply of goods and services. These include:</a:t>
            </a:r>
          </a:p>
          <a:p>
            <a:pPr>
              <a:buFont typeface="Arial" panose="020B0604020202020204" pitchFamily="34" charset="0"/>
              <a:buChar char="•"/>
            </a:pPr>
            <a:r>
              <a:rPr lang="en-IE" dirty="0"/>
              <a:t>Extreme weather – either extremely hot and dry or extremely wet and cold – can affect the supply of crops and ingredients, which in turn can affect the supply of finished goods.</a:t>
            </a:r>
          </a:p>
          <a:p>
            <a:pPr>
              <a:buFont typeface="Arial" panose="020B0604020202020204" pitchFamily="34" charset="0"/>
              <a:buChar char="•"/>
            </a:pPr>
            <a:r>
              <a:rPr lang="en-IE" dirty="0"/>
              <a:t>Prolonged strikes and other industrial action can affect supply.</a:t>
            </a:r>
          </a:p>
          <a:p>
            <a:endParaRPr lang="en-IE" dirty="0"/>
          </a:p>
        </p:txBody>
      </p:sp>
      <p:sp>
        <p:nvSpPr>
          <p:cNvPr id="3" name="Text Placeholder 2">
            <a:extLst>
              <a:ext uri="{FF2B5EF4-FFF2-40B4-BE49-F238E27FC236}">
                <a16:creationId xmlns:a16="http://schemas.microsoft.com/office/drawing/2014/main" id="{13DC7565-8C9F-4D09-99DD-6498B1611CC2}"/>
              </a:ext>
            </a:extLst>
          </p:cNvPr>
          <p:cNvSpPr>
            <a:spLocks noGrp="1"/>
          </p:cNvSpPr>
          <p:nvPr>
            <p:ph type="body" sz="quarter" idx="14"/>
          </p:nvPr>
        </p:nvSpPr>
        <p:spPr/>
        <p:txBody>
          <a:bodyPr/>
          <a:lstStyle/>
          <a:p>
            <a:r>
              <a:rPr lang="en-IE" dirty="0"/>
              <a:t>Demand and Supply</a:t>
            </a:r>
          </a:p>
        </p:txBody>
      </p:sp>
      <p:sp>
        <p:nvSpPr>
          <p:cNvPr id="4" name="Text Placeholder 3">
            <a:extLst>
              <a:ext uri="{FF2B5EF4-FFF2-40B4-BE49-F238E27FC236}">
                <a16:creationId xmlns:a16="http://schemas.microsoft.com/office/drawing/2014/main" id="{C261C4DA-DB54-41D9-A97C-0CBFF31D5607}"/>
              </a:ext>
            </a:extLst>
          </p:cNvPr>
          <p:cNvSpPr>
            <a:spLocks noGrp="1"/>
          </p:cNvSpPr>
          <p:nvPr>
            <p:ph type="body" sz="quarter" idx="15"/>
          </p:nvPr>
        </p:nvSpPr>
        <p:spPr/>
        <p:txBody>
          <a:bodyPr/>
          <a:lstStyle/>
          <a:p>
            <a:r>
              <a:rPr lang="en-IE" dirty="0"/>
              <a:t>Other Factors Affecting Supply</a:t>
            </a:r>
          </a:p>
        </p:txBody>
      </p:sp>
      <p:pic>
        <p:nvPicPr>
          <p:cNvPr id="6" name="Picture 5">
            <a:extLst>
              <a:ext uri="{FF2B5EF4-FFF2-40B4-BE49-F238E27FC236}">
                <a16:creationId xmlns:a16="http://schemas.microsoft.com/office/drawing/2014/main" id="{28ABB4A3-2AA0-45DF-A46A-820E4A4E51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1338" y="1921025"/>
            <a:ext cx="4322762" cy="3249181"/>
          </a:xfrm>
          <a:prstGeom prst="rect">
            <a:avLst/>
          </a:prstGeom>
        </p:spPr>
      </p:pic>
      <p:sp>
        <p:nvSpPr>
          <p:cNvPr id="7" name="Content Placeholder 1">
            <a:extLst>
              <a:ext uri="{FF2B5EF4-FFF2-40B4-BE49-F238E27FC236}">
                <a16:creationId xmlns:a16="http://schemas.microsoft.com/office/drawing/2014/main" id="{B45D7C8E-BFE2-43DF-92AF-EE87044F84C5}"/>
              </a:ext>
            </a:extLst>
          </p:cNvPr>
          <p:cNvSpPr txBox="1">
            <a:spLocks/>
          </p:cNvSpPr>
          <p:nvPr/>
        </p:nvSpPr>
        <p:spPr>
          <a:xfrm>
            <a:off x="5383212" y="5187315"/>
            <a:ext cx="4560887" cy="1137285"/>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BFD72E"/>
              </a:buClr>
              <a:buSzTx/>
              <a:buFont typeface="Courier New"/>
              <a:buChar char="o"/>
              <a:tabLst/>
              <a:defRPr sz="1800" kern="1200" baseline="0">
                <a:solidFill>
                  <a:schemeClr val="tx1"/>
                </a:solidFill>
                <a:latin typeface="+mn-lt"/>
                <a:ea typeface="MS PGothic" panose="020B0600070205080204" pitchFamily="34" charset="-128"/>
                <a:cs typeface="MS PGothic" charset="0"/>
              </a:defRPr>
            </a:lvl1pPr>
            <a:lvl2pPr marL="720000" indent="-360000" algn="l" defTabSz="520700" rtl="0" eaLnBrk="0" fontAlgn="base" hangingPunct="0">
              <a:lnSpc>
                <a:spcPts val="1920"/>
              </a:lnSpc>
              <a:spcBef>
                <a:spcPts val="0"/>
              </a:spcBef>
              <a:spcAft>
                <a:spcPts val="1450"/>
              </a:spcAft>
              <a:buClr>
                <a:srgbClr val="BFD72E"/>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2pPr>
            <a:lvl3pPr marL="1080000" indent="-360000" algn="l" defTabSz="520700" rtl="0" eaLnBrk="0" fontAlgn="base" hangingPunct="0">
              <a:lnSpc>
                <a:spcPts val="1920"/>
              </a:lnSpc>
              <a:spcBef>
                <a:spcPts val="0"/>
              </a:spcBef>
              <a:spcAft>
                <a:spcPts val="1450"/>
              </a:spcAft>
              <a:buClr>
                <a:srgbClr val="BFD72E"/>
              </a:buClr>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3pPr>
            <a:lvl4pPr marL="1824038"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4pPr>
            <a:lvl5pPr marL="2346325"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180000" indent="0">
              <a:buNone/>
            </a:pPr>
            <a:r>
              <a:rPr lang="en-IE" sz="1400" dirty="0"/>
              <a:t>In 2018, Storm Emma affected the supply of fresh produce and other goods to  supermarkets in Ireland.</a:t>
            </a:r>
          </a:p>
        </p:txBody>
      </p:sp>
    </p:spTree>
    <p:extLst>
      <p:ext uri="{BB962C8B-B14F-4D97-AF65-F5344CB8AC3E}">
        <p14:creationId xmlns:p14="http://schemas.microsoft.com/office/powerpoint/2010/main" val="146343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13B561-3115-473E-87FF-3E542383AE46}"/>
              </a:ext>
            </a:extLst>
          </p:cNvPr>
          <p:cNvSpPr>
            <a:spLocks noGrp="1"/>
          </p:cNvSpPr>
          <p:nvPr>
            <p:ph sz="quarter" idx="16"/>
          </p:nvPr>
        </p:nvSpPr>
        <p:spPr>
          <a:xfrm>
            <a:off x="377248" y="1402694"/>
            <a:ext cx="8766635" cy="2020719"/>
          </a:xfrm>
        </p:spPr>
        <p:txBody>
          <a:bodyPr/>
          <a:lstStyle/>
          <a:p>
            <a:pPr marL="180000" indent="0">
              <a:buNone/>
            </a:pPr>
            <a:r>
              <a:rPr lang="en-IE" b="1" dirty="0"/>
              <a:t>1.	Change in the cost of production</a:t>
            </a:r>
          </a:p>
          <a:p>
            <a:pPr marL="180000" indent="0">
              <a:buNone/>
            </a:pPr>
            <a:r>
              <a:rPr lang="en-IE" dirty="0"/>
              <a:t>Let’s assume that there is a major reduction in the price of airline fuel. It now costs the airlines less to fly the planes to Germany than they had thought. They release more seats but do not increase the price, as they are making more profit due to the cost reduction. This will cause the supply curve to shift to the right, as supply has risen at each of the price levels.</a:t>
            </a:r>
          </a:p>
          <a:p>
            <a:endParaRPr lang="en-IE" dirty="0"/>
          </a:p>
        </p:txBody>
      </p:sp>
      <p:sp>
        <p:nvSpPr>
          <p:cNvPr id="3" name="Text Placeholder 2">
            <a:extLst>
              <a:ext uri="{FF2B5EF4-FFF2-40B4-BE49-F238E27FC236}">
                <a16:creationId xmlns:a16="http://schemas.microsoft.com/office/drawing/2014/main" id="{8E790BF6-4F68-48B4-B5AC-5DFEDAA26E1E}"/>
              </a:ext>
            </a:extLst>
          </p:cNvPr>
          <p:cNvSpPr>
            <a:spLocks noGrp="1"/>
          </p:cNvSpPr>
          <p:nvPr>
            <p:ph type="body" sz="quarter" idx="14"/>
          </p:nvPr>
        </p:nvSpPr>
        <p:spPr/>
        <p:txBody>
          <a:bodyPr/>
          <a:lstStyle/>
          <a:p>
            <a:r>
              <a:rPr lang="en-IE" dirty="0"/>
              <a:t>Demand and Supply</a:t>
            </a:r>
          </a:p>
        </p:txBody>
      </p:sp>
      <p:sp>
        <p:nvSpPr>
          <p:cNvPr id="4" name="Text Placeholder 3">
            <a:extLst>
              <a:ext uri="{FF2B5EF4-FFF2-40B4-BE49-F238E27FC236}">
                <a16:creationId xmlns:a16="http://schemas.microsoft.com/office/drawing/2014/main" id="{AC11AB47-F002-4C5C-9E98-51402D3E3C5E}"/>
              </a:ext>
            </a:extLst>
          </p:cNvPr>
          <p:cNvSpPr>
            <a:spLocks noGrp="1"/>
          </p:cNvSpPr>
          <p:nvPr>
            <p:ph type="body" sz="quarter" idx="15"/>
          </p:nvPr>
        </p:nvSpPr>
        <p:spPr/>
        <p:txBody>
          <a:bodyPr/>
          <a:lstStyle/>
          <a:p>
            <a:r>
              <a:rPr lang="en-IE" dirty="0"/>
              <a:t>Effects of Other Factors on the Supply Curve</a:t>
            </a:r>
          </a:p>
        </p:txBody>
      </p:sp>
      <p:pic>
        <p:nvPicPr>
          <p:cNvPr id="6" name="Picture 5">
            <a:extLst>
              <a:ext uri="{FF2B5EF4-FFF2-40B4-BE49-F238E27FC236}">
                <a16:creationId xmlns:a16="http://schemas.microsoft.com/office/drawing/2014/main" id="{01A310E2-C210-42BB-B2A8-029AF2197A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77044" y="3423413"/>
            <a:ext cx="5534549" cy="3514724"/>
          </a:xfrm>
          <a:prstGeom prst="rect">
            <a:avLst/>
          </a:prstGeom>
        </p:spPr>
      </p:pic>
    </p:spTree>
    <p:extLst>
      <p:ext uri="{BB962C8B-B14F-4D97-AF65-F5344CB8AC3E}">
        <p14:creationId xmlns:p14="http://schemas.microsoft.com/office/powerpoint/2010/main" val="2452946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13B561-3115-473E-87FF-3E542383AE46}"/>
              </a:ext>
            </a:extLst>
          </p:cNvPr>
          <p:cNvSpPr>
            <a:spLocks noGrp="1"/>
          </p:cNvSpPr>
          <p:nvPr>
            <p:ph sz="quarter" idx="16"/>
          </p:nvPr>
        </p:nvSpPr>
        <p:spPr>
          <a:xfrm>
            <a:off x="403820" y="1402694"/>
            <a:ext cx="8463162" cy="1661852"/>
          </a:xfrm>
        </p:spPr>
        <p:txBody>
          <a:bodyPr/>
          <a:lstStyle/>
          <a:p>
            <a:pPr marL="180000" indent="0">
              <a:buNone/>
            </a:pPr>
            <a:r>
              <a:rPr lang="en-IE" b="1" dirty="0"/>
              <a:t>2.	Unexpected factors</a:t>
            </a:r>
          </a:p>
          <a:p>
            <a:pPr marL="180000" indent="0">
              <a:buNone/>
            </a:pPr>
            <a:r>
              <a:rPr lang="en-IE" dirty="0"/>
              <a:t>Let’s assume one of the airlines (a small independent airline based in Russia that had been planning to operate some of the flights) goes out of business. Supply immediately falls without any reduction in price. This will cause the supply curve to shift to the left, as supply has fallen at each of the price levels</a:t>
            </a:r>
          </a:p>
          <a:p>
            <a:endParaRPr lang="en-IE" dirty="0"/>
          </a:p>
        </p:txBody>
      </p:sp>
      <p:sp>
        <p:nvSpPr>
          <p:cNvPr id="3" name="Text Placeholder 2">
            <a:extLst>
              <a:ext uri="{FF2B5EF4-FFF2-40B4-BE49-F238E27FC236}">
                <a16:creationId xmlns:a16="http://schemas.microsoft.com/office/drawing/2014/main" id="{8E790BF6-4F68-48B4-B5AC-5DFEDAA26E1E}"/>
              </a:ext>
            </a:extLst>
          </p:cNvPr>
          <p:cNvSpPr>
            <a:spLocks noGrp="1"/>
          </p:cNvSpPr>
          <p:nvPr>
            <p:ph type="body" sz="quarter" idx="14"/>
          </p:nvPr>
        </p:nvSpPr>
        <p:spPr/>
        <p:txBody>
          <a:bodyPr/>
          <a:lstStyle/>
          <a:p>
            <a:r>
              <a:rPr lang="en-IE" dirty="0"/>
              <a:t>Demand and Supply</a:t>
            </a:r>
          </a:p>
        </p:txBody>
      </p:sp>
      <p:sp>
        <p:nvSpPr>
          <p:cNvPr id="4" name="Text Placeholder 3">
            <a:extLst>
              <a:ext uri="{FF2B5EF4-FFF2-40B4-BE49-F238E27FC236}">
                <a16:creationId xmlns:a16="http://schemas.microsoft.com/office/drawing/2014/main" id="{AC11AB47-F002-4C5C-9E98-51402D3E3C5E}"/>
              </a:ext>
            </a:extLst>
          </p:cNvPr>
          <p:cNvSpPr>
            <a:spLocks noGrp="1"/>
          </p:cNvSpPr>
          <p:nvPr>
            <p:ph type="body" sz="quarter" idx="15"/>
          </p:nvPr>
        </p:nvSpPr>
        <p:spPr/>
        <p:txBody>
          <a:bodyPr/>
          <a:lstStyle/>
          <a:p>
            <a:r>
              <a:rPr lang="en-IE" dirty="0"/>
              <a:t>Effects of Other Factors on the Supply Curve</a:t>
            </a:r>
          </a:p>
        </p:txBody>
      </p:sp>
      <p:pic>
        <p:nvPicPr>
          <p:cNvPr id="7" name="Picture 6">
            <a:extLst>
              <a:ext uri="{FF2B5EF4-FFF2-40B4-BE49-F238E27FC236}">
                <a16:creationId xmlns:a16="http://schemas.microsoft.com/office/drawing/2014/main" id="{82EE8D78-8C17-48FA-894A-56BCB1D9B3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59483" y="3187474"/>
            <a:ext cx="5722022" cy="3651476"/>
          </a:xfrm>
          <a:prstGeom prst="rect">
            <a:avLst/>
          </a:prstGeom>
        </p:spPr>
      </p:pic>
    </p:spTree>
    <p:extLst>
      <p:ext uri="{BB962C8B-B14F-4D97-AF65-F5344CB8AC3E}">
        <p14:creationId xmlns:p14="http://schemas.microsoft.com/office/powerpoint/2010/main" val="362588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13B561-3115-473E-87FF-3E542383AE46}"/>
              </a:ext>
            </a:extLst>
          </p:cNvPr>
          <p:cNvSpPr>
            <a:spLocks noGrp="1"/>
          </p:cNvSpPr>
          <p:nvPr>
            <p:ph sz="quarter" idx="16"/>
          </p:nvPr>
        </p:nvSpPr>
        <p:spPr>
          <a:xfrm>
            <a:off x="382800" y="1363783"/>
            <a:ext cx="9175728" cy="2489200"/>
          </a:xfrm>
        </p:spPr>
        <p:txBody>
          <a:bodyPr/>
          <a:lstStyle/>
          <a:p>
            <a:pPr>
              <a:buFont typeface="Arial" panose="020B0604020202020204" pitchFamily="34" charset="0"/>
              <a:buChar char="•"/>
            </a:pPr>
            <a:r>
              <a:rPr lang="en-IE" i="1" dirty="0"/>
              <a:t>Equilibrium</a:t>
            </a:r>
            <a:r>
              <a:rPr lang="en-IE" dirty="0"/>
              <a:t> is the term used in economics to describe the situation where demand for a product or service and the supply of that product or service is the same.</a:t>
            </a:r>
          </a:p>
          <a:p>
            <a:pPr>
              <a:buFont typeface="Arial" panose="020B0604020202020204" pitchFamily="34" charset="0"/>
              <a:buChar char="•"/>
            </a:pPr>
            <a:r>
              <a:rPr lang="en-IE" dirty="0"/>
              <a:t>The point of equilibrium can be shown by placing the demand and supply curves on the same graph.</a:t>
            </a:r>
          </a:p>
          <a:p>
            <a:pPr>
              <a:buFont typeface="Arial" panose="020B0604020202020204" pitchFamily="34" charset="0"/>
              <a:buChar char="•"/>
            </a:pPr>
            <a:r>
              <a:rPr lang="en-IE" dirty="0"/>
              <a:t>The point where they cross (intersect) is the point of equilibrium and is the price at which demand equals supply. </a:t>
            </a:r>
          </a:p>
          <a:p>
            <a:endParaRPr lang="en-IE" dirty="0"/>
          </a:p>
          <a:p>
            <a:pPr marL="180000" indent="0">
              <a:buNone/>
            </a:pPr>
            <a:endParaRPr lang="en-IE" dirty="0"/>
          </a:p>
          <a:p>
            <a:endParaRPr lang="en-IE" dirty="0"/>
          </a:p>
        </p:txBody>
      </p:sp>
      <p:sp>
        <p:nvSpPr>
          <p:cNvPr id="3" name="Text Placeholder 2">
            <a:extLst>
              <a:ext uri="{FF2B5EF4-FFF2-40B4-BE49-F238E27FC236}">
                <a16:creationId xmlns:a16="http://schemas.microsoft.com/office/drawing/2014/main" id="{8E790BF6-4F68-48B4-B5AC-5DFEDAA26E1E}"/>
              </a:ext>
            </a:extLst>
          </p:cNvPr>
          <p:cNvSpPr>
            <a:spLocks noGrp="1"/>
          </p:cNvSpPr>
          <p:nvPr>
            <p:ph type="body" sz="quarter" idx="14"/>
          </p:nvPr>
        </p:nvSpPr>
        <p:spPr/>
        <p:txBody>
          <a:bodyPr/>
          <a:lstStyle/>
          <a:p>
            <a:r>
              <a:rPr lang="en-IE" dirty="0"/>
              <a:t>Demand and Supply</a:t>
            </a:r>
          </a:p>
        </p:txBody>
      </p:sp>
      <p:sp>
        <p:nvSpPr>
          <p:cNvPr id="4" name="Text Placeholder 3">
            <a:extLst>
              <a:ext uri="{FF2B5EF4-FFF2-40B4-BE49-F238E27FC236}">
                <a16:creationId xmlns:a16="http://schemas.microsoft.com/office/drawing/2014/main" id="{AC11AB47-F002-4C5C-9E98-51402D3E3C5E}"/>
              </a:ext>
            </a:extLst>
          </p:cNvPr>
          <p:cNvSpPr>
            <a:spLocks noGrp="1"/>
          </p:cNvSpPr>
          <p:nvPr>
            <p:ph type="body" sz="quarter" idx="15"/>
          </p:nvPr>
        </p:nvSpPr>
        <p:spPr/>
        <p:txBody>
          <a:bodyPr/>
          <a:lstStyle/>
          <a:p>
            <a:r>
              <a:rPr lang="en-IE" dirty="0"/>
              <a:t>Equilibrium</a:t>
            </a:r>
          </a:p>
        </p:txBody>
      </p:sp>
      <p:pic>
        <p:nvPicPr>
          <p:cNvPr id="6" name="Picture 5">
            <a:extLst>
              <a:ext uri="{FF2B5EF4-FFF2-40B4-BE49-F238E27FC236}">
                <a16:creationId xmlns:a16="http://schemas.microsoft.com/office/drawing/2014/main" id="{D622205E-428D-449E-80FE-5BACDD38E8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0" y="3563677"/>
            <a:ext cx="5020468" cy="3340042"/>
          </a:xfrm>
          <a:prstGeom prst="rect">
            <a:avLst/>
          </a:prstGeom>
        </p:spPr>
      </p:pic>
    </p:spTree>
    <p:extLst>
      <p:ext uri="{BB962C8B-B14F-4D97-AF65-F5344CB8AC3E}">
        <p14:creationId xmlns:p14="http://schemas.microsoft.com/office/powerpoint/2010/main" val="3769139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C2E9C2F-E703-4A4F-8122-C98032624DA6}"/>
              </a:ext>
            </a:extLst>
          </p:cNvPr>
          <p:cNvSpPr>
            <a:spLocks noGrp="1"/>
          </p:cNvSpPr>
          <p:nvPr>
            <p:ph type="body" sz="quarter" idx="14"/>
          </p:nvPr>
        </p:nvSpPr>
        <p:spPr/>
        <p:txBody>
          <a:bodyPr/>
          <a:lstStyle/>
          <a:p>
            <a:r>
              <a:rPr lang="en-IE" dirty="0"/>
              <a:t>Demand and Supply</a:t>
            </a:r>
          </a:p>
        </p:txBody>
      </p:sp>
      <p:sp>
        <p:nvSpPr>
          <p:cNvPr id="10" name="Text Placeholder 9">
            <a:extLst>
              <a:ext uri="{FF2B5EF4-FFF2-40B4-BE49-F238E27FC236}">
                <a16:creationId xmlns:a16="http://schemas.microsoft.com/office/drawing/2014/main" id="{FD066BA5-9FCE-4E0D-8CF6-AC4D9BCF46CC}"/>
              </a:ext>
            </a:extLst>
          </p:cNvPr>
          <p:cNvSpPr>
            <a:spLocks noGrp="1"/>
          </p:cNvSpPr>
          <p:nvPr>
            <p:ph type="body" sz="quarter" idx="15"/>
          </p:nvPr>
        </p:nvSpPr>
        <p:spPr/>
        <p:txBody>
          <a:bodyPr/>
          <a:lstStyle/>
          <a:p>
            <a:r>
              <a:rPr lang="en-IE" dirty="0"/>
              <a:t>Impact of Price</a:t>
            </a:r>
          </a:p>
        </p:txBody>
      </p:sp>
      <p:sp>
        <p:nvSpPr>
          <p:cNvPr id="11" name="Content Placeholder 10">
            <a:extLst>
              <a:ext uri="{FF2B5EF4-FFF2-40B4-BE49-F238E27FC236}">
                <a16:creationId xmlns:a16="http://schemas.microsoft.com/office/drawing/2014/main" id="{5DE0D275-50A6-4BC2-8D22-4EB32094444F}"/>
              </a:ext>
            </a:extLst>
          </p:cNvPr>
          <p:cNvSpPr>
            <a:spLocks noGrp="1"/>
          </p:cNvSpPr>
          <p:nvPr>
            <p:ph sz="quarter" idx="16"/>
          </p:nvPr>
        </p:nvSpPr>
        <p:spPr>
          <a:xfrm>
            <a:off x="413884" y="1328535"/>
            <a:ext cx="9290948" cy="1725951"/>
          </a:xfrm>
        </p:spPr>
        <p:txBody>
          <a:bodyPr/>
          <a:lstStyle/>
          <a:p>
            <a:pPr>
              <a:buFont typeface="Arial" panose="020B0604020202020204" pitchFamily="34" charset="0"/>
              <a:buChar char="•"/>
            </a:pPr>
            <a:r>
              <a:rPr lang="en-IE" dirty="0"/>
              <a:t>Price is the biggest factor that affects which goods and services consumers choose.</a:t>
            </a:r>
          </a:p>
          <a:p>
            <a:pPr>
              <a:buFont typeface="Arial" panose="020B0604020202020204" pitchFamily="34" charset="0"/>
              <a:buChar char="•"/>
            </a:pPr>
            <a:r>
              <a:rPr lang="en-IE" dirty="0"/>
              <a:t>This is because consumers and households have limited income (scarce resources).</a:t>
            </a:r>
          </a:p>
          <a:p>
            <a:pPr>
              <a:buFont typeface="Arial" panose="020B0604020202020204" pitchFamily="34" charset="0"/>
              <a:buChar char="•"/>
            </a:pPr>
            <a:r>
              <a:rPr lang="en-IE" dirty="0"/>
              <a:t>When a consumer buys goods or services at a cheaper price, this means they can satisfy more of their needs and wants with the same level of income.</a:t>
            </a:r>
          </a:p>
          <a:p>
            <a:endParaRPr lang="en-IE"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4797" y="3103255"/>
            <a:ext cx="5498741" cy="3670727"/>
          </a:xfrm>
          <a:prstGeom prst="rect">
            <a:avLst/>
          </a:prstGeom>
        </p:spPr>
      </p:pic>
    </p:spTree>
    <p:extLst>
      <p:ext uri="{BB962C8B-B14F-4D97-AF65-F5344CB8AC3E}">
        <p14:creationId xmlns:p14="http://schemas.microsoft.com/office/powerpoint/2010/main" val="104328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5172275-C4B7-4F86-A0E7-BFD1B2EF7CAC}"/>
              </a:ext>
            </a:extLst>
          </p:cNvPr>
          <p:cNvSpPr>
            <a:spLocks noGrp="1"/>
          </p:cNvSpPr>
          <p:nvPr>
            <p:ph type="body" sz="quarter" idx="14"/>
          </p:nvPr>
        </p:nvSpPr>
        <p:spPr/>
        <p:txBody>
          <a:bodyPr/>
          <a:lstStyle/>
          <a:p>
            <a:r>
              <a:rPr lang="en-IE" dirty="0"/>
              <a:t>Demand and Supply</a:t>
            </a:r>
          </a:p>
        </p:txBody>
      </p:sp>
      <p:sp>
        <p:nvSpPr>
          <p:cNvPr id="10" name="Text Placeholder 9">
            <a:extLst>
              <a:ext uri="{FF2B5EF4-FFF2-40B4-BE49-F238E27FC236}">
                <a16:creationId xmlns:a16="http://schemas.microsoft.com/office/drawing/2014/main" id="{F241161E-67A7-4E9F-AF60-FCC33A6616C9}"/>
              </a:ext>
            </a:extLst>
          </p:cNvPr>
          <p:cNvSpPr>
            <a:spLocks noGrp="1"/>
          </p:cNvSpPr>
          <p:nvPr>
            <p:ph type="body" sz="quarter" idx="15"/>
          </p:nvPr>
        </p:nvSpPr>
        <p:spPr/>
        <p:txBody>
          <a:bodyPr/>
          <a:lstStyle/>
          <a:p>
            <a:r>
              <a:rPr lang="en-IE" dirty="0"/>
              <a:t>Demand</a:t>
            </a:r>
          </a:p>
        </p:txBody>
      </p:sp>
      <p:sp>
        <p:nvSpPr>
          <p:cNvPr id="11" name="Content Placeholder 10">
            <a:extLst>
              <a:ext uri="{FF2B5EF4-FFF2-40B4-BE49-F238E27FC236}">
                <a16:creationId xmlns:a16="http://schemas.microsoft.com/office/drawing/2014/main" id="{4F5C939A-4C48-4C20-9BDF-674BCAD05CF7}"/>
              </a:ext>
            </a:extLst>
          </p:cNvPr>
          <p:cNvSpPr>
            <a:spLocks noGrp="1"/>
          </p:cNvSpPr>
          <p:nvPr>
            <p:ph sz="quarter" idx="16"/>
          </p:nvPr>
        </p:nvSpPr>
        <p:spPr>
          <a:xfrm>
            <a:off x="445888" y="1431269"/>
            <a:ext cx="8036261" cy="3302000"/>
          </a:xfrm>
        </p:spPr>
        <p:txBody>
          <a:bodyPr/>
          <a:lstStyle/>
          <a:p>
            <a:pPr>
              <a:buFont typeface="Arial" panose="020B0604020202020204" pitchFamily="34" charset="0"/>
              <a:buChar char="•"/>
            </a:pPr>
            <a:r>
              <a:rPr lang="en-IE" b="1" dirty="0"/>
              <a:t>Demand:</a:t>
            </a:r>
            <a:r>
              <a:rPr lang="en-IE" dirty="0"/>
              <a:t> The number of units (quantity) of a particular product or service that consumers are willing to purchase at a particular price.</a:t>
            </a:r>
          </a:p>
          <a:p>
            <a:pPr>
              <a:buFont typeface="Arial" panose="020B0604020202020204" pitchFamily="34" charset="0"/>
              <a:buChar char="•"/>
            </a:pPr>
            <a:r>
              <a:rPr lang="en-IE" dirty="0"/>
              <a:t>There are two types of demand: </a:t>
            </a:r>
          </a:p>
          <a:p>
            <a:pPr marL="936000" lvl="1" indent="-288000">
              <a:buFont typeface="Courier New" panose="02070309020205020404" pitchFamily="49" charset="0"/>
              <a:buChar char="o"/>
            </a:pPr>
            <a:r>
              <a:rPr lang="en-IE" b="1" dirty="0"/>
              <a:t>Individual demand: </a:t>
            </a:r>
            <a:r>
              <a:rPr lang="en-IE" dirty="0"/>
              <a:t>The quantity of a product or service that one consumer is prepared to purchase at a particular price.</a:t>
            </a:r>
          </a:p>
          <a:p>
            <a:pPr marL="936000" lvl="1" indent="-288000">
              <a:buFont typeface="Courier New" panose="02070309020205020404" pitchFamily="49" charset="0"/>
              <a:buChar char="o"/>
            </a:pPr>
            <a:r>
              <a:rPr lang="en-IE" b="1" dirty="0"/>
              <a:t>Market demand: </a:t>
            </a:r>
            <a:r>
              <a:rPr lang="en-IE" dirty="0"/>
              <a:t>The total quantity of a product or service that all consumers in a particular place (market) are prepared to purchase at a particular price.</a:t>
            </a:r>
          </a:p>
          <a:p>
            <a:endParaRPr lang="en-IE" dirty="0"/>
          </a:p>
        </p:txBody>
      </p:sp>
    </p:spTree>
    <p:extLst>
      <p:ext uri="{BB962C8B-B14F-4D97-AF65-F5344CB8AC3E}">
        <p14:creationId xmlns:p14="http://schemas.microsoft.com/office/powerpoint/2010/main" val="3453895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A933363-E1B2-4E9F-BE8B-574C00066228}"/>
              </a:ext>
            </a:extLst>
          </p:cNvPr>
          <p:cNvSpPr>
            <a:spLocks noGrp="1"/>
          </p:cNvSpPr>
          <p:nvPr>
            <p:ph type="body" sz="quarter" idx="14"/>
          </p:nvPr>
        </p:nvSpPr>
        <p:spPr/>
        <p:txBody>
          <a:bodyPr/>
          <a:lstStyle/>
          <a:p>
            <a:r>
              <a:rPr lang="en-IE" dirty="0"/>
              <a:t>Demand and Supply</a:t>
            </a:r>
          </a:p>
        </p:txBody>
      </p:sp>
      <p:sp>
        <p:nvSpPr>
          <p:cNvPr id="10" name="Text Placeholder 9">
            <a:extLst>
              <a:ext uri="{FF2B5EF4-FFF2-40B4-BE49-F238E27FC236}">
                <a16:creationId xmlns:a16="http://schemas.microsoft.com/office/drawing/2014/main" id="{0ED4FE1E-804C-4B9B-B162-37E42F859185}"/>
              </a:ext>
            </a:extLst>
          </p:cNvPr>
          <p:cNvSpPr>
            <a:spLocks noGrp="1"/>
          </p:cNvSpPr>
          <p:nvPr>
            <p:ph type="body" sz="quarter" idx="15"/>
          </p:nvPr>
        </p:nvSpPr>
        <p:spPr/>
        <p:txBody>
          <a:bodyPr/>
          <a:lstStyle/>
          <a:p>
            <a:r>
              <a:rPr lang="en-IE" dirty="0"/>
              <a:t>Demand and Price</a:t>
            </a:r>
          </a:p>
        </p:txBody>
      </p:sp>
      <p:sp>
        <p:nvSpPr>
          <p:cNvPr id="11" name="Content Placeholder 10">
            <a:extLst>
              <a:ext uri="{FF2B5EF4-FFF2-40B4-BE49-F238E27FC236}">
                <a16:creationId xmlns:a16="http://schemas.microsoft.com/office/drawing/2014/main" id="{403EE228-19A8-4589-A3AE-96DCE9C940D5}"/>
              </a:ext>
            </a:extLst>
          </p:cNvPr>
          <p:cNvSpPr>
            <a:spLocks noGrp="1"/>
          </p:cNvSpPr>
          <p:nvPr>
            <p:ph sz="quarter" idx="16"/>
          </p:nvPr>
        </p:nvSpPr>
        <p:spPr>
          <a:xfrm>
            <a:off x="512563" y="1323600"/>
            <a:ext cx="8463162" cy="5143500"/>
          </a:xfrm>
        </p:spPr>
        <p:txBody>
          <a:bodyPr/>
          <a:lstStyle/>
          <a:p>
            <a:pPr marL="180000" indent="0">
              <a:buNone/>
            </a:pPr>
            <a:r>
              <a:rPr lang="en-IE" b="1" dirty="0"/>
              <a:t>If the price of a product or service rises, demand will usually fall because:</a:t>
            </a:r>
          </a:p>
          <a:p>
            <a:pPr>
              <a:buFont typeface="Arial" panose="020B0604020202020204" pitchFamily="34" charset="0"/>
              <a:buChar char="•"/>
            </a:pPr>
            <a:r>
              <a:rPr lang="en-IE" dirty="0"/>
              <a:t>Some consumers can no longer afford the product or service</a:t>
            </a:r>
          </a:p>
          <a:p>
            <a:pPr>
              <a:buFont typeface="Arial" panose="020B0604020202020204" pitchFamily="34" charset="0"/>
              <a:buChar char="•"/>
            </a:pPr>
            <a:r>
              <a:rPr lang="en-IE" dirty="0"/>
              <a:t>Some consumers switch to an alternative brand (known in economics as a substitute’)</a:t>
            </a:r>
          </a:p>
          <a:p>
            <a:pPr>
              <a:buFont typeface="Arial" panose="020B0604020202020204" pitchFamily="34" charset="0"/>
              <a:buChar char="•"/>
            </a:pPr>
            <a:r>
              <a:rPr lang="en-IE" dirty="0"/>
              <a:t>Some consumers no longer think it is worth the money</a:t>
            </a:r>
          </a:p>
          <a:p>
            <a:pPr marL="180000" indent="0">
              <a:buNone/>
            </a:pPr>
            <a:r>
              <a:rPr lang="en-IE" b="1" dirty="0"/>
              <a:t>If the price of a product or service falls, demand will usually rise because:</a:t>
            </a:r>
          </a:p>
          <a:p>
            <a:pPr>
              <a:buFont typeface="Arial" panose="020B0604020202020204" pitchFamily="34" charset="0"/>
              <a:buChar char="•"/>
            </a:pPr>
            <a:r>
              <a:rPr lang="en-IE" dirty="0"/>
              <a:t>Consumers who previously could not afford to purchase the product or service can now do so</a:t>
            </a:r>
          </a:p>
          <a:p>
            <a:pPr>
              <a:buFont typeface="Arial" panose="020B0604020202020204" pitchFamily="34" charset="0"/>
              <a:buChar char="•"/>
            </a:pPr>
            <a:r>
              <a:rPr lang="en-IE" dirty="0"/>
              <a:t>Some consumers switch from an alternative brand that is now more expensive</a:t>
            </a:r>
          </a:p>
          <a:p>
            <a:pPr>
              <a:buFont typeface="Arial" panose="020B0604020202020204" pitchFamily="34" charset="0"/>
              <a:buChar char="•"/>
            </a:pPr>
            <a:r>
              <a:rPr lang="en-IE" dirty="0"/>
              <a:t>Some consumers who previously regarded it as too expensive now believe it is worth the money</a:t>
            </a:r>
          </a:p>
          <a:p>
            <a:endParaRPr lang="en-IE" dirty="0"/>
          </a:p>
        </p:txBody>
      </p:sp>
    </p:spTree>
    <p:extLst>
      <p:ext uri="{BB962C8B-B14F-4D97-AF65-F5344CB8AC3E}">
        <p14:creationId xmlns:p14="http://schemas.microsoft.com/office/powerpoint/2010/main" val="698180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01C12B0-0FE8-4375-A23B-DDFA0BAD2377}"/>
              </a:ext>
            </a:extLst>
          </p:cNvPr>
          <p:cNvSpPr>
            <a:spLocks noGrp="1"/>
          </p:cNvSpPr>
          <p:nvPr>
            <p:ph type="body" sz="quarter" idx="14"/>
          </p:nvPr>
        </p:nvSpPr>
        <p:spPr/>
        <p:txBody>
          <a:bodyPr/>
          <a:lstStyle/>
          <a:p>
            <a:r>
              <a:rPr lang="en-IE" dirty="0"/>
              <a:t>Demand and Supply</a:t>
            </a:r>
          </a:p>
        </p:txBody>
      </p:sp>
      <p:sp>
        <p:nvSpPr>
          <p:cNvPr id="11" name="Text Placeholder 10">
            <a:extLst>
              <a:ext uri="{FF2B5EF4-FFF2-40B4-BE49-F238E27FC236}">
                <a16:creationId xmlns:a16="http://schemas.microsoft.com/office/drawing/2014/main" id="{8194415C-2C7A-447D-9206-F6B216827F07}"/>
              </a:ext>
            </a:extLst>
          </p:cNvPr>
          <p:cNvSpPr>
            <a:spLocks noGrp="1"/>
          </p:cNvSpPr>
          <p:nvPr>
            <p:ph type="body" sz="quarter" idx="15"/>
          </p:nvPr>
        </p:nvSpPr>
        <p:spPr/>
        <p:txBody>
          <a:bodyPr/>
          <a:lstStyle/>
          <a:p>
            <a:r>
              <a:rPr lang="en-IE" dirty="0"/>
              <a:t>Displaying Demand Graphically –The Demand Curve</a:t>
            </a:r>
          </a:p>
        </p:txBody>
      </p:sp>
      <p:sp>
        <p:nvSpPr>
          <p:cNvPr id="12" name="Content Placeholder 11">
            <a:extLst>
              <a:ext uri="{FF2B5EF4-FFF2-40B4-BE49-F238E27FC236}">
                <a16:creationId xmlns:a16="http://schemas.microsoft.com/office/drawing/2014/main" id="{8EA9C68E-51A6-4CA3-B06E-9D48D9244839}"/>
              </a:ext>
            </a:extLst>
          </p:cNvPr>
          <p:cNvSpPr>
            <a:spLocks noGrp="1"/>
          </p:cNvSpPr>
          <p:nvPr>
            <p:ph sz="quarter" idx="16"/>
          </p:nvPr>
        </p:nvSpPr>
        <p:spPr>
          <a:xfrm>
            <a:off x="331587" y="1400752"/>
            <a:ext cx="9831587" cy="5658416"/>
          </a:xfrm>
        </p:spPr>
        <p:txBody>
          <a:bodyPr/>
          <a:lstStyle/>
          <a:p>
            <a:pPr marL="180000" indent="0">
              <a:buNone/>
            </a:pPr>
            <a:r>
              <a:rPr lang="en-IE" dirty="0"/>
              <a:t>Let’s look at a product that is in plentiful supply – for example, airline seats to London with Aer Lingus – and where price increases will cause demand to fall and vice versa.</a:t>
            </a:r>
          </a:p>
          <a:p>
            <a:pPr marL="180000" indent="0">
              <a:buNone/>
            </a:pPr>
            <a:r>
              <a:rPr lang="en-IE" b="1" dirty="0"/>
              <a:t>Product: </a:t>
            </a:r>
            <a:r>
              <a:rPr lang="en-IE" dirty="0"/>
              <a:t>Aer Lingus seats from Dublin to London return</a:t>
            </a:r>
          </a:p>
          <a:p>
            <a:pPr marL="180000" indent="0">
              <a:buNone/>
            </a:pPr>
            <a:r>
              <a:rPr lang="en-IE" b="1" dirty="0"/>
              <a:t>Period:	</a:t>
            </a:r>
            <a:r>
              <a:rPr lang="en-IE" dirty="0"/>
              <a:t>February</a:t>
            </a:r>
          </a:p>
          <a:p>
            <a:pPr marL="180000" indent="0">
              <a:buNone/>
            </a:pPr>
            <a:r>
              <a:rPr lang="en-IE" dirty="0"/>
              <a:t> </a:t>
            </a:r>
          </a:p>
          <a:p>
            <a:pPr marL="180000" indent="0">
              <a:buNone/>
            </a:pPr>
            <a:endParaRPr lang="en-IE" dirty="0"/>
          </a:p>
          <a:p>
            <a:pPr marL="180000" indent="0">
              <a:buNone/>
            </a:pPr>
            <a:endParaRPr lang="en-IE" dirty="0"/>
          </a:p>
          <a:p>
            <a:pPr marL="180000" indent="0">
              <a:buNone/>
            </a:pPr>
            <a:endParaRPr lang="en-IE" dirty="0"/>
          </a:p>
          <a:p>
            <a:pPr marL="180000" indent="0">
              <a:buNone/>
            </a:pPr>
            <a:endParaRPr lang="en-IE" dirty="0"/>
          </a:p>
          <a:p>
            <a:pPr marL="180000" indent="0">
              <a:buNone/>
            </a:pPr>
            <a:endParaRPr lang="en-IE" b="1" dirty="0"/>
          </a:p>
          <a:p>
            <a:pPr marL="180000" indent="0">
              <a:buNone/>
            </a:pPr>
            <a:endParaRPr lang="en-IE" b="1" dirty="0"/>
          </a:p>
          <a:p>
            <a:pPr marL="180000" indent="0">
              <a:buNone/>
            </a:pPr>
            <a:r>
              <a:rPr lang="en-IE" b="1" dirty="0"/>
              <a:t>Demand curve: </a:t>
            </a:r>
            <a:r>
              <a:rPr lang="en-IE" dirty="0"/>
              <a:t>A graph that shows the relationship between the price of goods and services and the quantity of those goods and services that consumers will purchase at that price.</a:t>
            </a:r>
          </a:p>
          <a:p>
            <a:endParaRPr lang="en-IE" dirty="0"/>
          </a:p>
        </p:txBody>
      </p:sp>
      <p:graphicFrame>
        <p:nvGraphicFramePr>
          <p:cNvPr id="14" name="Table 13">
            <a:extLst>
              <a:ext uri="{FF2B5EF4-FFF2-40B4-BE49-F238E27FC236}">
                <a16:creationId xmlns:a16="http://schemas.microsoft.com/office/drawing/2014/main" id="{5AB49C7A-6EE4-4192-A8DB-3A96B08B5E67}"/>
              </a:ext>
            </a:extLst>
          </p:cNvPr>
          <p:cNvGraphicFramePr>
            <a:graphicFrameLocks noGrp="1"/>
          </p:cNvGraphicFramePr>
          <p:nvPr>
            <p:extLst>
              <p:ext uri="{D42A27DB-BD31-4B8C-83A1-F6EECF244321}">
                <p14:modId xmlns:p14="http://schemas.microsoft.com/office/powerpoint/2010/main" val="963143974"/>
              </p:ext>
            </p:extLst>
          </p:nvPr>
        </p:nvGraphicFramePr>
        <p:xfrm>
          <a:off x="941950" y="3203695"/>
          <a:ext cx="3562880" cy="1854200"/>
        </p:xfrm>
        <a:graphic>
          <a:graphicData uri="http://schemas.openxmlformats.org/drawingml/2006/table">
            <a:tbl>
              <a:tblPr firstRow="1" bandRow="1">
                <a:tableStyleId>{5C22544A-7EE6-4342-B048-85BDC9FD1C3A}</a:tableStyleId>
              </a:tblPr>
              <a:tblGrid>
                <a:gridCol w="1255673">
                  <a:extLst>
                    <a:ext uri="{9D8B030D-6E8A-4147-A177-3AD203B41FA5}">
                      <a16:colId xmlns:a16="http://schemas.microsoft.com/office/drawing/2014/main" val="925315548"/>
                    </a:ext>
                  </a:extLst>
                </a:gridCol>
                <a:gridCol w="2307207">
                  <a:extLst>
                    <a:ext uri="{9D8B030D-6E8A-4147-A177-3AD203B41FA5}">
                      <a16:colId xmlns:a16="http://schemas.microsoft.com/office/drawing/2014/main" val="2614414521"/>
                    </a:ext>
                  </a:extLst>
                </a:gridCol>
              </a:tblGrid>
              <a:tr h="370840">
                <a:tc>
                  <a:txBody>
                    <a:bodyPr/>
                    <a:lstStyle/>
                    <a:p>
                      <a:r>
                        <a:rPr lang="en-IE" sz="1800" dirty="0"/>
                        <a:t>Price</a:t>
                      </a:r>
                    </a:p>
                  </a:txBody>
                  <a:tcPr/>
                </a:tc>
                <a:tc>
                  <a:txBody>
                    <a:bodyPr/>
                    <a:lstStyle/>
                    <a:p>
                      <a:r>
                        <a:rPr lang="en-IE" sz="1800" dirty="0"/>
                        <a:t>Quantity Sold</a:t>
                      </a:r>
                    </a:p>
                  </a:txBody>
                  <a:tcPr/>
                </a:tc>
                <a:extLst>
                  <a:ext uri="{0D108BD9-81ED-4DB2-BD59-A6C34878D82A}">
                    <a16:rowId xmlns:a16="http://schemas.microsoft.com/office/drawing/2014/main" val="3473686809"/>
                  </a:ext>
                </a:extLst>
              </a:tr>
              <a:tr h="370840">
                <a:tc>
                  <a:txBody>
                    <a:bodyPr/>
                    <a:lstStyle/>
                    <a:p>
                      <a:r>
                        <a:rPr lang="en-IE" sz="1800" dirty="0"/>
                        <a:t>€10</a:t>
                      </a:r>
                    </a:p>
                  </a:txBody>
                  <a:tcPr/>
                </a:tc>
                <a:tc>
                  <a:txBody>
                    <a:bodyPr/>
                    <a:lstStyle/>
                    <a:p>
                      <a:r>
                        <a:rPr lang="en-IE" sz="1800" dirty="0"/>
                        <a:t>2,400</a:t>
                      </a:r>
                    </a:p>
                  </a:txBody>
                  <a:tcPr/>
                </a:tc>
                <a:extLst>
                  <a:ext uri="{0D108BD9-81ED-4DB2-BD59-A6C34878D82A}">
                    <a16:rowId xmlns:a16="http://schemas.microsoft.com/office/drawing/2014/main" val="3797473403"/>
                  </a:ext>
                </a:extLst>
              </a:tr>
              <a:tr h="370840">
                <a:tc>
                  <a:txBody>
                    <a:bodyPr/>
                    <a:lstStyle/>
                    <a:p>
                      <a:r>
                        <a:rPr lang="en-IE" sz="1800" dirty="0"/>
                        <a:t>€40</a:t>
                      </a:r>
                    </a:p>
                  </a:txBody>
                  <a:tcPr/>
                </a:tc>
                <a:tc>
                  <a:txBody>
                    <a:bodyPr/>
                    <a:lstStyle/>
                    <a:p>
                      <a:r>
                        <a:rPr lang="en-IE" sz="1800" dirty="0"/>
                        <a:t>1,800</a:t>
                      </a:r>
                    </a:p>
                  </a:txBody>
                  <a:tcPr/>
                </a:tc>
                <a:extLst>
                  <a:ext uri="{0D108BD9-81ED-4DB2-BD59-A6C34878D82A}">
                    <a16:rowId xmlns:a16="http://schemas.microsoft.com/office/drawing/2014/main" val="2898434422"/>
                  </a:ext>
                </a:extLst>
              </a:tr>
              <a:tr h="370840">
                <a:tc>
                  <a:txBody>
                    <a:bodyPr/>
                    <a:lstStyle/>
                    <a:p>
                      <a:r>
                        <a:rPr lang="en-IE" sz="1800" dirty="0"/>
                        <a:t>€160</a:t>
                      </a:r>
                    </a:p>
                  </a:txBody>
                  <a:tcPr/>
                </a:tc>
                <a:tc>
                  <a:txBody>
                    <a:bodyPr/>
                    <a:lstStyle/>
                    <a:p>
                      <a:r>
                        <a:rPr lang="en-IE" sz="1800" dirty="0"/>
                        <a:t>1,200</a:t>
                      </a:r>
                    </a:p>
                  </a:txBody>
                  <a:tcPr/>
                </a:tc>
                <a:extLst>
                  <a:ext uri="{0D108BD9-81ED-4DB2-BD59-A6C34878D82A}">
                    <a16:rowId xmlns:a16="http://schemas.microsoft.com/office/drawing/2014/main" val="1259322148"/>
                  </a:ext>
                </a:extLst>
              </a:tr>
              <a:tr h="370840">
                <a:tc>
                  <a:txBody>
                    <a:bodyPr/>
                    <a:lstStyle/>
                    <a:p>
                      <a:r>
                        <a:rPr lang="en-IE" sz="1800" dirty="0"/>
                        <a:t>€240</a:t>
                      </a:r>
                    </a:p>
                  </a:txBody>
                  <a:tcPr/>
                </a:tc>
                <a:tc>
                  <a:txBody>
                    <a:bodyPr/>
                    <a:lstStyle/>
                    <a:p>
                      <a:r>
                        <a:rPr lang="en-IE" sz="1800" dirty="0"/>
                        <a:t>   600</a:t>
                      </a:r>
                    </a:p>
                  </a:txBody>
                  <a:tcPr/>
                </a:tc>
                <a:extLst>
                  <a:ext uri="{0D108BD9-81ED-4DB2-BD59-A6C34878D82A}">
                    <a16:rowId xmlns:a16="http://schemas.microsoft.com/office/drawing/2014/main" val="2151691467"/>
                  </a:ext>
                </a:extLst>
              </a:tr>
            </a:tbl>
          </a:graphicData>
        </a:graphic>
      </p:graphicFrame>
      <p:pic>
        <p:nvPicPr>
          <p:cNvPr id="2" name="Picture 1">
            <a:extLst>
              <a:ext uri="{FF2B5EF4-FFF2-40B4-BE49-F238E27FC236}">
                <a16:creationId xmlns:a16="http://schemas.microsoft.com/office/drawing/2014/main" id="{B5B86B1B-C98C-44A6-AC5C-DF57079296DE}"/>
              </a:ext>
            </a:extLst>
          </p:cNvPr>
          <p:cNvPicPr>
            <a:picLocks noChangeAspect="1"/>
          </p:cNvPicPr>
          <p:nvPr/>
        </p:nvPicPr>
        <p:blipFill>
          <a:blip r:embed="rId2"/>
          <a:stretch>
            <a:fillRect/>
          </a:stretch>
        </p:blipFill>
        <p:spPr>
          <a:xfrm>
            <a:off x="5019804" y="3175478"/>
            <a:ext cx="4221732" cy="2987074"/>
          </a:xfrm>
          <a:prstGeom prst="rect">
            <a:avLst/>
          </a:prstGeom>
        </p:spPr>
      </p:pic>
    </p:spTree>
    <p:extLst>
      <p:ext uri="{BB962C8B-B14F-4D97-AF65-F5344CB8AC3E}">
        <p14:creationId xmlns:p14="http://schemas.microsoft.com/office/powerpoint/2010/main" val="1331461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354746B-6E09-4FB5-98DC-75E808E3F632}"/>
              </a:ext>
            </a:extLst>
          </p:cNvPr>
          <p:cNvSpPr>
            <a:spLocks noGrp="1"/>
          </p:cNvSpPr>
          <p:nvPr>
            <p:ph type="body" sz="quarter" idx="14"/>
          </p:nvPr>
        </p:nvSpPr>
        <p:spPr/>
        <p:txBody>
          <a:bodyPr/>
          <a:lstStyle/>
          <a:p>
            <a:r>
              <a:rPr lang="en-IE" dirty="0"/>
              <a:t>Demand and Supply</a:t>
            </a:r>
          </a:p>
        </p:txBody>
      </p:sp>
      <p:sp>
        <p:nvSpPr>
          <p:cNvPr id="10" name="Text Placeholder 9">
            <a:extLst>
              <a:ext uri="{FF2B5EF4-FFF2-40B4-BE49-F238E27FC236}">
                <a16:creationId xmlns:a16="http://schemas.microsoft.com/office/drawing/2014/main" id="{1C86FB3A-E0DF-407A-A44E-CCCC32EF8409}"/>
              </a:ext>
            </a:extLst>
          </p:cNvPr>
          <p:cNvSpPr>
            <a:spLocks noGrp="1"/>
          </p:cNvSpPr>
          <p:nvPr>
            <p:ph type="body" sz="quarter" idx="15"/>
          </p:nvPr>
        </p:nvSpPr>
        <p:spPr/>
        <p:txBody>
          <a:bodyPr/>
          <a:lstStyle/>
          <a:p>
            <a:r>
              <a:rPr lang="en-IE" dirty="0"/>
              <a:t>Other Factors Affecting Demand</a:t>
            </a:r>
          </a:p>
        </p:txBody>
      </p:sp>
      <p:sp>
        <p:nvSpPr>
          <p:cNvPr id="11" name="Content Placeholder 10">
            <a:extLst>
              <a:ext uri="{FF2B5EF4-FFF2-40B4-BE49-F238E27FC236}">
                <a16:creationId xmlns:a16="http://schemas.microsoft.com/office/drawing/2014/main" id="{58FF3714-DE08-45A9-90F0-CE5F76F30CBF}"/>
              </a:ext>
            </a:extLst>
          </p:cNvPr>
          <p:cNvSpPr>
            <a:spLocks noGrp="1"/>
          </p:cNvSpPr>
          <p:nvPr>
            <p:ph sz="quarter" idx="16"/>
          </p:nvPr>
        </p:nvSpPr>
        <p:spPr>
          <a:xfrm>
            <a:off x="513548" y="1487214"/>
            <a:ext cx="8463162" cy="4981200"/>
          </a:xfrm>
        </p:spPr>
        <p:txBody>
          <a:bodyPr/>
          <a:lstStyle/>
          <a:p>
            <a:pPr marL="180000" indent="0">
              <a:buNone/>
            </a:pPr>
            <a:r>
              <a:rPr lang="en-IE" b="1" dirty="0"/>
              <a:t>1.	A change in the price or features of a </a:t>
            </a:r>
            <a:r>
              <a:rPr lang="en-IE" b="1" u="sng" dirty="0"/>
              <a:t>substitute</a:t>
            </a:r>
            <a:r>
              <a:rPr lang="en-IE" b="1" dirty="0"/>
              <a:t> good or service</a:t>
            </a:r>
            <a:endParaRPr lang="en-IE" b="1" dirty="0">
              <a:solidFill>
                <a:srgbClr val="51BE8D"/>
              </a:solidFill>
            </a:endParaRPr>
          </a:p>
          <a:p>
            <a:pPr marL="180000" indent="0">
              <a:buNone/>
            </a:pPr>
            <a:r>
              <a:rPr lang="en-IE" dirty="0"/>
              <a:t>There are many different producers and suppliers of goods and services. For example:</a:t>
            </a:r>
          </a:p>
          <a:p>
            <a:pPr>
              <a:buFont typeface="Arial" panose="020B0604020202020204" pitchFamily="34" charset="0"/>
              <a:buChar char="•"/>
            </a:pPr>
            <a:r>
              <a:rPr lang="en-IE" dirty="0"/>
              <a:t>If a consumer wanted to purchase a new mobile phone they could choose Apple, Samsung, Sony, Huawei, Nokia, Motorola or Alcatel, among others. For their network provider, they could choose Three, Vodafone or </a:t>
            </a:r>
            <a:r>
              <a:rPr lang="en-IE" dirty="0" err="1"/>
              <a:t>Eir</a:t>
            </a:r>
            <a:r>
              <a:rPr lang="en-IE" dirty="0"/>
              <a:t>. </a:t>
            </a:r>
          </a:p>
          <a:p>
            <a:pPr>
              <a:buFont typeface="Arial" panose="020B0604020202020204" pitchFamily="34" charset="0"/>
              <a:buChar char="•"/>
            </a:pPr>
            <a:r>
              <a:rPr lang="en-IE" dirty="0"/>
              <a:t>The products and services of all these producers and suppliers are said to be substitutes for each other because each can provide the same service to the consumer as the other. </a:t>
            </a:r>
          </a:p>
          <a:p>
            <a:pPr>
              <a:buFont typeface="Arial" panose="020B0604020202020204" pitchFamily="34" charset="0"/>
              <a:buChar char="•"/>
            </a:pPr>
            <a:r>
              <a:rPr lang="en-IE" dirty="0"/>
              <a:t>If one of these manufacturers changes the price, quality or features available, it can affect the demand for the products or services of the others.</a:t>
            </a:r>
          </a:p>
          <a:p>
            <a:pPr>
              <a:buFont typeface="Arial" panose="020B0604020202020204" pitchFamily="34" charset="0"/>
              <a:buChar char="•"/>
            </a:pPr>
            <a:r>
              <a:rPr lang="en-IE" dirty="0"/>
              <a:t>An increase in the price of a substitute good or service can lead to an increase in demand for the products or services of another producer and vice versa.</a:t>
            </a:r>
          </a:p>
          <a:p>
            <a:endParaRPr lang="en-IE" dirty="0"/>
          </a:p>
        </p:txBody>
      </p:sp>
    </p:spTree>
    <p:extLst>
      <p:ext uri="{BB962C8B-B14F-4D97-AF65-F5344CB8AC3E}">
        <p14:creationId xmlns:p14="http://schemas.microsoft.com/office/powerpoint/2010/main" val="3779725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7BEA3F5-4CE6-4C60-89C9-F95988AEEF2D}"/>
              </a:ext>
            </a:extLst>
          </p:cNvPr>
          <p:cNvSpPr>
            <a:spLocks noGrp="1"/>
          </p:cNvSpPr>
          <p:nvPr>
            <p:ph type="body" sz="quarter" idx="14"/>
          </p:nvPr>
        </p:nvSpPr>
        <p:spPr/>
        <p:txBody>
          <a:bodyPr/>
          <a:lstStyle/>
          <a:p>
            <a:r>
              <a:rPr lang="en-IE" dirty="0"/>
              <a:t>Demand and Supply</a:t>
            </a:r>
          </a:p>
        </p:txBody>
      </p:sp>
      <p:sp>
        <p:nvSpPr>
          <p:cNvPr id="10" name="Text Placeholder 9">
            <a:extLst>
              <a:ext uri="{FF2B5EF4-FFF2-40B4-BE49-F238E27FC236}">
                <a16:creationId xmlns:a16="http://schemas.microsoft.com/office/drawing/2014/main" id="{F4732298-AF8A-4BB6-9AF3-6E30FABA5B09}"/>
              </a:ext>
            </a:extLst>
          </p:cNvPr>
          <p:cNvSpPr>
            <a:spLocks noGrp="1"/>
          </p:cNvSpPr>
          <p:nvPr>
            <p:ph type="body" sz="quarter" idx="15"/>
          </p:nvPr>
        </p:nvSpPr>
        <p:spPr/>
        <p:txBody>
          <a:bodyPr/>
          <a:lstStyle/>
          <a:p>
            <a:r>
              <a:rPr lang="en-IE" dirty="0"/>
              <a:t>Other Factors Affecting Demand</a:t>
            </a:r>
          </a:p>
        </p:txBody>
      </p:sp>
      <p:sp>
        <p:nvSpPr>
          <p:cNvPr id="11" name="Content Placeholder 10">
            <a:extLst>
              <a:ext uri="{FF2B5EF4-FFF2-40B4-BE49-F238E27FC236}">
                <a16:creationId xmlns:a16="http://schemas.microsoft.com/office/drawing/2014/main" id="{3540E5C1-A31D-4E29-B12E-024918B75696}"/>
              </a:ext>
            </a:extLst>
          </p:cNvPr>
          <p:cNvSpPr>
            <a:spLocks noGrp="1"/>
          </p:cNvSpPr>
          <p:nvPr>
            <p:ph sz="quarter" idx="16"/>
          </p:nvPr>
        </p:nvSpPr>
        <p:spPr>
          <a:xfrm>
            <a:off x="460997" y="1476703"/>
            <a:ext cx="8463162" cy="400865"/>
          </a:xfrm>
        </p:spPr>
        <p:txBody>
          <a:bodyPr/>
          <a:lstStyle/>
          <a:p>
            <a:pPr marL="180000" indent="0">
              <a:buNone/>
            </a:pPr>
            <a:r>
              <a:rPr lang="en-IE" b="1" dirty="0"/>
              <a:t>2.	A change in the price or features of a</a:t>
            </a:r>
            <a:r>
              <a:rPr lang="en-IE" b="1" i="1" dirty="0"/>
              <a:t> </a:t>
            </a:r>
            <a:r>
              <a:rPr lang="en-IE" b="1" dirty="0"/>
              <a:t>complementary</a:t>
            </a:r>
            <a:r>
              <a:rPr lang="en-IE" b="1" i="1" dirty="0"/>
              <a:t> </a:t>
            </a:r>
            <a:r>
              <a:rPr lang="en-IE" b="1" dirty="0"/>
              <a:t>good or service</a:t>
            </a:r>
          </a:p>
        </p:txBody>
      </p:sp>
      <p:sp>
        <p:nvSpPr>
          <p:cNvPr id="6" name="Content Placeholder 10">
            <a:extLst>
              <a:ext uri="{FF2B5EF4-FFF2-40B4-BE49-F238E27FC236}">
                <a16:creationId xmlns:a16="http://schemas.microsoft.com/office/drawing/2014/main" id="{3540E5C1-A31D-4E29-B12E-024918B75696}"/>
              </a:ext>
            </a:extLst>
          </p:cNvPr>
          <p:cNvSpPr txBox="1">
            <a:spLocks/>
          </p:cNvSpPr>
          <p:nvPr/>
        </p:nvSpPr>
        <p:spPr>
          <a:xfrm>
            <a:off x="460997" y="1933574"/>
            <a:ext cx="5939803" cy="3747898"/>
          </a:xfrm>
          <a:prstGeom prst="rect">
            <a:avLst/>
          </a:prstGeom>
        </p:spPr>
        <p:txBody>
          <a:bodyPr vert="horz"/>
          <a:lstStyle>
            <a:lvl1pPr marL="540000" marR="0" indent="-360000" algn="l" defTabSz="520700" rtl="0" eaLnBrk="1" fontAlgn="base" latinLnBrk="0" hangingPunct="1">
              <a:lnSpc>
                <a:spcPts val="2160"/>
              </a:lnSpc>
              <a:spcBef>
                <a:spcPts val="0"/>
              </a:spcBef>
              <a:spcAft>
                <a:spcPts val="1450"/>
              </a:spcAft>
              <a:buClr>
                <a:srgbClr val="BFD72E"/>
              </a:buClr>
              <a:buSzTx/>
              <a:buFont typeface="Courier New"/>
              <a:buChar char="o"/>
              <a:tabLst/>
              <a:defRPr sz="1800" kern="1200" baseline="0">
                <a:solidFill>
                  <a:schemeClr val="tx1"/>
                </a:solidFill>
                <a:latin typeface="+mn-lt"/>
                <a:ea typeface="MS PGothic" panose="020B0600070205080204" pitchFamily="34" charset="-128"/>
                <a:cs typeface="MS PGothic" charset="0"/>
              </a:defRPr>
            </a:lvl1pPr>
            <a:lvl2pPr marL="720000" indent="-360000" algn="l" defTabSz="520700" rtl="0" eaLnBrk="0" fontAlgn="base" hangingPunct="0">
              <a:lnSpc>
                <a:spcPts val="1920"/>
              </a:lnSpc>
              <a:spcBef>
                <a:spcPts val="0"/>
              </a:spcBef>
              <a:spcAft>
                <a:spcPts val="1450"/>
              </a:spcAft>
              <a:buClr>
                <a:srgbClr val="BFD72E"/>
              </a:buClr>
              <a:buFont typeface="Arial" panose="020B0604020202020204" pitchFamily="34" charset="0"/>
              <a:buChar char="–"/>
              <a:defRPr sz="1600" kern="1200">
                <a:solidFill>
                  <a:schemeClr val="tx1"/>
                </a:solidFill>
                <a:latin typeface="+mn-lt"/>
                <a:ea typeface="MS PGothic" panose="020B0600070205080204" pitchFamily="34" charset="-128"/>
                <a:cs typeface="MS PGothic" charset="0"/>
              </a:defRPr>
            </a:lvl2pPr>
            <a:lvl3pPr marL="1080000" indent="-360000" algn="l" defTabSz="520700" rtl="0" eaLnBrk="0" fontAlgn="base" hangingPunct="0">
              <a:lnSpc>
                <a:spcPts val="1920"/>
              </a:lnSpc>
              <a:spcBef>
                <a:spcPts val="0"/>
              </a:spcBef>
              <a:spcAft>
                <a:spcPts val="1450"/>
              </a:spcAft>
              <a:buClr>
                <a:srgbClr val="BFD72E"/>
              </a:buClr>
              <a:buFont typeface="Arial" panose="020B0604020202020204" pitchFamily="34" charset="0"/>
              <a:buChar char="•"/>
              <a:defRPr sz="1400" kern="1200">
                <a:solidFill>
                  <a:schemeClr val="tx1"/>
                </a:solidFill>
                <a:latin typeface="+mn-lt"/>
                <a:ea typeface="MS PGothic" panose="020B0600070205080204" pitchFamily="34" charset="-128"/>
                <a:cs typeface="MS PGothic" charset="0"/>
              </a:defRPr>
            </a:lvl3pPr>
            <a:lvl4pPr marL="1824038"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4pPr>
            <a:lvl5pPr marL="2346325" indent="-260350" algn="l" defTabSz="52070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S PGothic" panose="020B0600070205080204" pitchFamily="34" charset="-128"/>
                <a:cs typeface="MS PGothic" charset="0"/>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a:buFont typeface="Arial" panose="020B0604020202020204" pitchFamily="34" charset="0"/>
              <a:buChar char="•"/>
            </a:pPr>
            <a:r>
              <a:rPr lang="en-IE" dirty="0"/>
              <a:t>When certain goods or services must be used together, they are said to be  ‘complementary’ to each other. For example, if you want to purchase a gas cooker, you must have a gas supply to your home.</a:t>
            </a:r>
          </a:p>
          <a:p>
            <a:pPr>
              <a:buFont typeface="Arial" panose="020B0604020202020204" pitchFamily="34" charset="0"/>
              <a:buChar char="•"/>
            </a:pPr>
            <a:r>
              <a:rPr lang="en-IE" dirty="0"/>
              <a:t>Because you cannot have one without the other, they are said to complement each other.</a:t>
            </a:r>
          </a:p>
          <a:p>
            <a:pPr>
              <a:buFont typeface="Arial" panose="020B0604020202020204" pitchFamily="34" charset="0"/>
              <a:buChar char="•"/>
            </a:pPr>
            <a:r>
              <a:rPr lang="en-IE" dirty="0"/>
              <a:t>As a result, if the price of one goes up or down (for example, the cost of gas goes up), it could affect the demand for gas cookers as people decide to switch to electric cookers to save money. </a:t>
            </a:r>
          </a:p>
          <a:p>
            <a:endParaRPr lang="en-IE"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1046" y="2142128"/>
            <a:ext cx="2966567" cy="3330790"/>
          </a:xfrm>
          <a:prstGeom prst="rect">
            <a:avLst/>
          </a:prstGeom>
        </p:spPr>
      </p:pic>
    </p:spTree>
    <p:extLst>
      <p:ext uri="{BB962C8B-B14F-4D97-AF65-F5344CB8AC3E}">
        <p14:creationId xmlns:p14="http://schemas.microsoft.com/office/powerpoint/2010/main" val="209582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CB59F57-0395-41A7-B76C-C8572D505592}"/>
              </a:ext>
            </a:extLst>
          </p:cNvPr>
          <p:cNvSpPr>
            <a:spLocks noGrp="1"/>
          </p:cNvSpPr>
          <p:nvPr>
            <p:ph type="body" sz="quarter" idx="14"/>
          </p:nvPr>
        </p:nvSpPr>
        <p:spPr/>
        <p:txBody>
          <a:bodyPr/>
          <a:lstStyle/>
          <a:p>
            <a:r>
              <a:rPr lang="en-IE" dirty="0"/>
              <a:t>Demand and Supply</a:t>
            </a:r>
          </a:p>
        </p:txBody>
      </p:sp>
      <p:sp>
        <p:nvSpPr>
          <p:cNvPr id="10" name="Text Placeholder 9">
            <a:extLst>
              <a:ext uri="{FF2B5EF4-FFF2-40B4-BE49-F238E27FC236}">
                <a16:creationId xmlns:a16="http://schemas.microsoft.com/office/drawing/2014/main" id="{2106380B-D451-47DB-B692-FDC61EB18C81}"/>
              </a:ext>
            </a:extLst>
          </p:cNvPr>
          <p:cNvSpPr>
            <a:spLocks noGrp="1"/>
          </p:cNvSpPr>
          <p:nvPr>
            <p:ph type="body" sz="quarter" idx="15"/>
          </p:nvPr>
        </p:nvSpPr>
        <p:spPr/>
        <p:txBody>
          <a:bodyPr/>
          <a:lstStyle/>
          <a:p>
            <a:r>
              <a:rPr lang="en-IE" dirty="0"/>
              <a:t>Other Factors Affecting Demand</a:t>
            </a:r>
          </a:p>
        </p:txBody>
      </p:sp>
      <p:sp>
        <p:nvSpPr>
          <p:cNvPr id="11" name="Content Placeholder 10">
            <a:extLst>
              <a:ext uri="{FF2B5EF4-FFF2-40B4-BE49-F238E27FC236}">
                <a16:creationId xmlns:a16="http://schemas.microsoft.com/office/drawing/2014/main" id="{DC927A14-39BD-4B45-AE2B-858FB624DEF9}"/>
              </a:ext>
            </a:extLst>
          </p:cNvPr>
          <p:cNvSpPr>
            <a:spLocks noGrp="1"/>
          </p:cNvSpPr>
          <p:nvPr>
            <p:ph sz="quarter" idx="16"/>
          </p:nvPr>
        </p:nvSpPr>
        <p:spPr>
          <a:xfrm>
            <a:off x="608141" y="1455683"/>
            <a:ext cx="8463162" cy="4432300"/>
          </a:xfrm>
        </p:spPr>
        <p:txBody>
          <a:bodyPr/>
          <a:lstStyle/>
          <a:p>
            <a:pPr marL="180000" indent="0">
              <a:buNone/>
            </a:pPr>
            <a:r>
              <a:rPr lang="en-IE" b="1" dirty="0"/>
              <a:t>3.	Advertising and promotion</a:t>
            </a:r>
          </a:p>
          <a:p>
            <a:pPr>
              <a:buFont typeface="Arial" panose="020B0604020202020204" pitchFamily="34" charset="0"/>
              <a:buChar char="•"/>
            </a:pPr>
            <a:r>
              <a:rPr lang="en-IE" dirty="0"/>
              <a:t>If a particular manufacturer or supplier runs a big advertising campaign, it will increase the demand for that product or service.</a:t>
            </a:r>
          </a:p>
          <a:p>
            <a:pPr>
              <a:buFont typeface="Arial" panose="020B0604020202020204" pitchFamily="34" charset="0"/>
              <a:buChar char="•"/>
            </a:pPr>
            <a:r>
              <a:rPr lang="en-IE" dirty="0"/>
              <a:t>Studies have shown that people continue to purchase more of a higher-priced good that is well advertised than lower-priced alternatives that are not well advertised.</a:t>
            </a:r>
          </a:p>
          <a:p>
            <a:pPr marL="180000" indent="0">
              <a:buNone/>
            </a:pPr>
            <a:r>
              <a:rPr lang="en-IE" b="1" dirty="0"/>
              <a:t>4.	Tastes and fashions</a:t>
            </a:r>
          </a:p>
          <a:p>
            <a:pPr>
              <a:buFont typeface="Arial" panose="020B0604020202020204" pitchFamily="34" charset="0"/>
              <a:buChar char="•"/>
            </a:pPr>
            <a:r>
              <a:rPr lang="en-IE" dirty="0"/>
              <a:t>Consumers will always be inclined to purchase goods and services that are currently in fashion, either because they are the latest must-have toy or the latest fashion accessory.</a:t>
            </a:r>
          </a:p>
          <a:p>
            <a:pPr>
              <a:buFont typeface="Arial" panose="020B0604020202020204" pitchFamily="34" charset="0"/>
              <a:buChar char="•"/>
            </a:pPr>
            <a:r>
              <a:rPr lang="en-IE" dirty="0"/>
              <a:t>The demand for goods and services will always change in response to changes in fashions and trends.</a:t>
            </a:r>
          </a:p>
          <a:p>
            <a:endParaRPr lang="en-IE" dirty="0"/>
          </a:p>
        </p:txBody>
      </p:sp>
    </p:spTree>
    <p:extLst>
      <p:ext uri="{BB962C8B-B14F-4D97-AF65-F5344CB8AC3E}">
        <p14:creationId xmlns:p14="http://schemas.microsoft.com/office/powerpoint/2010/main" val="1573839650"/>
      </p:ext>
    </p:extLst>
  </p:cSld>
  <p:clrMapOvr>
    <a:masterClrMapping/>
  </p:clrMapOvr>
</p:sld>
</file>

<file path=ppt/theme/theme1.xml><?xml version="1.0" encoding="utf-8"?>
<a:theme xmlns:a="http://schemas.openxmlformats.org/drawingml/2006/main" name="Generic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89C0F2F2751E4D89316BDAA9FE730F" ma:contentTypeVersion="9" ma:contentTypeDescription="Create a new document." ma:contentTypeScope="" ma:versionID="29722f0db6237fca2c47587e0677b628">
  <xsd:schema xmlns:xsd="http://www.w3.org/2001/XMLSchema" xmlns:xs="http://www.w3.org/2001/XMLSchema" xmlns:p="http://schemas.microsoft.com/office/2006/metadata/properties" xmlns:ns2="37a15ebc-f898-4d17-b0a4-83545f0702c8" xmlns:ns3="b312e899-71bd-441b-bd11-01ed88b72bec" targetNamespace="http://schemas.microsoft.com/office/2006/metadata/properties" ma:root="true" ma:fieldsID="ed9126b593dfa3514ed489edd895d5a2" ns2:_="" ns3:_="">
    <xsd:import namespace="37a15ebc-f898-4d17-b0a4-83545f0702c8"/>
    <xsd:import namespace="b312e899-71bd-441b-bd11-01ed88b72be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15ebc-f898-4d17-b0a4-83545f0702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12e899-71bd-441b-bd11-01ed88b72be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F5FCB1-D3D2-4E99-8227-C041232E6F64}"/>
</file>

<file path=customXml/itemProps2.xml><?xml version="1.0" encoding="utf-8"?>
<ds:datastoreItem xmlns:ds="http://schemas.openxmlformats.org/officeDocument/2006/customXml" ds:itemID="{4B061392-4D2E-440C-A677-2C2F6D3B391C}"/>
</file>

<file path=customXml/itemProps3.xml><?xml version="1.0" encoding="utf-8"?>
<ds:datastoreItem xmlns:ds="http://schemas.openxmlformats.org/officeDocument/2006/customXml" ds:itemID="{597CB869-8B46-42DA-9A36-72C92B88976A}"/>
</file>

<file path=docProps/app.xml><?xml version="1.0" encoding="utf-8"?>
<Properties xmlns="http://schemas.openxmlformats.org/officeDocument/2006/extended-properties" xmlns:vt="http://schemas.openxmlformats.org/officeDocument/2006/docPropsVTypes">
  <Template>Generic PP.pot</Template>
  <TotalTime>2888</TotalTime>
  <Words>1183</Words>
  <Application>Microsoft Office PowerPoint</Application>
  <PresentationFormat>Custom</PresentationFormat>
  <Paragraphs>192</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MS Mincho</vt:lpstr>
      <vt:lpstr>ＭＳ Ｐゴシック</vt:lpstr>
      <vt:lpstr>ＭＳ Ｐゴシック</vt:lpstr>
      <vt:lpstr>Arial</vt:lpstr>
      <vt:lpstr>Calibri</vt:lpstr>
      <vt:lpstr>Courier New</vt:lpstr>
      <vt:lpstr>Rockwell</vt:lpstr>
      <vt:lpstr>Times New Roman</vt:lpstr>
      <vt:lpstr>Generic PP</vt:lpstr>
      <vt:lpstr>Strand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Folens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Juliette OGorman</dc:creator>
  <cp:lastModifiedBy>Priscilla O'Connor</cp:lastModifiedBy>
  <cp:revision>157</cp:revision>
  <cp:lastPrinted>2017-08-18T06:57:07Z</cp:lastPrinted>
  <dcterms:created xsi:type="dcterms:W3CDTF">2015-10-12T11:22:00Z</dcterms:created>
  <dcterms:modified xsi:type="dcterms:W3CDTF">2019-01-23T13:47:14Z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0x010100BD89C0F2F2751E4D89316BDAA9FE730F</vt:lpwstr>
  </property>
</Properties>
</file>