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il Burkey" initials="N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17338-0987-4C7C-B30A-05CD7F8D5267}" v="113" dt="2023-02-09T16:52:54.17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eane" userId="S::ciaran.deane@folens.ie::74006de6-6fd8-48a6-bbc8-0cc9330118f9" providerId="AD" clId="Web-{06217338-0987-4C7C-B30A-05CD7F8D5267}"/>
    <pc:docChg chg="modSld">
      <pc:chgData name="Ciaran Deane" userId="S::ciaran.deane@folens.ie::74006de6-6fd8-48a6-bbc8-0cc9330118f9" providerId="AD" clId="Web-{06217338-0987-4C7C-B30A-05CD7F8D5267}" dt="2023-02-09T16:52:52.514" v="43" actId="20577"/>
      <pc:docMkLst>
        <pc:docMk/>
      </pc:docMkLst>
      <pc:sldChg chg="modSp">
        <pc:chgData name="Ciaran Deane" userId="S::ciaran.deane@folens.ie::74006de6-6fd8-48a6-bbc8-0cc9330118f9" providerId="AD" clId="Web-{06217338-0987-4C7C-B30A-05CD7F8D5267}" dt="2023-02-09T16:47:06.335" v="0" actId="20577"/>
        <pc:sldMkLst>
          <pc:docMk/>
          <pc:sldMk cId="0" sldId="257"/>
        </pc:sldMkLst>
        <pc:spChg chg="mod">
          <ac:chgData name="Ciaran Deane" userId="S::ciaran.deane@folens.ie::74006de6-6fd8-48a6-bbc8-0cc9330118f9" providerId="AD" clId="Web-{06217338-0987-4C7C-B30A-05CD7F8D5267}" dt="2023-02-09T16:47:06.335" v="0" actId="20577"/>
          <ac:spMkLst>
            <pc:docMk/>
            <pc:sldMk cId="0" sldId="257"/>
            <ac:spMk id="234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47:17.414" v="3" actId="20577"/>
        <pc:sldMkLst>
          <pc:docMk/>
          <pc:sldMk cId="0" sldId="258"/>
        </pc:sldMkLst>
        <pc:spChg chg="mod">
          <ac:chgData name="Ciaran Deane" userId="S::ciaran.deane@folens.ie::74006de6-6fd8-48a6-bbc8-0cc9330118f9" providerId="AD" clId="Web-{06217338-0987-4C7C-B30A-05CD7F8D5267}" dt="2023-02-09T16:47:17.414" v="3" actId="20577"/>
          <ac:spMkLst>
            <pc:docMk/>
            <pc:sldMk cId="0" sldId="258"/>
            <ac:spMk id="238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47:25.961" v="5" actId="20577"/>
        <pc:sldMkLst>
          <pc:docMk/>
          <pc:sldMk cId="0" sldId="259"/>
        </pc:sldMkLst>
        <pc:spChg chg="mod">
          <ac:chgData name="Ciaran Deane" userId="S::ciaran.deane@folens.ie::74006de6-6fd8-48a6-bbc8-0cc9330118f9" providerId="AD" clId="Web-{06217338-0987-4C7C-B30A-05CD7F8D5267}" dt="2023-02-09T16:47:25.961" v="5" actId="20577"/>
          <ac:spMkLst>
            <pc:docMk/>
            <pc:sldMk cId="0" sldId="259"/>
            <ac:spMk id="242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47:55.916" v="7" actId="20577"/>
        <pc:sldMkLst>
          <pc:docMk/>
          <pc:sldMk cId="0" sldId="260"/>
        </pc:sldMkLst>
        <pc:spChg chg="mod">
          <ac:chgData name="Ciaran Deane" userId="S::ciaran.deane@folens.ie::74006de6-6fd8-48a6-bbc8-0cc9330118f9" providerId="AD" clId="Web-{06217338-0987-4C7C-B30A-05CD7F8D5267}" dt="2023-02-09T16:47:55.916" v="7" actId="20577"/>
          <ac:spMkLst>
            <pc:docMk/>
            <pc:sldMk cId="0" sldId="260"/>
            <ac:spMk id="246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48:07.105" v="10" actId="20577"/>
        <pc:sldMkLst>
          <pc:docMk/>
          <pc:sldMk cId="0" sldId="261"/>
        </pc:sldMkLst>
        <pc:spChg chg="mod">
          <ac:chgData name="Ciaran Deane" userId="S::ciaran.deane@folens.ie::74006de6-6fd8-48a6-bbc8-0cc9330118f9" providerId="AD" clId="Web-{06217338-0987-4C7C-B30A-05CD7F8D5267}" dt="2023-02-09T16:48:07.105" v="10" actId="20577"/>
          <ac:spMkLst>
            <pc:docMk/>
            <pc:sldMk cId="0" sldId="261"/>
            <ac:spMk id="250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48:26.934" v="12" actId="20577"/>
        <pc:sldMkLst>
          <pc:docMk/>
          <pc:sldMk cId="0" sldId="262"/>
        </pc:sldMkLst>
        <pc:spChg chg="mod">
          <ac:chgData name="Ciaran Deane" userId="S::ciaran.deane@folens.ie::74006de6-6fd8-48a6-bbc8-0cc9330118f9" providerId="AD" clId="Web-{06217338-0987-4C7C-B30A-05CD7F8D5267}" dt="2023-02-09T16:48:26.934" v="12" actId="20577"/>
          <ac:spMkLst>
            <pc:docMk/>
            <pc:sldMk cId="0" sldId="262"/>
            <ac:spMk id="268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49:36.485" v="18" actId="20577"/>
        <pc:sldMkLst>
          <pc:docMk/>
          <pc:sldMk cId="0" sldId="264"/>
        </pc:sldMkLst>
        <pc:spChg chg="mod">
          <ac:chgData name="Ciaran Deane" userId="S::ciaran.deane@folens.ie::74006de6-6fd8-48a6-bbc8-0cc9330118f9" providerId="AD" clId="Web-{06217338-0987-4C7C-B30A-05CD7F8D5267}" dt="2023-02-09T16:49:32.891" v="16" actId="20577"/>
          <ac:spMkLst>
            <pc:docMk/>
            <pc:sldMk cId="0" sldId="264"/>
            <ac:spMk id="278" creationId="{00000000-0000-0000-0000-000000000000}"/>
          </ac:spMkLst>
        </pc:spChg>
        <pc:spChg chg="mod">
          <ac:chgData name="Ciaran Deane" userId="S::ciaran.deane@folens.ie::74006de6-6fd8-48a6-bbc8-0cc9330118f9" providerId="AD" clId="Web-{06217338-0987-4C7C-B30A-05CD7F8D5267}" dt="2023-02-09T16:49:36.485" v="18" actId="20577"/>
          <ac:spMkLst>
            <pc:docMk/>
            <pc:sldMk cId="0" sldId="264"/>
            <ac:spMk id="292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49:50.268" v="20" actId="20577"/>
        <pc:sldMkLst>
          <pc:docMk/>
          <pc:sldMk cId="0" sldId="265"/>
        </pc:sldMkLst>
        <pc:spChg chg="mod">
          <ac:chgData name="Ciaran Deane" userId="S::ciaran.deane@folens.ie::74006de6-6fd8-48a6-bbc8-0cc9330118f9" providerId="AD" clId="Web-{06217338-0987-4C7C-B30A-05CD7F8D5267}" dt="2023-02-09T16:49:50.268" v="20" actId="20577"/>
          <ac:spMkLst>
            <pc:docMk/>
            <pc:sldMk cId="0" sldId="265"/>
            <ac:spMk id="299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50:27.583" v="23" actId="14100"/>
        <pc:sldMkLst>
          <pc:docMk/>
          <pc:sldMk cId="0" sldId="266"/>
        </pc:sldMkLst>
        <pc:spChg chg="mod">
          <ac:chgData name="Ciaran Deane" userId="S::ciaran.deane@folens.ie::74006de6-6fd8-48a6-bbc8-0cc9330118f9" providerId="AD" clId="Web-{06217338-0987-4C7C-B30A-05CD7F8D5267}" dt="2023-02-09T16:50:18.660" v="22" actId="20577"/>
          <ac:spMkLst>
            <pc:docMk/>
            <pc:sldMk cId="0" sldId="266"/>
            <ac:spMk id="303" creationId="{00000000-0000-0000-0000-000000000000}"/>
          </ac:spMkLst>
        </pc:spChg>
        <pc:picChg chg="mod">
          <ac:chgData name="Ciaran Deane" userId="S::ciaran.deane@folens.ie::74006de6-6fd8-48a6-bbc8-0cc9330118f9" providerId="AD" clId="Web-{06217338-0987-4C7C-B30A-05CD7F8D5267}" dt="2023-02-09T16:50:27.583" v="23" actId="14100"/>
          <ac:picMkLst>
            <pc:docMk/>
            <pc:sldMk cId="0" sldId="266"/>
            <ac:picMk id="302" creationId="{00000000-0000-0000-0000-000000000000}"/>
          </ac:picMkLst>
        </pc:picChg>
      </pc:sldChg>
      <pc:sldChg chg="modSp">
        <pc:chgData name="Ciaran Deane" userId="S::ciaran.deane@folens.ie::74006de6-6fd8-48a6-bbc8-0cc9330118f9" providerId="AD" clId="Web-{06217338-0987-4C7C-B30A-05CD7F8D5267}" dt="2023-02-09T16:50:54.413" v="25" actId="20577"/>
        <pc:sldMkLst>
          <pc:docMk/>
          <pc:sldMk cId="0" sldId="268"/>
        </pc:sldMkLst>
        <pc:spChg chg="mod">
          <ac:chgData name="Ciaran Deane" userId="S::ciaran.deane@folens.ie::74006de6-6fd8-48a6-bbc8-0cc9330118f9" providerId="AD" clId="Web-{06217338-0987-4C7C-B30A-05CD7F8D5267}" dt="2023-02-09T16:50:54.413" v="25" actId="20577"/>
          <ac:spMkLst>
            <pc:docMk/>
            <pc:sldMk cId="0" sldId="268"/>
            <ac:spMk id="315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51:04.804" v="27" actId="20577"/>
        <pc:sldMkLst>
          <pc:docMk/>
          <pc:sldMk cId="0" sldId="269"/>
        </pc:sldMkLst>
        <pc:spChg chg="mod">
          <ac:chgData name="Ciaran Deane" userId="S::ciaran.deane@folens.ie::74006de6-6fd8-48a6-bbc8-0cc9330118f9" providerId="AD" clId="Web-{06217338-0987-4C7C-B30A-05CD7F8D5267}" dt="2023-02-09T16:51:04.804" v="27" actId="20577"/>
          <ac:spMkLst>
            <pc:docMk/>
            <pc:sldMk cId="0" sldId="269"/>
            <ac:spMk id="319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51:13.898" v="29" actId="20577"/>
        <pc:sldMkLst>
          <pc:docMk/>
          <pc:sldMk cId="0" sldId="270"/>
        </pc:sldMkLst>
        <pc:spChg chg="mod">
          <ac:chgData name="Ciaran Deane" userId="S::ciaran.deane@folens.ie::74006de6-6fd8-48a6-bbc8-0cc9330118f9" providerId="AD" clId="Web-{06217338-0987-4C7C-B30A-05CD7F8D5267}" dt="2023-02-09T16:51:13.898" v="29" actId="20577"/>
          <ac:spMkLst>
            <pc:docMk/>
            <pc:sldMk cId="0" sldId="270"/>
            <ac:spMk id="323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51:20.508" v="31" actId="20577"/>
        <pc:sldMkLst>
          <pc:docMk/>
          <pc:sldMk cId="0" sldId="271"/>
        </pc:sldMkLst>
        <pc:spChg chg="mod">
          <ac:chgData name="Ciaran Deane" userId="S::ciaran.deane@folens.ie::74006de6-6fd8-48a6-bbc8-0cc9330118f9" providerId="AD" clId="Web-{06217338-0987-4C7C-B30A-05CD7F8D5267}" dt="2023-02-09T16:51:20.508" v="31" actId="20577"/>
          <ac:spMkLst>
            <pc:docMk/>
            <pc:sldMk cId="0" sldId="271"/>
            <ac:spMk id="328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51:30.446" v="33" actId="20577"/>
        <pc:sldMkLst>
          <pc:docMk/>
          <pc:sldMk cId="0" sldId="272"/>
        </pc:sldMkLst>
        <pc:spChg chg="mod">
          <ac:chgData name="Ciaran Deane" userId="S::ciaran.deane@folens.ie::74006de6-6fd8-48a6-bbc8-0cc9330118f9" providerId="AD" clId="Web-{06217338-0987-4C7C-B30A-05CD7F8D5267}" dt="2023-02-09T16:51:30.446" v="33" actId="20577"/>
          <ac:spMkLst>
            <pc:docMk/>
            <pc:sldMk cId="0" sldId="272"/>
            <ac:spMk id="353" creationId="{00000000-0000-0000-0000-000000000000}"/>
          </ac:spMkLst>
        </pc:spChg>
      </pc:sldChg>
      <pc:sldChg chg="addSp">
        <pc:chgData name="Ciaran Deane" userId="S::ciaran.deane@folens.ie::74006de6-6fd8-48a6-bbc8-0cc9330118f9" providerId="AD" clId="Web-{06217338-0987-4C7C-B30A-05CD7F8D5267}" dt="2023-02-09T16:51:47.838" v="34"/>
        <pc:sldMkLst>
          <pc:docMk/>
          <pc:sldMk cId="0" sldId="273"/>
        </pc:sldMkLst>
        <pc:spChg chg="add">
          <ac:chgData name="Ciaran Deane" userId="S::ciaran.deane@folens.ie::74006de6-6fd8-48a6-bbc8-0cc9330118f9" providerId="AD" clId="Web-{06217338-0987-4C7C-B30A-05CD7F8D5267}" dt="2023-02-09T16:51:47.838" v="34"/>
          <ac:spMkLst>
            <pc:docMk/>
            <pc:sldMk cId="0" sldId="273"/>
            <ac:spMk id="3" creationId="{96D9F729-0161-32AC-178F-8426C38AFDEE}"/>
          </ac:spMkLst>
        </pc:spChg>
      </pc:sldChg>
      <pc:sldChg chg="addSp modSp">
        <pc:chgData name="Ciaran Deane" userId="S::ciaran.deane@folens.ie::74006de6-6fd8-48a6-bbc8-0cc9330118f9" providerId="AD" clId="Web-{06217338-0987-4C7C-B30A-05CD7F8D5267}" dt="2023-02-09T16:52:26.700" v="38" actId="20577"/>
        <pc:sldMkLst>
          <pc:docMk/>
          <pc:sldMk cId="0" sldId="275"/>
        </pc:sldMkLst>
        <pc:spChg chg="add mod">
          <ac:chgData name="Ciaran Deane" userId="S::ciaran.deane@folens.ie::74006de6-6fd8-48a6-bbc8-0cc9330118f9" providerId="AD" clId="Web-{06217338-0987-4C7C-B30A-05CD7F8D5267}" dt="2023-02-09T16:52:26.700" v="38" actId="20577"/>
          <ac:spMkLst>
            <pc:docMk/>
            <pc:sldMk cId="0" sldId="275"/>
            <ac:spMk id="3" creationId="{86E1EADD-496A-710E-6BBC-BB9B58179E54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52:37.669" v="40" actId="20577"/>
        <pc:sldMkLst>
          <pc:docMk/>
          <pc:sldMk cId="0" sldId="276"/>
        </pc:sldMkLst>
        <pc:spChg chg="mod">
          <ac:chgData name="Ciaran Deane" userId="S::ciaran.deane@folens.ie::74006de6-6fd8-48a6-bbc8-0cc9330118f9" providerId="AD" clId="Web-{06217338-0987-4C7C-B30A-05CD7F8D5267}" dt="2023-02-09T16:52:37.669" v="40" actId="20577"/>
          <ac:spMkLst>
            <pc:docMk/>
            <pc:sldMk cId="0" sldId="276"/>
            <ac:spMk id="379" creationId="{00000000-0000-0000-0000-000000000000}"/>
          </ac:spMkLst>
        </pc:spChg>
      </pc:sldChg>
      <pc:sldChg chg="modSp">
        <pc:chgData name="Ciaran Deane" userId="S::ciaran.deane@folens.ie::74006de6-6fd8-48a6-bbc8-0cc9330118f9" providerId="AD" clId="Web-{06217338-0987-4C7C-B30A-05CD7F8D5267}" dt="2023-02-09T16:52:52.514" v="43" actId="20577"/>
        <pc:sldMkLst>
          <pc:docMk/>
          <pc:sldMk cId="0" sldId="277"/>
        </pc:sldMkLst>
        <pc:spChg chg="mod">
          <ac:chgData name="Ciaran Deane" userId="S::ciaran.deane@folens.ie::74006de6-6fd8-48a6-bbc8-0cc9330118f9" providerId="AD" clId="Web-{06217338-0987-4C7C-B30A-05CD7F8D5267}" dt="2023-02-09T16:52:52.514" v="43" actId="20577"/>
          <ac:spMkLst>
            <pc:docMk/>
            <pc:sldMk cId="0" sldId="277"/>
            <ac:spMk id="38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her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here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 oran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ange l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purp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rple light 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 ligh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lobe light backgroun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here"/>
          <p:cNvSpPr txBox="1">
            <a:spLocks noGrp="1"/>
          </p:cNvSpPr>
          <p:nvPr>
            <p:ph type="title" hasCustomPrompt="1"/>
          </p:nvPr>
        </p:nvSpPr>
        <p:spPr>
          <a:xfrm>
            <a:off x="467496" y="4022725"/>
            <a:ext cx="1051560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 here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xfrm>
            <a:off x="467496" y="4031777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 sz="3600">
                <a:effectLst>
                  <a:outerShdw blurRad="50800" dist="38100" dir="135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1:</a:t>
            </a:r>
            <a:br/>
            <a:r>
              <a:t>My Personal Resources</a:t>
            </a:r>
            <a:br/>
            <a:r>
              <a:rPr sz="1600"/>
              <a:t>Learning Outcomes: 1.1, 1.2, 1.3, 3.1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102;p3"/>
          <p:cNvSpPr txBox="1"/>
          <p:nvPr/>
        </p:nvSpPr>
        <p:spPr>
          <a:xfrm>
            <a:off x="509020" y="1138100"/>
            <a:ext cx="9990544" cy="206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Time</a:t>
            </a:r>
          </a:p>
          <a:p>
            <a:pPr marL="457200" indent="-457200">
              <a:buSzPct val="10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Time</a:t>
            </a:r>
            <a:r>
              <a:rPr b="0"/>
              <a:t> is another important resource.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Your time is limited.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So make the best use of the time you have.</a:t>
            </a:r>
          </a:p>
        </p:txBody>
      </p:sp>
      <p:sp>
        <p:nvSpPr>
          <p:cNvPr id="295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grpSp>
        <p:nvGrpSpPr>
          <p:cNvPr id="298" name="Picture 9"/>
          <p:cNvGrpSpPr/>
          <p:nvPr/>
        </p:nvGrpSpPr>
        <p:grpSpPr>
          <a:xfrm>
            <a:off x="8168771" y="2098332"/>
            <a:ext cx="3559934" cy="3436706"/>
            <a:chOff x="0" y="0"/>
            <a:chExt cx="3559933" cy="3436704"/>
          </a:xfrm>
        </p:grpSpPr>
        <p:sp>
          <p:nvSpPr>
            <p:cNvPr id="296" name="Rectangle"/>
            <p:cNvSpPr/>
            <p:nvPr/>
          </p:nvSpPr>
          <p:spPr>
            <a:xfrm>
              <a:off x="0" y="0"/>
              <a:ext cx="3559934" cy="343670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97" name="image16.tif" descr="image16.t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59934" cy="3436705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99" name="TextBox 11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3</a:t>
            </a: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pic>
        <p:nvPicPr>
          <p:cNvPr id="30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21" y="1782502"/>
            <a:ext cx="8559008" cy="245557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extBox 6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3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Google Shape;102;p3"/>
          <p:cNvSpPr txBox="1"/>
          <p:nvPr/>
        </p:nvSpPr>
        <p:spPr>
          <a:xfrm>
            <a:off x="509020" y="2060051"/>
            <a:ext cx="9883666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04813" indent="-404813">
              <a:defRPr sz="2800" b="1">
                <a:solidFill>
                  <a:srgbClr val="2E56A6"/>
                </a:solidFill>
              </a:defRPr>
            </a:lvl1pPr>
          </a:lstStyle>
          <a:p>
            <a:r>
              <a:t>Go to Section 1.1 of the Skills and Accounts Book (p. 1).</a:t>
            </a:r>
          </a:p>
        </p:txBody>
      </p:sp>
      <p:sp>
        <p:nvSpPr>
          <p:cNvPr id="307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32" y="2778397"/>
            <a:ext cx="1988957" cy="268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1.2 Making Choices: Our Needs and Wants</a:t>
            </a:r>
          </a:p>
        </p:txBody>
      </p:sp>
      <p:sp>
        <p:nvSpPr>
          <p:cNvPr id="311" name="Google Shape;102;p3"/>
          <p:cNvSpPr txBox="1"/>
          <p:nvPr/>
        </p:nvSpPr>
        <p:spPr>
          <a:xfrm>
            <a:off x="509019" y="1173727"/>
            <a:ext cx="6617952" cy="328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Resources are</a:t>
            </a:r>
            <a:r>
              <a:rPr b="1"/>
              <a:t> scarce</a:t>
            </a:r>
            <a:r>
              <a:t>.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We cannot have everything we would like.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We have to make </a:t>
            </a:r>
            <a:r>
              <a:rPr b="1"/>
              <a:t>choices</a:t>
            </a:r>
            <a:r>
              <a:t>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So it’s important to know your </a:t>
            </a:r>
            <a:r>
              <a:rPr b="1"/>
              <a:t>needs</a:t>
            </a:r>
            <a:r>
              <a:t> and </a:t>
            </a:r>
            <a:r>
              <a:rPr b="1"/>
              <a:t>wants</a:t>
            </a:r>
            <a:r>
              <a:t>.</a:t>
            </a:r>
          </a:p>
        </p:txBody>
      </p:sp>
      <p:grpSp>
        <p:nvGrpSpPr>
          <p:cNvPr id="314" name="Picture 5"/>
          <p:cNvGrpSpPr/>
          <p:nvPr/>
        </p:nvGrpSpPr>
        <p:grpSpPr>
          <a:xfrm>
            <a:off x="7365658" y="1354237"/>
            <a:ext cx="4270443" cy="2850750"/>
            <a:chOff x="0" y="0"/>
            <a:chExt cx="4270442" cy="2850748"/>
          </a:xfrm>
        </p:grpSpPr>
        <p:sp>
          <p:nvSpPr>
            <p:cNvPr id="312" name="Rectangle"/>
            <p:cNvSpPr/>
            <p:nvPr/>
          </p:nvSpPr>
          <p:spPr>
            <a:xfrm>
              <a:off x="0" y="0"/>
              <a:ext cx="4270443" cy="285074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313" name="image19.jpeg" descr="image19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270443" cy="2850749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round/>
            </a:ln>
            <a:effectLst>
              <a:outerShdw blurRad="50800" rotWithShape="0">
                <a:srgbClr val="000000">
                  <a:alpha val="41000"/>
                </a:srgbClr>
              </a:outerShdw>
            </a:effectLst>
          </p:spPr>
        </p:pic>
      </p:grpSp>
      <p:sp>
        <p:nvSpPr>
          <p:cNvPr id="315" name="TextBox 7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4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1.2 Making Choices: Our Needs and Wants</a:t>
            </a:r>
          </a:p>
        </p:txBody>
      </p:sp>
      <p:graphicFrame>
        <p:nvGraphicFramePr>
          <p:cNvPr id="318" name="Table 9"/>
          <p:cNvGraphicFramePr/>
          <p:nvPr/>
        </p:nvGraphicFramePr>
        <p:xfrm>
          <a:off x="547255" y="1747453"/>
          <a:ext cx="11097490" cy="23164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5332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Needs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FFFFFF"/>
                          </a:solidFill>
                        </a:rPr>
                        <a:t>Wants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1"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t>The </a:t>
                      </a:r>
                      <a:r>
                        <a:rPr b="1"/>
                        <a:t>essential </a:t>
                      </a:r>
                      <a:r>
                        <a:t>things that must come first.</a:t>
                      </a:r>
                    </a:p>
                    <a:p>
                      <a:pPr algn="l">
                        <a:defRPr sz="2800"/>
                      </a:pPr>
                      <a:endParaRPr/>
                    </a:p>
                    <a:p>
                      <a:pPr algn="l">
                        <a:defRPr sz="2800" b="1"/>
                      </a:pPr>
                      <a:r>
                        <a:t>Example: </a:t>
                      </a:r>
                      <a:r>
                        <a:rPr b="0"/>
                        <a:t>Food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/>
                      </a:pPr>
                      <a:r>
                        <a:t>The things you can only have after all your needs have been met.</a:t>
                      </a:r>
                    </a:p>
                    <a:p>
                      <a:pPr algn="l">
                        <a:defRPr sz="2800" b="1"/>
                      </a:pPr>
                      <a:endParaRPr/>
                    </a:p>
                    <a:p>
                      <a:pPr algn="l">
                        <a:defRPr sz="2800" b="1"/>
                      </a:pPr>
                      <a:r>
                        <a:t>Example: </a:t>
                      </a:r>
                      <a:r>
                        <a:rPr b="0"/>
                        <a:t>A holiday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9" name="TextBox 9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4</a:t>
            </a:r>
            <a:endParaRPr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1.2 Making Choices: Our Needs and Wants</a:t>
            </a:r>
          </a:p>
        </p:txBody>
      </p:sp>
      <p:pic>
        <p:nvPicPr>
          <p:cNvPr id="32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223" y="1309011"/>
            <a:ext cx="8033554" cy="335973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extBox 6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4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102;p3"/>
          <p:cNvSpPr txBox="1"/>
          <p:nvPr/>
        </p:nvSpPr>
        <p:spPr>
          <a:xfrm>
            <a:off x="509019" y="1173727"/>
            <a:ext cx="6376635" cy="44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04813" indent="-404813">
              <a:defRPr sz="2800">
                <a:solidFill>
                  <a:srgbClr val="2E56A6"/>
                </a:solidFill>
              </a:defRPr>
            </a:pPr>
            <a:r>
              <a:t>The </a:t>
            </a:r>
            <a:r>
              <a:rPr b="1"/>
              <a:t>four types </a:t>
            </a:r>
            <a:r>
              <a:t>of needs and wants:</a:t>
            </a:r>
          </a:p>
        </p:txBody>
      </p:sp>
      <p:sp>
        <p:nvSpPr>
          <p:cNvPr id="32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1.2 Making Choices: Our Needs and Wants</a:t>
            </a:r>
          </a:p>
        </p:txBody>
      </p:sp>
      <p:pic>
        <p:nvPicPr>
          <p:cNvPr id="32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11" y="1762422"/>
            <a:ext cx="8743578" cy="3653367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extBox 6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4</a:t>
            </a:r>
            <a:endParaRPr dirty="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102;p3"/>
          <p:cNvSpPr txBox="1"/>
          <p:nvPr/>
        </p:nvSpPr>
        <p:spPr>
          <a:xfrm>
            <a:off x="509020" y="1173727"/>
            <a:ext cx="7279744" cy="44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04813" indent="-404813">
              <a:defRPr sz="2800" b="1">
                <a:solidFill>
                  <a:srgbClr val="2E56A6"/>
                </a:solidFill>
              </a:defRPr>
            </a:lvl1pPr>
          </a:lstStyle>
          <a:p>
            <a:r>
              <a:t>What influences your needs and wants?</a:t>
            </a:r>
          </a:p>
        </p:txBody>
      </p:sp>
      <p:sp>
        <p:nvSpPr>
          <p:cNvPr id="331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1.2 Making Choices: Our Needs and Wants</a:t>
            </a:r>
          </a:p>
        </p:txBody>
      </p:sp>
      <p:grpSp>
        <p:nvGrpSpPr>
          <p:cNvPr id="334" name="Rectangle 4"/>
          <p:cNvGrpSpPr/>
          <p:nvPr/>
        </p:nvGrpSpPr>
        <p:grpSpPr>
          <a:xfrm>
            <a:off x="737575" y="1906760"/>
            <a:ext cx="4395051" cy="432487"/>
            <a:chOff x="0" y="0"/>
            <a:chExt cx="4395049" cy="432486"/>
          </a:xfrm>
        </p:grpSpPr>
        <p:sp>
          <p:nvSpPr>
            <p:cNvPr id="332" name="Rectangle"/>
            <p:cNvSpPr/>
            <p:nvPr/>
          </p:nvSpPr>
          <p:spPr>
            <a:xfrm>
              <a:off x="-1" y="-1"/>
              <a:ext cx="4395051" cy="432488"/>
            </a:xfrm>
            <a:prstGeom prst="rect">
              <a:avLst/>
            </a:prstGeom>
            <a:solidFill>
              <a:srgbClr val="FDB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3" name="Health and wellbeing"/>
            <p:cNvSpPr txBox="1"/>
            <p:nvPr/>
          </p:nvSpPr>
          <p:spPr>
            <a:xfrm>
              <a:off x="45719" y="20008"/>
              <a:ext cx="4303610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Health and wellbeing</a:t>
              </a:r>
            </a:p>
          </p:txBody>
        </p:sp>
      </p:grpSp>
      <p:grpSp>
        <p:nvGrpSpPr>
          <p:cNvPr id="337" name="Rectangle 5"/>
          <p:cNvGrpSpPr/>
          <p:nvPr/>
        </p:nvGrpSpPr>
        <p:grpSpPr>
          <a:xfrm>
            <a:off x="737574" y="2805336"/>
            <a:ext cx="4395051" cy="432488"/>
            <a:chOff x="0" y="0"/>
            <a:chExt cx="4395049" cy="432487"/>
          </a:xfrm>
        </p:grpSpPr>
        <p:sp>
          <p:nvSpPr>
            <p:cNvPr id="335" name="Rectangle"/>
            <p:cNvSpPr/>
            <p:nvPr/>
          </p:nvSpPr>
          <p:spPr>
            <a:xfrm>
              <a:off x="-1" y="-1"/>
              <a:ext cx="4395051" cy="432489"/>
            </a:xfrm>
            <a:prstGeom prst="rect">
              <a:avLst/>
            </a:prstGeom>
            <a:solidFill>
              <a:srgbClr val="8A5D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6" name="Your age"/>
            <p:cNvSpPr txBox="1"/>
            <p:nvPr/>
          </p:nvSpPr>
          <p:spPr>
            <a:xfrm>
              <a:off x="45719" y="20008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Your age</a:t>
              </a:r>
            </a:p>
          </p:txBody>
        </p:sp>
      </p:grpSp>
      <p:grpSp>
        <p:nvGrpSpPr>
          <p:cNvPr id="340" name="Rectangle 6"/>
          <p:cNvGrpSpPr/>
          <p:nvPr/>
        </p:nvGrpSpPr>
        <p:grpSpPr>
          <a:xfrm>
            <a:off x="737574" y="3728518"/>
            <a:ext cx="4395051" cy="475736"/>
            <a:chOff x="0" y="0"/>
            <a:chExt cx="4395049" cy="475735"/>
          </a:xfrm>
        </p:grpSpPr>
        <p:sp>
          <p:nvSpPr>
            <p:cNvPr id="338" name="Rectangle"/>
            <p:cNvSpPr/>
            <p:nvPr/>
          </p:nvSpPr>
          <p:spPr>
            <a:xfrm>
              <a:off x="-1" y="-1"/>
              <a:ext cx="4395051" cy="475737"/>
            </a:xfrm>
            <a:prstGeom prst="rect">
              <a:avLst/>
            </a:prstGeom>
            <a:solidFill>
              <a:srgbClr val="57C5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39" name="Current trends and fashions"/>
            <p:cNvSpPr txBox="1"/>
            <p:nvPr/>
          </p:nvSpPr>
          <p:spPr>
            <a:xfrm>
              <a:off x="45719" y="41632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Current trends and fashions</a:t>
              </a:r>
            </a:p>
          </p:txBody>
        </p:sp>
      </p:grpSp>
      <p:grpSp>
        <p:nvGrpSpPr>
          <p:cNvPr id="343" name="Rectangle 7"/>
          <p:cNvGrpSpPr/>
          <p:nvPr/>
        </p:nvGrpSpPr>
        <p:grpSpPr>
          <a:xfrm>
            <a:off x="5779613" y="1860996"/>
            <a:ext cx="4395050" cy="475736"/>
            <a:chOff x="0" y="0"/>
            <a:chExt cx="4395049" cy="475735"/>
          </a:xfrm>
        </p:grpSpPr>
        <p:sp>
          <p:nvSpPr>
            <p:cNvPr id="341" name="Rectangle"/>
            <p:cNvSpPr/>
            <p:nvPr/>
          </p:nvSpPr>
          <p:spPr>
            <a:xfrm>
              <a:off x="-1" y="-1"/>
              <a:ext cx="4395051" cy="475737"/>
            </a:xfrm>
            <a:prstGeom prst="rect">
              <a:avLst/>
            </a:prstGeom>
            <a:solidFill>
              <a:srgbClr val="40C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2" name="Hobbies and interests"/>
            <p:cNvSpPr txBox="1"/>
            <p:nvPr/>
          </p:nvSpPr>
          <p:spPr>
            <a:xfrm>
              <a:off x="45719" y="41632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Hobbies and interests</a:t>
              </a:r>
            </a:p>
          </p:txBody>
        </p:sp>
      </p:grpSp>
      <p:grpSp>
        <p:nvGrpSpPr>
          <p:cNvPr id="346" name="Rectangle 8"/>
          <p:cNvGrpSpPr/>
          <p:nvPr/>
        </p:nvGrpSpPr>
        <p:grpSpPr>
          <a:xfrm>
            <a:off x="5779613" y="2805336"/>
            <a:ext cx="4395050" cy="432487"/>
            <a:chOff x="0" y="0"/>
            <a:chExt cx="4395049" cy="432486"/>
          </a:xfrm>
        </p:grpSpPr>
        <p:sp>
          <p:nvSpPr>
            <p:cNvPr id="344" name="Rectangle"/>
            <p:cNvSpPr/>
            <p:nvPr/>
          </p:nvSpPr>
          <p:spPr>
            <a:xfrm>
              <a:off x="-1" y="-1"/>
              <a:ext cx="4395051" cy="432488"/>
            </a:xfrm>
            <a:prstGeom prst="rect">
              <a:avLst/>
            </a:prstGeom>
            <a:solidFill>
              <a:srgbClr val="FDB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Concern for the environment"/>
            <p:cNvSpPr txBox="1"/>
            <p:nvPr/>
          </p:nvSpPr>
          <p:spPr>
            <a:xfrm>
              <a:off x="45719" y="20008"/>
              <a:ext cx="4303610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Concern for the environment</a:t>
              </a:r>
            </a:p>
          </p:txBody>
        </p:sp>
      </p:grpSp>
      <p:grpSp>
        <p:nvGrpSpPr>
          <p:cNvPr id="349" name="Rectangle 9"/>
          <p:cNvGrpSpPr/>
          <p:nvPr/>
        </p:nvGrpSpPr>
        <p:grpSpPr>
          <a:xfrm>
            <a:off x="5751141" y="3756371"/>
            <a:ext cx="4395051" cy="475736"/>
            <a:chOff x="0" y="0"/>
            <a:chExt cx="4395049" cy="475735"/>
          </a:xfrm>
        </p:grpSpPr>
        <p:sp>
          <p:nvSpPr>
            <p:cNvPr id="347" name="Rectangle"/>
            <p:cNvSpPr/>
            <p:nvPr/>
          </p:nvSpPr>
          <p:spPr>
            <a:xfrm>
              <a:off x="-1" y="-1"/>
              <a:ext cx="4395051" cy="475737"/>
            </a:xfrm>
            <a:prstGeom prst="rect">
              <a:avLst/>
            </a:prstGeom>
            <a:solidFill>
              <a:srgbClr val="1656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Your peers/friends"/>
            <p:cNvSpPr txBox="1"/>
            <p:nvPr/>
          </p:nvSpPr>
          <p:spPr>
            <a:xfrm>
              <a:off x="45719" y="41632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Your peers/friends</a:t>
              </a:r>
            </a:p>
          </p:txBody>
        </p:sp>
      </p:grpSp>
      <p:grpSp>
        <p:nvGrpSpPr>
          <p:cNvPr id="352" name="Rectangle 10"/>
          <p:cNvGrpSpPr/>
          <p:nvPr/>
        </p:nvGrpSpPr>
        <p:grpSpPr>
          <a:xfrm>
            <a:off x="3439439" y="4777216"/>
            <a:ext cx="4395051" cy="475736"/>
            <a:chOff x="0" y="0"/>
            <a:chExt cx="4395049" cy="475735"/>
          </a:xfrm>
        </p:grpSpPr>
        <p:sp>
          <p:nvSpPr>
            <p:cNvPr id="350" name="Rectangle"/>
            <p:cNvSpPr/>
            <p:nvPr/>
          </p:nvSpPr>
          <p:spPr>
            <a:xfrm>
              <a:off x="-1" y="-1"/>
              <a:ext cx="4395051" cy="475737"/>
            </a:xfrm>
            <a:prstGeom prst="rect">
              <a:avLst/>
            </a:prstGeom>
            <a:solidFill>
              <a:srgbClr val="53535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Your financial resources"/>
            <p:cNvSpPr txBox="1"/>
            <p:nvPr/>
          </p:nvSpPr>
          <p:spPr>
            <a:xfrm>
              <a:off x="45719" y="41632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Your financial resources</a:t>
              </a:r>
            </a:p>
          </p:txBody>
        </p:sp>
      </p:grpSp>
      <p:sp>
        <p:nvSpPr>
          <p:cNvPr id="353" name="TextBox 11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5</a:t>
            </a:r>
            <a:endParaRPr dirty="0"/>
          </a:p>
        </p:txBody>
      </p:sp>
      <p:grpSp>
        <p:nvGrpSpPr>
          <p:cNvPr id="361" name="Thought Bubble: Cloud 13"/>
          <p:cNvGrpSpPr/>
          <p:nvPr/>
        </p:nvGrpSpPr>
        <p:grpSpPr>
          <a:xfrm>
            <a:off x="7396126" y="4244229"/>
            <a:ext cx="4663459" cy="1743941"/>
            <a:chOff x="0" y="0"/>
            <a:chExt cx="4663457" cy="1743939"/>
          </a:xfrm>
        </p:grpSpPr>
        <p:grpSp>
          <p:nvGrpSpPr>
            <p:cNvPr id="359" name="Group"/>
            <p:cNvGrpSpPr/>
            <p:nvPr/>
          </p:nvGrpSpPr>
          <p:grpSpPr>
            <a:xfrm>
              <a:off x="-1" y="0"/>
              <a:ext cx="4663459" cy="1743940"/>
              <a:chOff x="0" y="0"/>
              <a:chExt cx="4663457" cy="1743939"/>
            </a:xfrm>
          </p:grpSpPr>
          <p:sp>
            <p:nvSpPr>
              <p:cNvPr id="354" name="Shape"/>
              <p:cNvSpPr/>
              <p:nvPr/>
            </p:nvSpPr>
            <p:spPr>
              <a:xfrm>
                <a:off x="892220" y="-1"/>
                <a:ext cx="3771238" cy="1743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0684" extrusionOk="0">
                    <a:moveTo>
                      <a:pt x="1901" y="6800"/>
                    </a:moveTo>
                    <a:lnTo>
                      <a:pt x="1901" y="6800"/>
                    </a:lnTo>
                    <a:cubicBezTo>
                      <a:pt x="1658" y="4397"/>
                      <a:pt x="2907" y="2184"/>
                      <a:pt x="4691" y="1857"/>
                    </a:cubicBezTo>
                    <a:cubicBezTo>
                      <a:pt x="5414" y="1724"/>
                      <a:pt x="6149" y="1922"/>
                      <a:pt x="6778" y="2419"/>
                    </a:cubicBezTo>
                    <a:cubicBezTo>
                      <a:pt x="7445" y="725"/>
                      <a:pt x="9003" y="82"/>
                      <a:pt x="10259" y="981"/>
                    </a:cubicBezTo>
                    <a:cubicBezTo>
                      <a:pt x="10478" y="1139"/>
                      <a:pt x="10680" y="1338"/>
                      <a:pt x="10857" y="1573"/>
                    </a:cubicBezTo>
                    <a:lnTo>
                      <a:pt x="10857" y="1573"/>
                    </a:lnTo>
                    <a:cubicBezTo>
                      <a:pt x="11377" y="169"/>
                      <a:pt x="12642" y="-401"/>
                      <a:pt x="13683" y="299"/>
                    </a:cubicBezTo>
                    <a:cubicBezTo>
                      <a:pt x="13971" y="493"/>
                      <a:pt x="14223" y="774"/>
                      <a:pt x="14418" y="1119"/>
                    </a:cubicBezTo>
                    <a:cubicBezTo>
                      <a:pt x="15255" y="-209"/>
                      <a:pt x="16734" y="-373"/>
                      <a:pt x="17722" y="753"/>
                    </a:cubicBezTo>
                    <a:cubicBezTo>
                      <a:pt x="18137" y="1226"/>
                      <a:pt x="18417" y="1878"/>
                      <a:pt x="18513" y="2598"/>
                    </a:cubicBezTo>
                    <a:lnTo>
                      <a:pt x="18513" y="2598"/>
                    </a:lnTo>
                    <a:cubicBezTo>
                      <a:pt x="19885" y="3102"/>
                      <a:pt x="20694" y="5013"/>
                      <a:pt x="20321" y="6865"/>
                    </a:cubicBezTo>
                    <a:cubicBezTo>
                      <a:pt x="20289" y="7020"/>
                      <a:pt x="20250" y="7173"/>
                      <a:pt x="20203" y="7321"/>
                    </a:cubicBezTo>
                    <a:lnTo>
                      <a:pt x="20203" y="7321"/>
                    </a:lnTo>
                    <a:cubicBezTo>
                      <a:pt x="21303" y="9251"/>
                      <a:pt x="21034" y="12017"/>
                      <a:pt x="19601" y="13499"/>
                    </a:cubicBezTo>
                    <a:cubicBezTo>
                      <a:pt x="19156" y="13961"/>
                      <a:pt x="18629" y="14259"/>
                      <a:pt x="18072" y="14367"/>
                    </a:cubicBezTo>
                    <a:cubicBezTo>
                      <a:pt x="18072" y="16443"/>
                      <a:pt x="16822" y="18126"/>
                      <a:pt x="15280" y="18126"/>
                    </a:cubicBezTo>
                    <a:cubicBezTo>
                      <a:pt x="14757" y="18126"/>
                      <a:pt x="14245" y="17928"/>
                      <a:pt x="13801" y="17556"/>
                    </a:cubicBezTo>
                    <a:cubicBezTo>
                      <a:pt x="13280" y="19883"/>
                      <a:pt x="11460" y="21199"/>
                      <a:pt x="9738" y="20494"/>
                    </a:cubicBezTo>
                    <a:cubicBezTo>
                      <a:pt x="9016" y="20199"/>
                      <a:pt x="8392" y="19574"/>
                      <a:pt x="7973" y="18727"/>
                    </a:cubicBezTo>
                    <a:cubicBezTo>
                      <a:pt x="6209" y="20160"/>
                      <a:pt x="3920" y="19389"/>
                      <a:pt x="2859" y="17004"/>
                    </a:cubicBezTo>
                    <a:cubicBezTo>
                      <a:pt x="2846" y="16974"/>
                      <a:pt x="2833" y="16944"/>
                      <a:pt x="2820" y="16914"/>
                    </a:cubicBezTo>
                    <a:lnTo>
                      <a:pt x="2820" y="16914"/>
                    </a:lnTo>
                    <a:cubicBezTo>
                      <a:pt x="1666" y="17096"/>
                      <a:pt x="620" y="15986"/>
                      <a:pt x="485" y="14435"/>
                    </a:cubicBezTo>
                    <a:cubicBezTo>
                      <a:pt x="412" y="13608"/>
                      <a:pt x="615" y="12780"/>
                      <a:pt x="1038" y="12172"/>
                    </a:cubicBezTo>
                    <a:lnTo>
                      <a:pt x="1038" y="12172"/>
                    </a:lnTo>
                    <a:cubicBezTo>
                      <a:pt x="39" y="11379"/>
                      <a:pt x="-297" y="9639"/>
                      <a:pt x="288" y="8285"/>
                    </a:cubicBezTo>
                    <a:cubicBezTo>
                      <a:pt x="626" y="7504"/>
                      <a:pt x="1218" y="6988"/>
                      <a:pt x="1883" y="6895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5" name="Circle"/>
              <p:cNvSpPr/>
              <p:nvPr/>
            </p:nvSpPr>
            <p:spPr>
              <a:xfrm>
                <a:off x="644660" y="234136"/>
                <a:ext cx="290093" cy="290093"/>
              </a:xfrm>
              <a:prstGeom prst="ellipse">
                <a:avLst/>
              </a:prstGeom>
              <a:solidFill>
                <a:srgbClr val="00B05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6" name="Circle"/>
              <p:cNvSpPr/>
              <p:nvPr/>
            </p:nvSpPr>
            <p:spPr>
              <a:xfrm>
                <a:off x="275358" y="180535"/>
                <a:ext cx="193397" cy="193397"/>
              </a:xfrm>
              <a:prstGeom prst="ellipse">
                <a:avLst/>
              </a:prstGeom>
              <a:solidFill>
                <a:srgbClr val="00B05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7" name="Circle"/>
              <p:cNvSpPr/>
              <p:nvPr/>
            </p:nvSpPr>
            <p:spPr>
              <a:xfrm>
                <a:off x="0" y="149867"/>
                <a:ext cx="96699" cy="96699"/>
              </a:xfrm>
              <a:prstGeom prst="ellipse">
                <a:avLst/>
              </a:prstGeom>
              <a:solidFill>
                <a:srgbClr val="00B050"/>
              </a:solidFill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Shape"/>
              <p:cNvSpPr/>
              <p:nvPr/>
            </p:nvSpPr>
            <p:spPr>
              <a:xfrm>
                <a:off x="1083716" y="88677"/>
                <a:ext cx="3455712" cy="1480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80" y="14010"/>
                    </a:moveTo>
                    <a:cubicBezTo>
                      <a:pt x="899" y="14066"/>
                      <a:pt x="417" y="13902"/>
                      <a:pt x="0" y="13542"/>
                    </a:cubicBezTo>
                    <a:moveTo>
                      <a:pt x="2598" y="19137"/>
                    </a:moveTo>
                    <a:cubicBezTo>
                      <a:pt x="2405" y="19250"/>
                      <a:pt x="2202" y="19325"/>
                      <a:pt x="1994" y="19361"/>
                    </a:cubicBezTo>
                    <a:moveTo>
                      <a:pt x="7802" y="21600"/>
                    </a:moveTo>
                    <a:lnTo>
                      <a:pt x="7802" y="21600"/>
                    </a:lnTo>
                    <a:cubicBezTo>
                      <a:pt x="7657" y="21279"/>
                      <a:pt x="7535" y="20936"/>
                      <a:pt x="7438" y="20577"/>
                    </a:cubicBezTo>
                    <a:moveTo>
                      <a:pt x="14532" y="19050"/>
                    </a:moveTo>
                    <a:cubicBezTo>
                      <a:pt x="14510" y="19430"/>
                      <a:pt x="14462" y="19806"/>
                      <a:pt x="14386" y="20172"/>
                    </a:cubicBezTo>
                    <a:moveTo>
                      <a:pt x="17421" y="12116"/>
                    </a:moveTo>
                    <a:cubicBezTo>
                      <a:pt x="18505" y="12890"/>
                      <a:pt x="19193" y="14504"/>
                      <a:pt x="19193" y="16273"/>
                    </a:cubicBezTo>
                    <a:moveTo>
                      <a:pt x="21600" y="7649"/>
                    </a:moveTo>
                    <a:cubicBezTo>
                      <a:pt x="21423" y="8256"/>
                      <a:pt x="21153" y="8794"/>
                      <a:pt x="20811" y="9222"/>
                    </a:cubicBezTo>
                    <a:moveTo>
                      <a:pt x="19707" y="1814"/>
                    </a:moveTo>
                    <a:cubicBezTo>
                      <a:pt x="19737" y="2059"/>
                      <a:pt x="19751" y="2307"/>
                      <a:pt x="19749" y="2556"/>
                    </a:cubicBezTo>
                    <a:moveTo>
                      <a:pt x="14668" y="947"/>
                    </a:moveTo>
                    <a:cubicBezTo>
                      <a:pt x="14771" y="605"/>
                      <a:pt x="14907" y="286"/>
                      <a:pt x="15073" y="0"/>
                    </a:cubicBezTo>
                    <a:moveTo>
                      <a:pt x="10888" y="1399"/>
                    </a:moveTo>
                    <a:cubicBezTo>
                      <a:pt x="10930" y="1115"/>
                      <a:pt x="10996" y="841"/>
                      <a:pt x="11084" y="582"/>
                    </a:cubicBezTo>
                    <a:moveTo>
                      <a:pt x="6452" y="1676"/>
                    </a:moveTo>
                    <a:cubicBezTo>
                      <a:pt x="6709" y="1897"/>
                      <a:pt x="6947" y="2163"/>
                      <a:pt x="7160" y="2469"/>
                    </a:cubicBezTo>
                    <a:moveTo>
                      <a:pt x="1072" y="7905"/>
                    </a:moveTo>
                    <a:lnTo>
                      <a:pt x="1072" y="7905"/>
                    </a:lnTo>
                    <a:cubicBezTo>
                      <a:pt x="1016" y="7632"/>
                      <a:pt x="974" y="7353"/>
                      <a:pt x="948" y="7071"/>
                    </a:cubicBezTo>
                  </a:path>
                </a:pathLst>
              </a:custGeom>
              <a:noFill/>
              <a:ln w="12700" cap="flat">
                <a:solidFill>
                  <a:srgbClr val="32538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60" name="Class discussion: Can you think of an example for each of these?"/>
            <p:cNvSpPr txBox="1"/>
            <p:nvPr/>
          </p:nvSpPr>
          <p:spPr>
            <a:xfrm>
              <a:off x="1466563" y="365682"/>
              <a:ext cx="2356123" cy="917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</a:defRPr>
              </a:pPr>
              <a:r>
                <a:t>Class discussion: </a:t>
              </a:r>
              <a:r>
                <a:rPr b="0"/>
                <a:t>Can you think of an example for each of these?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1.2 Making Choices: Our Needs and Wants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B6BA167-8521-A3BA-E66C-008AD8783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65" y="1689242"/>
            <a:ext cx="7094835" cy="3314987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96D9F729-0161-32AC-178F-8426C38AFDEE}"/>
              </a:ext>
            </a:extLst>
          </p:cNvPr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5</a:t>
            </a:r>
            <a:endParaRPr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Google Shape;102;p3"/>
          <p:cNvSpPr txBox="1"/>
          <p:nvPr/>
        </p:nvSpPr>
        <p:spPr>
          <a:xfrm>
            <a:off x="509020" y="2060051"/>
            <a:ext cx="9883666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04813" indent="-404813">
              <a:defRPr sz="2800" b="1">
                <a:solidFill>
                  <a:srgbClr val="2E56A6"/>
                </a:solidFill>
              </a:defRPr>
            </a:lvl1pPr>
          </a:lstStyle>
          <a:p>
            <a:r>
              <a:t>Go to Section 1.2 of the Skills and Accounts Book (p. 1)</a:t>
            </a:r>
          </a:p>
        </p:txBody>
      </p:sp>
      <p:sp>
        <p:nvSpPr>
          <p:cNvPr id="369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1.2 Making Choices: Our Needs and Wants</a:t>
            </a:r>
          </a:p>
        </p:txBody>
      </p:sp>
      <p:pic>
        <p:nvPicPr>
          <p:cNvPr id="37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32" y="2778397"/>
            <a:ext cx="1988957" cy="268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102;p3"/>
          <p:cNvSpPr txBox="1"/>
          <p:nvPr/>
        </p:nvSpPr>
        <p:spPr>
          <a:xfrm>
            <a:off x="509019" y="1173726"/>
            <a:ext cx="10915997" cy="303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1.1 	</a:t>
            </a:r>
            <a:r>
              <a:rPr b="0"/>
              <a:t>Identify the resources available to achieve your needs and wants</a:t>
            </a:r>
          </a:p>
          <a:p>
            <a:pPr marL="404813" indent="-404813">
              <a:defRPr sz="2800">
                <a:solidFill>
                  <a:srgbClr val="2E56A6"/>
                </a:solidFill>
              </a:defRPr>
            </a:pPr>
            <a:endParaRPr b="0"/>
          </a:p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1.2	</a:t>
            </a:r>
            <a:r>
              <a:rPr b="0"/>
              <a:t>Appreciate the importance of making wise decisions when you use 	your resources to satisfy your needs and wants</a:t>
            </a:r>
          </a:p>
          <a:p>
            <a:pPr marL="404813" indent="-404813">
              <a:defRPr sz="2800" b="1">
                <a:solidFill>
                  <a:srgbClr val="2E56A6"/>
                </a:solidFill>
              </a:defRPr>
            </a:pPr>
            <a:endParaRPr b="0"/>
          </a:p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1.3 	</a:t>
            </a:r>
            <a:r>
              <a:rPr b="0"/>
              <a:t>Investigate how satisfying your needs and wants can have a negative 	impact on others</a:t>
            </a:r>
          </a:p>
        </p:txBody>
      </p:sp>
      <p:sp>
        <p:nvSpPr>
          <p:cNvPr id="233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Learning Outcomes</a:t>
            </a:r>
          </a:p>
        </p:txBody>
      </p:sp>
      <p:sp>
        <p:nvSpPr>
          <p:cNvPr id="234" name="TextBox 4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 1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102;p3"/>
          <p:cNvSpPr txBox="1"/>
          <p:nvPr/>
        </p:nvSpPr>
        <p:spPr>
          <a:xfrm>
            <a:off x="509020" y="983226"/>
            <a:ext cx="9213944" cy="1536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Before using our resources, we should consider how our choices affect other people. 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In other words, we should consider their </a:t>
            </a:r>
            <a:r>
              <a:rPr b="1"/>
              <a:t>impact</a:t>
            </a:r>
            <a:r>
              <a:t>.</a:t>
            </a:r>
          </a:p>
        </p:txBody>
      </p:sp>
      <p:sp>
        <p:nvSpPr>
          <p:cNvPr id="373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1.3 The Impact Our Choices Have on Others</a:t>
            </a:r>
          </a:p>
        </p:txBody>
      </p:sp>
      <p:sp>
        <p:nvSpPr>
          <p:cNvPr id="374" name="TextBox 4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endParaRPr dirty="0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6E1EADD-496A-710E-6BBC-BB9B58179E54}"/>
              </a:ext>
            </a:extLst>
          </p:cNvPr>
          <p:cNvSpPr txBox="1"/>
          <p:nvPr/>
        </p:nvSpPr>
        <p:spPr>
          <a:xfrm>
            <a:off x="661414" y="5515017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6</a:t>
            </a:r>
            <a:endParaRPr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1.3 The Impact Our Choices Have on Others</a:t>
            </a:r>
          </a:p>
        </p:txBody>
      </p:sp>
      <p:graphicFrame>
        <p:nvGraphicFramePr>
          <p:cNvPr id="377" name="Table 16"/>
          <p:cNvGraphicFramePr/>
          <p:nvPr/>
        </p:nvGraphicFramePr>
        <p:xfrm>
          <a:off x="967229" y="1097882"/>
          <a:ext cx="9797340" cy="20116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89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Impact 1: Basic Needs and Wants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Impact 2: Material Needs and Wants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Food is an essential need.</a:t>
                      </a:r>
                    </a:p>
                    <a:p>
                      <a:pPr algn="l">
                        <a:defRPr sz="2000"/>
                      </a:pPr>
                      <a:endParaRPr/>
                    </a:p>
                    <a:p>
                      <a:pPr algn="l">
                        <a:defRPr sz="2000" b="1"/>
                      </a:pPr>
                      <a:r>
                        <a:t>But … </a:t>
                      </a:r>
                      <a:r>
                        <a:rPr b="0"/>
                        <a:t>eating too many unhealthy foods can </a:t>
                      </a:r>
                      <a:r>
                        <a:t>impact</a:t>
                      </a:r>
                      <a:r>
                        <a:rPr b="0"/>
                        <a:t> our health and wellbeing.</a:t>
                      </a:r>
                    </a:p>
                  </a:txBody>
                  <a:tcPr marL="45720" marR="4572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We might want to wear designer brands.</a:t>
                      </a:r>
                    </a:p>
                    <a:p>
                      <a:pPr algn="l">
                        <a:defRPr sz="2000" b="1"/>
                      </a:pPr>
                      <a:endParaRPr/>
                    </a:p>
                    <a:p>
                      <a:pPr algn="l">
                        <a:defRPr sz="2000" b="1"/>
                      </a:pPr>
                      <a:r>
                        <a:t>But … </a:t>
                      </a:r>
                      <a:r>
                        <a:rPr b="0"/>
                        <a:t>buying cheap versions may </a:t>
                      </a:r>
                      <a:r>
                        <a:t>impact</a:t>
                      </a:r>
                      <a:r>
                        <a:rPr b="0"/>
                        <a:t> people employed to make them (e.g. poor pay or working conditions).</a:t>
                      </a:r>
                    </a:p>
                  </a:txBody>
                  <a:tcPr marL="45720" marR="45720" horzOverflow="overflow">
                    <a:solidFill>
                      <a:srgbClr val="F8D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8" name="Table 4"/>
          <p:cNvGraphicFramePr/>
          <p:nvPr/>
        </p:nvGraphicFramePr>
        <p:xfrm>
          <a:off x="967229" y="3429000"/>
          <a:ext cx="9797340" cy="20116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89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8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Impact 3: Social Needs and Wants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Impact 4: Technological Needs and Wants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We spend time on hobbies and interests.</a:t>
                      </a:r>
                    </a:p>
                    <a:p>
                      <a:pPr algn="l">
                        <a:defRPr sz="2000" b="1"/>
                      </a:pPr>
                      <a:endParaRPr/>
                    </a:p>
                    <a:p>
                      <a:pPr algn="l">
                        <a:defRPr sz="2000" b="1"/>
                      </a:pPr>
                      <a:r>
                        <a:t>But ... </a:t>
                      </a:r>
                      <a:r>
                        <a:rPr b="0"/>
                        <a:t>this might result in less time with friends and family, which might </a:t>
                      </a:r>
                      <a:r>
                        <a:t>impact</a:t>
                      </a:r>
                      <a:r>
                        <a:rPr b="0"/>
                        <a:t> on our wellbeing.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Technology benefits in many ways.</a:t>
                      </a:r>
                    </a:p>
                    <a:p>
                      <a:pPr algn="l">
                        <a:defRPr sz="2000"/>
                      </a:pPr>
                      <a:endParaRPr/>
                    </a:p>
                    <a:p>
                      <a:pPr algn="l">
                        <a:defRPr sz="2000" b="1"/>
                      </a:pPr>
                      <a:r>
                        <a:t>But … </a:t>
                      </a:r>
                      <a:r>
                        <a:rPr b="0"/>
                        <a:t>using technology may have a negative </a:t>
                      </a:r>
                      <a:r>
                        <a:t>impact</a:t>
                      </a:r>
                      <a:r>
                        <a:rPr b="0"/>
                        <a:t> on society (e.g. pollution) and on our wellbeing (e.g. cyberbullying).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9" name="TextBox 7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6</a:t>
            </a:r>
            <a:endParaRPr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1.3 The Impact Our Choices Have on Others</a:t>
            </a:r>
          </a:p>
        </p:txBody>
      </p:sp>
      <p:sp>
        <p:nvSpPr>
          <p:cNvPr id="383" name="TextBox 5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7</a:t>
            </a:r>
            <a:endParaRPr dirty="0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5592F44-09D1-82F0-B06F-0E0CDB370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53" y="1790700"/>
            <a:ext cx="5073417" cy="27241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Google Shape;102;p3"/>
          <p:cNvSpPr txBox="1"/>
          <p:nvPr/>
        </p:nvSpPr>
        <p:spPr>
          <a:xfrm>
            <a:off x="509020" y="2060051"/>
            <a:ext cx="9883666" cy="4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marL="404813" indent="-404813">
              <a:defRPr sz="2800" b="1">
                <a:solidFill>
                  <a:srgbClr val="2E56A6"/>
                </a:solidFill>
              </a:defRPr>
            </a:lvl1pPr>
          </a:lstStyle>
          <a:p>
            <a:r>
              <a:t>Go to Section 1.3 of the Skills and Accounts Book (p. 3)</a:t>
            </a:r>
          </a:p>
        </p:txBody>
      </p:sp>
      <p:sp>
        <p:nvSpPr>
          <p:cNvPr id="387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1.3 The Impact Our Choices Have on Others</a:t>
            </a:r>
          </a:p>
        </p:txBody>
      </p:sp>
      <p:pic>
        <p:nvPicPr>
          <p:cNvPr id="38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932" y="2778397"/>
            <a:ext cx="1988957" cy="2686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108;p4"/>
          <p:cNvSpPr txBox="1"/>
          <p:nvPr/>
        </p:nvSpPr>
        <p:spPr>
          <a:xfrm>
            <a:off x="509020" y="1090599"/>
            <a:ext cx="9431227" cy="3022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400" b="1">
                <a:solidFill>
                  <a:srgbClr val="C00000"/>
                </a:solidFill>
              </a:defRPr>
            </a:pPr>
            <a:r>
              <a:t>Go to page 4 of the Skills and Accounts Book and assess your progress.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Complete the ‘I can’ reflection table.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Complete the Three-Two-One! activity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Business in Action: Note any ideas for your CBA 1 (Project)</a:t>
            </a:r>
          </a:p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Presentation: Note any ideas for your CBA 2 (Presentation)</a:t>
            </a:r>
          </a:p>
        </p:txBody>
      </p:sp>
      <p:sp>
        <p:nvSpPr>
          <p:cNvPr id="391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Reflection Time!</a:t>
            </a:r>
          </a:p>
        </p:txBody>
      </p:sp>
      <p:pic>
        <p:nvPicPr>
          <p:cNvPr id="392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368" y="1525338"/>
            <a:ext cx="2227153" cy="2950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Keywords</a:t>
            </a:r>
          </a:p>
        </p:txBody>
      </p:sp>
      <p:pic>
        <p:nvPicPr>
          <p:cNvPr id="23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967" y="1804435"/>
            <a:ext cx="6730066" cy="183684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TextBox 6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1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Activate Your Knowledge</a:t>
            </a:r>
          </a:p>
        </p:txBody>
      </p:sp>
      <p:pic>
        <p:nvPicPr>
          <p:cNvPr id="241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97" y="1684820"/>
            <a:ext cx="10625606" cy="277542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extBox 7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1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sp>
        <p:nvSpPr>
          <p:cNvPr id="245" name="Google Shape;114;p5"/>
          <p:cNvSpPr txBox="1"/>
          <p:nvPr/>
        </p:nvSpPr>
        <p:spPr>
          <a:xfrm>
            <a:off x="509019" y="1173727"/>
            <a:ext cx="10964321" cy="3518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Resources</a:t>
            </a:r>
            <a:r>
              <a:rPr b="0"/>
              <a:t> are anything that helps you achieve your goals, needs and wants. There are four types: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Personal: </a:t>
            </a:r>
            <a:r>
              <a:rPr b="0"/>
              <a:t>Skills learned (in school), skills that come naturally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Financial: </a:t>
            </a:r>
            <a:r>
              <a:rPr b="0"/>
              <a:t>Money you have earned or saved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Physical: </a:t>
            </a:r>
            <a:r>
              <a:rPr b="0"/>
              <a:t>Things you own</a:t>
            </a:r>
          </a:p>
          <a:p>
            <a:pPr marL="914400" lvl="1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Human: </a:t>
            </a:r>
            <a:r>
              <a:rPr b="0"/>
              <a:t>People who can help you</a:t>
            </a:r>
          </a:p>
        </p:txBody>
      </p:sp>
      <p:sp>
        <p:nvSpPr>
          <p:cNvPr id="246" name="TextBox 5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2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sp>
        <p:nvSpPr>
          <p:cNvPr id="249" name="Google Shape;114;p5"/>
          <p:cNvSpPr txBox="1"/>
          <p:nvPr/>
        </p:nvSpPr>
        <p:spPr>
          <a:xfrm>
            <a:off x="509019" y="1162437"/>
            <a:ext cx="10964321" cy="876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369791"/>
              </a:buClr>
              <a:buSzPct val="90000"/>
              <a:buFont typeface="Arial"/>
              <a:buChar char="•"/>
              <a:defRPr sz="2800" b="1">
                <a:solidFill>
                  <a:srgbClr val="2E56A6"/>
                </a:solidFill>
              </a:defRPr>
            </a:pPr>
            <a:r>
              <a:t>Resources</a:t>
            </a:r>
            <a:r>
              <a:rPr b="0"/>
              <a:t> are anything that helps you achieve your goals, needs and wants. </a:t>
            </a:r>
          </a:p>
        </p:txBody>
      </p:sp>
      <p:sp>
        <p:nvSpPr>
          <p:cNvPr id="250" name="TextBox 4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 2</a:t>
            </a:r>
            <a:endParaRPr dirty="0"/>
          </a:p>
        </p:txBody>
      </p:sp>
      <p:grpSp>
        <p:nvGrpSpPr>
          <p:cNvPr id="253" name="Picture 6"/>
          <p:cNvGrpSpPr/>
          <p:nvPr/>
        </p:nvGrpSpPr>
        <p:grpSpPr>
          <a:xfrm>
            <a:off x="1147210" y="2809701"/>
            <a:ext cx="2562824" cy="1788951"/>
            <a:chOff x="0" y="0"/>
            <a:chExt cx="2562822" cy="1788949"/>
          </a:xfrm>
        </p:grpSpPr>
        <p:sp>
          <p:nvSpPr>
            <p:cNvPr id="251" name="Rectangle"/>
            <p:cNvSpPr/>
            <p:nvPr/>
          </p:nvSpPr>
          <p:spPr>
            <a:xfrm>
              <a:off x="0" y="0"/>
              <a:ext cx="2562823" cy="178895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2" name="image12.png" descr="image1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62823" cy="1788950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50800" dir="12900000" rotWithShape="0">
                <a:srgbClr val="000000">
                  <a:alpha val="30000"/>
                </a:srgbClr>
              </a:outerShdw>
            </a:effectLst>
          </p:spPr>
        </p:pic>
      </p:grpSp>
      <p:grpSp>
        <p:nvGrpSpPr>
          <p:cNvPr id="256" name="Picture 8"/>
          <p:cNvGrpSpPr/>
          <p:nvPr/>
        </p:nvGrpSpPr>
        <p:grpSpPr>
          <a:xfrm>
            <a:off x="5068656" y="2421786"/>
            <a:ext cx="1492147" cy="1479608"/>
            <a:chOff x="0" y="0"/>
            <a:chExt cx="1492146" cy="1479606"/>
          </a:xfrm>
        </p:grpSpPr>
        <p:sp>
          <p:nvSpPr>
            <p:cNvPr id="254" name="Square"/>
            <p:cNvSpPr/>
            <p:nvPr/>
          </p:nvSpPr>
          <p:spPr>
            <a:xfrm>
              <a:off x="0" y="0"/>
              <a:ext cx="1492147" cy="147960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5" name="image13.png" descr="image1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492147" cy="1479607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round/>
            </a:ln>
            <a:effectLst>
              <a:outerShdw blurRad="50800" rotWithShape="0">
                <a:srgbClr val="000000">
                  <a:alpha val="41000"/>
                </a:srgbClr>
              </a:outerShdw>
            </a:effectLst>
          </p:spPr>
        </p:pic>
      </p:grpSp>
      <p:grpSp>
        <p:nvGrpSpPr>
          <p:cNvPr id="259" name="Picture 10"/>
          <p:cNvGrpSpPr/>
          <p:nvPr/>
        </p:nvGrpSpPr>
        <p:grpSpPr>
          <a:xfrm>
            <a:off x="8244393" y="2502209"/>
            <a:ext cx="2450647" cy="2403936"/>
            <a:chOff x="0" y="0"/>
            <a:chExt cx="2450645" cy="2403934"/>
          </a:xfrm>
        </p:grpSpPr>
        <p:sp>
          <p:nvSpPr>
            <p:cNvPr id="257" name="Rectangle"/>
            <p:cNvSpPr/>
            <p:nvPr/>
          </p:nvSpPr>
          <p:spPr>
            <a:xfrm rot="675972">
              <a:off x="178528" y="184911"/>
              <a:ext cx="2093590" cy="2034113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8" name="image14.pdf" descr="image14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75972">
              <a:off x="178528" y="184911"/>
              <a:ext cx="2093590" cy="2034113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50800" dir="12900000" rotWithShape="0">
                <a:srgbClr val="000000">
                  <a:alpha val="30000"/>
                </a:srgbClr>
              </a:outerShdw>
            </a:effectLst>
          </p:spPr>
        </p:pic>
      </p:grpSp>
      <p:grpSp>
        <p:nvGrpSpPr>
          <p:cNvPr id="262" name="Picture 12"/>
          <p:cNvGrpSpPr/>
          <p:nvPr/>
        </p:nvGrpSpPr>
        <p:grpSpPr>
          <a:xfrm>
            <a:off x="4512626" y="4466645"/>
            <a:ext cx="3166748" cy="1249531"/>
            <a:chOff x="0" y="0"/>
            <a:chExt cx="3166747" cy="1249530"/>
          </a:xfrm>
        </p:grpSpPr>
        <p:sp>
          <p:nvSpPr>
            <p:cNvPr id="260" name="Rectangle"/>
            <p:cNvSpPr/>
            <p:nvPr/>
          </p:nvSpPr>
          <p:spPr>
            <a:xfrm>
              <a:off x="0" y="0"/>
              <a:ext cx="3166748" cy="124953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61" name="image15.pdf" descr="image15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166748" cy="1249531"/>
            </a:xfrm>
            <a:prstGeom prst="rect">
              <a:avLst/>
            </a:prstGeom>
            <a:ln w="190500" cap="rnd">
              <a:solidFill>
                <a:srgbClr val="FFFFFF"/>
              </a:solidFill>
              <a:prstDash val="solid"/>
              <a:round/>
            </a:ln>
            <a:effectLst>
              <a:outerShdw blurRad="50800" rotWithShape="0">
                <a:srgbClr val="000000">
                  <a:alpha val="41000"/>
                </a:srgbClr>
              </a:outerShdw>
            </a:effectLst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sp>
        <p:nvSpPr>
          <p:cNvPr id="265" name="Google Shape;114;p5"/>
          <p:cNvSpPr txBox="1"/>
          <p:nvPr/>
        </p:nvSpPr>
        <p:spPr>
          <a:xfrm>
            <a:off x="509020" y="774578"/>
            <a:ext cx="7551030" cy="44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spcBef>
                <a:spcPts val="1800"/>
              </a:spcBef>
              <a:defRPr sz="2800">
                <a:solidFill>
                  <a:srgbClr val="2E56A6"/>
                </a:solidFill>
              </a:defRPr>
            </a:lvl1pPr>
          </a:lstStyle>
          <a:p>
            <a:r>
              <a:t>Four types of resources:</a:t>
            </a:r>
          </a:p>
        </p:txBody>
      </p:sp>
      <p:graphicFrame>
        <p:nvGraphicFramePr>
          <p:cNvPr id="266" name="Table 16"/>
          <p:cNvGraphicFramePr/>
          <p:nvPr/>
        </p:nvGraphicFramePr>
        <p:xfrm>
          <a:off x="1827309" y="1615728"/>
          <a:ext cx="8128000" cy="20116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1. Personal Resources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2. Financial Resources</a:t>
                      </a:r>
                    </a:p>
                  </a:txBody>
                  <a:tcPr marL="45720" marR="45720" horzOverflow="overflow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Skills you have learned</a:t>
                      </a:r>
                    </a:p>
                    <a:p>
                      <a:pPr algn="l">
                        <a:defRPr sz="2000" b="1"/>
                      </a:pPr>
                      <a:r>
                        <a:t>Example: </a:t>
                      </a:r>
                      <a:r>
                        <a:rPr b="0"/>
                        <a:t>A language at school.</a:t>
                      </a:r>
                    </a:p>
                    <a:p>
                      <a:pPr algn="l">
                        <a:defRPr sz="2000"/>
                      </a:pPr>
                      <a:endParaRPr b="0"/>
                    </a:p>
                    <a:p>
                      <a:pPr algn="l">
                        <a:defRPr sz="2000"/>
                      </a:pPr>
                      <a:r>
                        <a:t>Skills that come naturally</a:t>
                      </a:r>
                    </a:p>
                    <a:p>
                      <a:pPr algn="l">
                        <a:defRPr sz="2000" b="1"/>
                      </a:pPr>
                      <a:r>
                        <a:t>Example: </a:t>
                      </a:r>
                      <a:r>
                        <a:rPr b="0"/>
                        <a:t>Being a good organiser</a:t>
                      </a:r>
                    </a:p>
                  </a:txBody>
                  <a:tcPr marL="45720" marR="4572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The money you have earned or saved.</a:t>
                      </a:r>
                    </a:p>
                    <a:p>
                      <a:pPr algn="l">
                        <a:defRPr sz="2000" b="1"/>
                      </a:pPr>
                      <a:r>
                        <a:t>Example: </a:t>
                      </a:r>
                      <a:r>
                        <a:rPr b="0"/>
                        <a:t>Wages</a:t>
                      </a:r>
                    </a:p>
                  </a:txBody>
                  <a:tcPr marL="45720" marR="45720" horzOverflow="overflow">
                    <a:solidFill>
                      <a:srgbClr val="F8D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7" name="Table 16"/>
          <p:cNvGraphicFramePr/>
          <p:nvPr/>
        </p:nvGraphicFramePr>
        <p:xfrm>
          <a:off x="1827309" y="3675669"/>
          <a:ext cx="8128000" cy="20116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3. Physical Resources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</a:rPr>
                        <a:t>4. Human Resources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Things you own</a:t>
                      </a:r>
                    </a:p>
                    <a:p>
                      <a:pPr algn="l">
                        <a:defRPr sz="2000" b="1"/>
                      </a:pPr>
                      <a:r>
                        <a:t>Example: </a:t>
                      </a:r>
                      <a:r>
                        <a:rPr b="0"/>
                        <a:t>A phone</a:t>
                      </a:r>
                    </a:p>
                    <a:p>
                      <a:pPr algn="l">
                        <a:defRPr sz="2000"/>
                      </a:pPr>
                      <a:endParaRPr b="0"/>
                    </a:p>
                    <a:p>
                      <a:pPr algn="l">
                        <a:defRPr sz="2000"/>
                      </a:pPr>
                      <a:r>
                        <a:t>Things you use</a:t>
                      </a:r>
                    </a:p>
                    <a:p>
                      <a:pPr algn="l">
                        <a:defRPr sz="2000" b="1"/>
                      </a:pPr>
                      <a:r>
                        <a:t>Example: </a:t>
                      </a:r>
                      <a:r>
                        <a:rPr b="0"/>
                        <a:t>WiFi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000"/>
                      </a:pPr>
                      <a:r>
                        <a:t>People in life who can help you</a:t>
                      </a:r>
                    </a:p>
                    <a:p>
                      <a:pPr algn="l">
                        <a:defRPr sz="2000" b="1"/>
                      </a:pPr>
                      <a:r>
                        <a:t>Example: </a:t>
                      </a:r>
                      <a:r>
                        <a:rPr b="0"/>
                        <a:t>Family and friends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8" name="TextBox 17"/>
          <p:cNvSpPr txBox="1"/>
          <p:nvPr/>
        </p:nvSpPr>
        <p:spPr>
          <a:xfrm>
            <a:off x="10567414" y="5318016"/>
            <a:ext cx="113517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2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grpSp>
        <p:nvGrpSpPr>
          <p:cNvPr id="273" name="Google Shape;114;p5"/>
          <p:cNvGrpSpPr/>
          <p:nvPr/>
        </p:nvGrpSpPr>
        <p:grpSpPr>
          <a:xfrm>
            <a:off x="1137958" y="1244846"/>
            <a:ext cx="8930601" cy="3552654"/>
            <a:chOff x="0" y="0"/>
            <a:chExt cx="8930600" cy="3552652"/>
          </a:xfrm>
        </p:grpSpPr>
        <p:sp>
          <p:nvSpPr>
            <p:cNvPr id="271" name="Rectangle"/>
            <p:cNvSpPr/>
            <p:nvPr/>
          </p:nvSpPr>
          <p:spPr>
            <a:xfrm>
              <a:off x="0" y="-1"/>
              <a:ext cx="8930601" cy="3552654"/>
            </a:xfrm>
            <a:prstGeom prst="rect">
              <a:avLst/>
            </a:prstGeom>
            <a:solidFill>
              <a:schemeClr val="accent4"/>
            </a:solidFill>
            <a:ln w="9525" cap="flat">
              <a:solidFill>
                <a:srgbClr val="16568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1800"/>
                </a:spcBef>
                <a:defRPr sz="2800">
                  <a:solidFill>
                    <a:srgbClr val="2E56A6"/>
                  </a:solidFill>
                </a:defRPr>
              </a:pPr>
              <a:endParaRPr/>
            </a:p>
          </p:txBody>
        </p:sp>
        <p:sp>
          <p:nvSpPr>
            <p:cNvPr id="272" name="Class discussion: Can you think of two more examples of:…"/>
            <p:cNvSpPr txBox="1"/>
            <p:nvPr/>
          </p:nvSpPr>
          <p:spPr>
            <a:xfrm>
              <a:off x="50487" y="4762"/>
              <a:ext cx="8829627" cy="3086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spcBef>
                  <a:spcPts val="1800"/>
                </a:spcBef>
                <a:defRPr sz="2800" b="1">
                  <a:solidFill>
                    <a:srgbClr val="2E56A6"/>
                  </a:solidFill>
                </a:defRPr>
              </a:pPr>
              <a:r>
                <a:t>Class discussion: </a:t>
              </a:r>
              <a:r>
                <a:rPr b="0"/>
                <a:t>Can you think of </a:t>
              </a:r>
              <a:r>
                <a:t>two</a:t>
              </a:r>
              <a:r>
                <a:rPr b="0"/>
                <a:t> more examples of: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800">
                  <a:solidFill>
                    <a:srgbClr val="2E56A6"/>
                  </a:solidFill>
                </a:defRPr>
              </a:pPr>
              <a:r>
                <a:t>Personal resources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800">
                  <a:solidFill>
                    <a:srgbClr val="2E56A6"/>
                  </a:solidFill>
                </a:defRPr>
              </a:pPr>
              <a:r>
                <a:t>Financial resources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800">
                  <a:solidFill>
                    <a:srgbClr val="2E56A6"/>
                  </a:solidFill>
                </a:defRPr>
              </a:pPr>
              <a:r>
                <a:t>Physical resources</a:t>
              </a:r>
            </a:p>
            <a:p>
              <a:pPr marL="457200" indent="-457200">
                <a:spcBef>
                  <a:spcPts val="1800"/>
                </a:spcBef>
                <a:buClr>
                  <a:srgbClr val="369791"/>
                </a:buClr>
                <a:buSzPct val="90000"/>
                <a:buFont typeface="Arial"/>
                <a:buChar char="•"/>
                <a:defRPr sz="2800">
                  <a:solidFill>
                    <a:srgbClr val="2E56A6"/>
                  </a:solidFill>
                </a:defRPr>
              </a:pPr>
              <a:r>
                <a:t>Human resources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102;p3"/>
          <p:cNvSpPr txBox="1"/>
          <p:nvPr/>
        </p:nvSpPr>
        <p:spPr>
          <a:xfrm>
            <a:off x="509020" y="1138100"/>
            <a:ext cx="9990544" cy="1308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marL="404813" indent="-404813">
              <a:defRPr sz="2800" b="1">
                <a:solidFill>
                  <a:srgbClr val="2E56A6"/>
                </a:solidFill>
              </a:defRPr>
            </a:pPr>
            <a:r>
              <a:t>Scarce resources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Our resources are </a:t>
            </a:r>
            <a:r>
              <a:rPr b="1"/>
              <a:t>scarce</a:t>
            </a:r>
            <a:r>
              <a:t>. We only have a limited amount.</a:t>
            </a:r>
          </a:p>
          <a:p>
            <a:pPr marL="457200" indent="-457200">
              <a:buSzPct val="100000"/>
              <a:buFont typeface="Arial"/>
              <a:buChar char="•"/>
              <a:defRPr sz="2800">
                <a:solidFill>
                  <a:srgbClr val="2E56A6"/>
                </a:solidFill>
              </a:defRPr>
            </a:pPr>
            <a:r>
              <a:t>This is due to a number of factors: </a:t>
            </a:r>
          </a:p>
        </p:txBody>
      </p:sp>
      <p:sp>
        <p:nvSpPr>
          <p:cNvPr id="276" name="Google Shape;103;p3"/>
          <p:cNvSpPr txBox="1"/>
          <p:nvPr/>
        </p:nvSpPr>
        <p:spPr>
          <a:xfrm>
            <a:off x="509021" y="365124"/>
            <a:ext cx="10424150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2E56A6"/>
                </a:solidFill>
              </a:defRPr>
            </a:lvl1pPr>
          </a:lstStyle>
          <a:p>
            <a:r>
              <a:t>1.1 Individual and Household Resources</a:t>
            </a:r>
          </a:p>
        </p:txBody>
      </p:sp>
      <p:grpSp>
        <p:nvGrpSpPr>
          <p:cNvPr id="279" name="Rectangle 4"/>
          <p:cNvGrpSpPr/>
          <p:nvPr/>
        </p:nvGrpSpPr>
        <p:grpSpPr>
          <a:xfrm>
            <a:off x="918196" y="2750128"/>
            <a:ext cx="4395053" cy="461663"/>
            <a:chOff x="-1" y="-14588"/>
            <a:chExt cx="4395051" cy="461662"/>
          </a:xfrm>
        </p:grpSpPr>
        <p:sp>
          <p:nvSpPr>
            <p:cNvPr id="277" name="Rectangle"/>
            <p:cNvSpPr/>
            <p:nvPr/>
          </p:nvSpPr>
          <p:spPr>
            <a:xfrm>
              <a:off x="-1" y="-1"/>
              <a:ext cx="4395051" cy="432488"/>
            </a:xfrm>
            <a:prstGeom prst="rect">
              <a:avLst/>
            </a:prstGeom>
            <a:solidFill>
              <a:srgbClr val="FDB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Educate or training"/>
            <p:cNvSpPr txBox="1"/>
            <p:nvPr/>
          </p:nvSpPr>
          <p:spPr>
            <a:xfrm>
              <a:off x="45719" y="-14588"/>
              <a:ext cx="430361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rPr lang="en-US" dirty="0"/>
                <a:t>Education</a:t>
              </a:r>
              <a:r>
                <a:rPr dirty="0"/>
                <a:t> or training</a:t>
              </a:r>
            </a:p>
          </p:txBody>
        </p:sp>
      </p:grpSp>
      <p:grpSp>
        <p:nvGrpSpPr>
          <p:cNvPr id="282" name="Rectangle 5"/>
          <p:cNvGrpSpPr/>
          <p:nvPr/>
        </p:nvGrpSpPr>
        <p:grpSpPr>
          <a:xfrm>
            <a:off x="918196" y="3663293"/>
            <a:ext cx="4395051" cy="432488"/>
            <a:chOff x="0" y="0"/>
            <a:chExt cx="4395049" cy="432487"/>
          </a:xfrm>
        </p:grpSpPr>
        <p:sp>
          <p:nvSpPr>
            <p:cNvPr id="280" name="Rectangle"/>
            <p:cNvSpPr/>
            <p:nvPr/>
          </p:nvSpPr>
          <p:spPr>
            <a:xfrm>
              <a:off x="-1" y="-1"/>
              <a:ext cx="4395051" cy="432489"/>
            </a:xfrm>
            <a:prstGeom prst="rect">
              <a:avLst/>
            </a:prstGeom>
            <a:solidFill>
              <a:srgbClr val="8A5D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Your age"/>
            <p:cNvSpPr txBox="1"/>
            <p:nvPr/>
          </p:nvSpPr>
          <p:spPr>
            <a:xfrm>
              <a:off x="45719" y="20008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Your age</a:t>
              </a:r>
            </a:p>
          </p:txBody>
        </p:sp>
      </p:grpSp>
      <p:grpSp>
        <p:nvGrpSpPr>
          <p:cNvPr id="285" name="Rectangle 6"/>
          <p:cNvGrpSpPr/>
          <p:nvPr/>
        </p:nvGrpSpPr>
        <p:grpSpPr>
          <a:xfrm>
            <a:off x="5960233" y="3663293"/>
            <a:ext cx="4395050" cy="475736"/>
            <a:chOff x="0" y="0"/>
            <a:chExt cx="4395049" cy="475735"/>
          </a:xfrm>
        </p:grpSpPr>
        <p:sp>
          <p:nvSpPr>
            <p:cNvPr id="283" name="Rectangle"/>
            <p:cNvSpPr/>
            <p:nvPr/>
          </p:nvSpPr>
          <p:spPr>
            <a:xfrm>
              <a:off x="-1" y="-1"/>
              <a:ext cx="4395051" cy="475737"/>
            </a:xfrm>
            <a:prstGeom prst="rect">
              <a:avLst/>
            </a:prstGeom>
            <a:solidFill>
              <a:srgbClr val="57C5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4" name="Employment situation"/>
            <p:cNvSpPr txBox="1"/>
            <p:nvPr/>
          </p:nvSpPr>
          <p:spPr>
            <a:xfrm>
              <a:off x="45719" y="41632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Employment situation</a:t>
              </a:r>
            </a:p>
          </p:txBody>
        </p:sp>
      </p:grpSp>
      <p:grpSp>
        <p:nvGrpSpPr>
          <p:cNvPr id="288" name="Rectangle 7"/>
          <p:cNvGrpSpPr/>
          <p:nvPr/>
        </p:nvGrpSpPr>
        <p:grpSpPr>
          <a:xfrm>
            <a:off x="5960234" y="2718952"/>
            <a:ext cx="4395051" cy="475736"/>
            <a:chOff x="0" y="0"/>
            <a:chExt cx="4395049" cy="475735"/>
          </a:xfrm>
        </p:grpSpPr>
        <p:sp>
          <p:nvSpPr>
            <p:cNvPr id="286" name="Rectangle"/>
            <p:cNvSpPr/>
            <p:nvPr/>
          </p:nvSpPr>
          <p:spPr>
            <a:xfrm>
              <a:off x="-1" y="-1"/>
              <a:ext cx="4395051" cy="475737"/>
            </a:xfrm>
            <a:prstGeom prst="rect">
              <a:avLst/>
            </a:prstGeom>
            <a:solidFill>
              <a:srgbClr val="40C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7" name="The type of job/earnings"/>
            <p:cNvSpPr txBox="1"/>
            <p:nvPr/>
          </p:nvSpPr>
          <p:spPr>
            <a:xfrm>
              <a:off x="45719" y="41632"/>
              <a:ext cx="4303610" cy="3924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The type of job/earnings</a:t>
              </a:r>
            </a:p>
          </p:txBody>
        </p:sp>
      </p:grpSp>
      <p:grpSp>
        <p:nvGrpSpPr>
          <p:cNvPr id="291" name="Rectangle 8"/>
          <p:cNvGrpSpPr/>
          <p:nvPr/>
        </p:nvGrpSpPr>
        <p:grpSpPr>
          <a:xfrm>
            <a:off x="3523570" y="4607633"/>
            <a:ext cx="4395051" cy="432487"/>
            <a:chOff x="0" y="0"/>
            <a:chExt cx="4395049" cy="432486"/>
          </a:xfrm>
        </p:grpSpPr>
        <p:sp>
          <p:nvSpPr>
            <p:cNvPr id="289" name="Rectangle"/>
            <p:cNvSpPr/>
            <p:nvPr/>
          </p:nvSpPr>
          <p:spPr>
            <a:xfrm>
              <a:off x="-1" y="-1"/>
              <a:ext cx="4395051" cy="432488"/>
            </a:xfrm>
            <a:prstGeom prst="rect">
              <a:avLst/>
            </a:prstGeom>
            <a:solidFill>
              <a:srgbClr val="FDB8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0" name="Network of family and friends"/>
            <p:cNvSpPr txBox="1"/>
            <p:nvPr/>
          </p:nvSpPr>
          <p:spPr>
            <a:xfrm>
              <a:off x="45719" y="20008"/>
              <a:ext cx="4303610" cy="3924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 b="1">
                  <a:solidFill>
                    <a:srgbClr val="FFFFFF"/>
                  </a:solidFill>
                </a:defRPr>
              </a:lvl1pPr>
            </a:lstStyle>
            <a:p>
              <a:r>
                <a:t>Network of family and friends</a:t>
              </a:r>
            </a:p>
          </p:txBody>
        </p:sp>
      </p:grpSp>
      <p:sp>
        <p:nvSpPr>
          <p:cNvPr id="292" name="TextBox 10"/>
          <p:cNvSpPr txBox="1"/>
          <p:nvPr/>
        </p:nvSpPr>
        <p:spPr>
          <a:xfrm>
            <a:off x="509014" y="5499606"/>
            <a:ext cx="60060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t">
            <a:spAutoFit/>
          </a:bodyPr>
          <a:lstStyle>
            <a:lvl1pPr>
              <a:defRPr>
                <a:solidFill>
                  <a:srgbClr val="2E56A6"/>
                </a:solidFill>
              </a:defRPr>
            </a:lvl1pPr>
          </a:lstStyle>
          <a:p>
            <a:r>
              <a:rPr dirty="0"/>
              <a:t>P.</a:t>
            </a:r>
            <a:r>
              <a:rPr lang="en-US" dirty="0"/>
              <a:t> 3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 2013 - 202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699" tIns="45699" rIns="45699" bIns="4569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 2013 - 2022">
  <a:themeElements>
    <a:clrScheme name="Office Theme 2013 - 202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 2013 - 202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699" tIns="45699" rIns="45699" bIns="4569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ab246a-77f3-4d5c-be94-6febd71cb266">
      <Terms xmlns="http://schemas.microsoft.com/office/infopath/2007/PartnerControls"/>
    </lcf76f155ced4ddcb4097134ff3c332f>
    <TaxCatchAll xmlns="9ddcb376-1153-4d41-ba5c-06a7391663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C04678BF38646A75E7652E62843E9" ma:contentTypeVersion="12" ma:contentTypeDescription="Create a new document." ma:contentTypeScope="" ma:versionID="52542404caa64364ab616e8b5831a14c">
  <xsd:schema xmlns:xsd="http://www.w3.org/2001/XMLSchema" xmlns:xs="http://www.w3.org/2001/XMLSchema" xmlns:p="http://schemas.microsoft.com/office/2006/metadata/properties" xmlns:ns2="21ab246a-77f3-4d5c-be94-6febd71cb266" xmlns:ns3="9ddcb376-1153-4d41-ba5c-06a73916633d" targetNamespace="http://schemas.microsoft.com/office/2006/metadata/properties" ma:root="true" ma:fieldsID="000f22e6ee91965625e97719cfe85131" ns2:_="" ns3:_="">
    <xsd:import namespace="21ab246a-77f3-4d5c-be94-6febd71cb266"/>
    <xsd:import namespace="9ddcb376-1153-4d41-ba5c-06a7391663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b246a-77f3-4d5c-be94-6febd71cb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cb376-1153-4d41-ba5c-06a73916633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e27e71-dafd-43e2-808b-bd5c7e1f0961}" ma:internalName="TaxCatchAll" ma:showField="CatchAllData" ma:web="9ddcb376-1153-4d41-ba5c-06a7391663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25B0E-5E90-443C-BCA3-BB880F329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76364E-47DB-4AFE-BF2A-0ADA91C290F6}">
  <ds:schemaRefs>
    <ds:schemaRef ds:uri="http://schemas.microsoft.com/office/2006/metadata/properties"/>
    <ds:schemaRef ds:uri="http://schemas.microsoft.com/office/infopath/2007/PartnerControls"/>
    <ds:schemaRef ds:uri="21ab246a-77f3-4d5c-be94-6febd71cb266"/>
    <ds:schemaRef ds:uri="9ddcb376-1153-4d41-ba5c-06a73916633d"/>
  </ds:schemaRefs>
</ds:datastoreItem>
</file>

<file path=customXml/itemProps3.xml><?xml version="1.0" encoding="utf-8"?>
<ds:datastoreItem xmlns:ds="http://schemas.openxmlformats.org/officeDocument/2006/customXml" ds:itemID="{6B0DBB4F-484F-426C-889D-548863BEC8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ab246a-77f3-4d5c-be94-6febd71cb266"/>
    <ds:schemaRef ds:uri="9ddcb376-1153-4d41-ba5c-06a739166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Widescreen</PresentationFormat>
  <Paragraphs>135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 2013 - 2022</vt:lpstr>
      <vt:lpstr>Chapter 1: My Personal Resources Learning Outcomes: 1.1, 1.2, 1.3, 3.1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My Personal Resources Learning Outcomes: 1.1, 1.2, 1.3, 3.1</dc:title>
  <dc:creator>Ciaran Deane</dc:creator>
  <cp:lastModifiedBy>Ciaran Deane</cp:lastModifiedBy>
  <cp:revision>31</cp:revision>
  <dcterms:modified xsi:type="dcterms:W3CDTF">2023-02-09T16:52:55Z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0x010100873C04678BF38646A75E7652E62843E9</vt:lpwstr>
  </property>
  <property fmtid="{D5CDD505-2E9C-101B-9397-08002B2CF9AE}" pid="3" name="MediaServiceImageTags">
    <vt:lpwstr/>
  </property>
</Properties>
</file>