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8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eil Burkey" initials="NB" lastIdx="2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76441D-5C4D-4A4D-BB8C-35CAD031747F}" v="4" dt="2023-03-07T10:54:51.43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89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commentAuthors" Target="commentAuthors.xml"/><Relationship Id="rId89" Type="http://schemas.microsoft.com/office/2016/11/relationships/changesInfo" Target="changesInfos/changesInfo1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microsoft.com/office/2015/10/relationships/revisionInfo" Target="revisionInfo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theme" Target="theme/them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iaran Deane" userId="74006de6-6fd8-48a6-bbc8-0cc9330118f9" providerId="ADAL" clId="{53F0B5C3-22C6-4EA8-828D-B5417BB6E432}"/>
    <pc:docChg chg="custSel modSld">
      <pc:chgData name="Ciaran Deane" userId="74006de6-6fd8-48a6-bbc8-0cc9330118f9" providerId="ADAL" clId="{53F0B5C3-22C6-4EA8-828D-B5417BB6E432}" dt="2023-03-01T13:59:18.627" v="1" actId="478"/>
      <pc:docMkLst>
        <pc:docMk/>
      </pc:docMkLst>
      <pc:sldChg chg="delSp mod">
        <pc:chgData name="Ciaran Deane" userId="74006de6-6fd8-48a6-bbc8-0cc9330118f9" providerId="ADAL" clId="{53F0B5C3-22C6-4EA8-828D-B5417BB6E432}" dt="2023-03-01T13:59:10.704" v="0" actId="478"/>
        <pc:sldMkLst>
          <pc:docMk/>
          <pc:sldMk cId="0" sldId="284"/>
        </pc:sldMkLst>
        <pc:picChg chg="del">
          <ac:chgData name="Ciaran Deane" userId="74006de6-6fd8-48a6-bbc8-0cc9330118f9" providerId="ADAL" clId="{53F0B5C3-22C6-4EA8-828D-B5417BB6E432}" dt="2023-03-01T13:59:10.704" v="0" actId="478"/>
          <ac:picMkLst>
            <pc:docMk/>
            <pc:sldMk cId="0" sldId="284"/>
            <ac:picMk id="3" creationId="{CC7D622D-9834-F016-B9E3-6D5BFAA545D5}"/>
          </ac:picMkLst>
        </pc:picChg>
      </pc:sldChg>
      <pc:sldChg chg="delSp mod">
        <pc:chgData name="Ciaran Deane" userId="74006de6-6fd8-48a6-bbc8-0cc9330118f9" providerId="ADAL" clId="{53F0B5C3-22C6-4EA8-828D-B5417BB6E432}" dt="2023-03-01T13:59:18.627" v="1" actId="478"/>
        <pc:sldMkLst>
          <pc:docMk/>
          <pc:sldMk cId="0" sldId="296"/>
        </pc:sldMkLst>
        <pc:picChg chg="del">
          <ac:chgData name="Ciaran Deane" userId="74006de6-6fd8-48a6-bbc8-0cc9330118f9" providerId="ADAL" clId="{53F0B5C3-22C6-4EA8-828D-B5417BB6E432}" dt="2023-03-01T13:59:18.627" v="1" actId="478"/>
          <ac:picMkLst>
            <pc:docMk/>
            <pc:sldMk cId="0" sldId="296"/>
            <ac:picMk id="3" creationId="{0CBBFFB8-4C39-1C0A-3EA4-DF9E6D1E1C8A}"/>
          </ac:picMkLst>
        </pc:picChg>
      </pc:sldChg>
    </pc:docChg>
  </pc:docChgLst>
  <pc:docChgLst>
    <pc:chgData name="Ciaran Deane" userId="S::ciaran.deane@folens.ie::74006de6-6fd8-48a6-bbc8-0cc9330118f9" providerId="AD" clId="Web-{9176441D-5C4D-4A4D-BB8C-35CAD031747F}"/>
    <pc:docChg chg="modSld">
      <pc:chgData name="Ciaran Deane" userId="S::ciaran.deane@folens.ie::74006de6-6fd8-48a6-bbc8-0cc9330118f9" providerId="AD" clId="Web-{9176441D-5C4D-4A4D-BB8C-35CAD031747F}" dt="2023-03-07T10:54:50.968" v="1"/>
      <pc:docMkLst>
        <pc:docMk/>
      </pc:docMkLst>
      <pc:sldChg chg="modSp">
        <pc:chgData name="Ciaran Deane" userId="S::ciaran.deane@folens.ie::74006de6-6fd8-48a6-bbc8-0cc9330118f9" providerId="AD" clId="Web-{9176441D-5C4D-4A4D-BB8C-35CAD031747F}" dt="2023-03-07T10:54:50.968" v="1"/>
        <pc:sldMkLst>
          <pc:docMk/>
          <pc:sldMk cId="0" sldId="284"/>
        </pc:sldMkLst>
        <pc:picChg chg="mod">
          <ac:chgData name="Ciaran Deane" userId="S::ciaran.deane@folens.ie::74006de6-6fd8-48a6-bbc8-0cc9330118f9" providerId="AD" clId="Web-{9176441D-5C4D-4A4D-BB8C-35CAD031747F}" dt="2023-03-07T10:54:50.968" v="1"/>
          <ac:picMkLst>
            <pc:docMk/>
            <pc:sldMk cId="0" sldId="284"/>
            <ac:picMk id="360" creationId="{00000000-0000-0000-0000-000000000000}"/>
          </ac:picMkLst>
        </pc:picChg>
      </pc:sldChg>
      <pc:sldChg chg="modSp">
        <pc:chgData name="Ciaran Deane" userId="S::ciaran.deane@folens.ie::74006de6-6fd8-48a6-bbc8-0cc9330118f9" providerId="AD" clId="Web-{9176441D-5C4D-4A4D-BB8C-35CAD031747F}" dt="2023-03-07T10:53:26.480" v="0"/>
        <pc:sldMkLst>
          <pc:docMk/>
          <pc:sldMk cId="0" sldId="296"/>
        </pc:sldMkLst>
        <pc:picChg chg="mod">
          <ac:chgData name="Ciaran Deane" userId="S::ciaran.deane@folens.ie::74006de6-6fd8-48a6-bbc8-0cc9330118f9" providerId="AD" clId="Web-{9176441D-5C4D-4A4D-BB8C-35CAD031747F}" dt="2023-03-07T10:53:26.480" v="0"/>
          <ac:picMkLst>
            <pc:docMk/>
            <pc:sldMk cId="0" sldId="296"/>
            <ac:picMk id="438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8" name="Shape 22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her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here</a:t>
            </a:r>
          </a:p>
        </p:txBody>
      </p:sp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6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8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5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1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0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0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2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19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2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 orang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range ligh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purp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rple light background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ed 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ed ligh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lobe light background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here"/>
          <p:cNvSpPr txBox="1">
            <a:spLocks noGrp="1"/>
          </p:cNvSpPr>
          <p:nvPr>
            <p:ph type="title" hasCustomPrompt="1"/>
          </p:nvPr>
        </p:nvSpPr>
        <p:spPr>
          <a:xfrm>
            <a:off x="467496" y="4022725"/>
            <a:ext cx="10515601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 here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itle 1"/>
          <p:cNvSpPr txBox="1">
            <a:spLocks noGrp="1"/>
          </p:cNvSpPr>
          <p:nvPr>
            <p:ph type="title"/>
          </p:nvPr>
        </p:nvSpPr>
        <p:spPr>
          <a:xfrm>
            <a:off x="467496" y="4451503"/>
            <a:ext cx="10515601" cy="1325564"/>
          </a:xfrm>
          <a:prstGeom prst="rect">
            <a:avLst/>
          </a:prstGeom>
        </p:spPr>
        <p:txBody>
          <a:bodyPr/>
          <a:lstStyle/>
          <a:p>
            <a:pPr defTabSz="640079">
              <a:defRPr sz="2520">
                <a:effectLst>
                  <a:outerShdw blurRad="35560" dist="26669" dir="135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t>Chapter 28:</a:t>
            </a:r>
            <a:br/>
            <a:r>
              <a:t>Introduction to Bookkeeping</a:t>
            </a:r>
            <a:br/>
            <a:br/>
            <a:r>
              <a:rPr sz="1120"/>
              <a:t>Learning Outcomes: 2.12, 1.2; 1.13; 2.10  – 2.13; 3.2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103;p3"/>
          <p:cNvSpPr txBox="1"/>
          <p:nvPr/>
        </p:nvSpPr>
        <p:spPr>
          <a:xfrm>
            <a:off x="509021" y="365124"/>
            <a:ext cx="10424150" cy="601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4000" b="1">
                <a:solidFill>
                  <a:srgbClr val="2E56A6"/>
                </a:solidFill>
              </a:defRPr>
            </a:lvl1pPr>
          </a:lstStyle>
          <a:p>
            <a:r>
              <a:t>28.1 Bookkeeping</a:t>
            </a:r>
          </a:p>
        </p:txBody>
      </p:sp>
      <p:sp>
        <p:nvSpPr>
          <p:cNvPr id="267" name="TextBox 1"/>
          <p:cNvSpPr txBox="1"/>
          <p:nvPr/>
        </p:nvSpPr>
        <p:spPr>
          <a:xfrm>
            <a:off x="509014" y="5499606"/>
            <a:ext cx="600606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t>P. 281</a:t>
            </a:r>
          </a:p>
        </p:txBody>
      </p:sp>
      <p:pic>
        <p:nvPicPr>
          <p:cNvPr id="268" name="Picture 4" descr="A picture containing text, van, screenshot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803" y="1234275"/>
            <a:ext cx="10090393" cy="36892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103;p3"/>
          <p:cNvSpPr txBox="1"/>
          <p:nvPr/>
        </p:nvSpPr>
        <p:spPr>
          <a:xfrm>
            <a:off x="509021" y="365124"/>
            <a:ext cx="10424150" cy="601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4000" b="1">
                <a:solidFill>
                  <a:srgbClr val="2E56A6"/>
                </a:solidFill>
              </a:defRPr>
            </a:lvl1pPr>
          </a:lstStyle>
          <a:p>
            <a:r>
              <a:t>28.1 Bookkeeping</a:t>
            </a:r>
          </a:p>
        </p:txBody>
      </p:sp>
      <p:sp>
        <p:nvSpPr>
          <p:cNvPr id="272" name="TextBox 1"/>
          <p:cNvSpPr txBox="1"/>
          <p:nvPr/>
        </p:nvSpPr>
        <p:spPr>
          <a:xfrm>
            <a:off x="509014" y="5499606"/>
            <a:ext cx="600606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t>P. 281</a:t>
            </a:r>
          </a:p>
        </p:txBody>
      </p:sp>
      <p:grpSp>
        <p:nvGrpSpPr>
          <p:cNvPr id="275" name="Google Shape;114;p5"/>
          <p:cNvGrpSpPr/>
          <p:nvPr/>
        </p:nvGrpSpPr>
        <p:grpSpPr>
          <a:xfrm>
            <a:off x="1630699" y="1229854"/>
            <a:ext cx="8930601" cy="3971731"/>
            <a:chOff x="0" y="0"/>
            <a:chExt cx="8930600" cy="3971730"/>
          </a:xfrm>
        </p:grpSpPr>
        <p:sp>
          <p:nvSpPr>
            <p:cNvPr id="273" name="Rectangle"/>
            <p:cNvSpPr/>
            <p:nvPr/>
          </p:nvSpPr>
          <p:spPr>
            <a:xfrm>
              <a:off x="0" y="-1"/>
              <a:ext cx="8930601" cy="3971732"/>
            </a:xfrm>
            <a:prstGeom prst="rect">
              <a:avLst/>
            </a:prstGeom>
            <a:solidFill>
              <a:schemeClr val="accent4"/>
            </a:solidFill>
            <a:ln w="9525" cap="flat">
              <a:solidFill>
                <a:srgbClr val="16568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800"/>
                </a:spcBef>
                <a:defRPr sz="2400" b="1">
                  <a:solidFill>
                    <a:srgbClr val="2E56A6"/>
                  </a:solidFill>
                </a:defRPr>
              </a:pPr>
              <a:endParaRPr/>
            </a:p>
          </p:txBody>
        </p:sp>
        <p:sp>
          <p:nvSpPr>
            <p:cNvPr id="274" name="Let’s discuss: For the following two examples, identify:…"/>
            <p:cNvSpPr txBox="1"/>
            <p:nvPr/>
          </p:nvSpPr>
          <p:spPr>
            <a:xfrm>
              <a:off x="50487" y="4762"/>
              <a:ext cx="8829627" cy="35801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/>
            <a:p>
              <a:pPr>
                <a:spcBef>
                  <a:spcPts val="1800"/>
                </a:spcBef>
                <a:defRPr sz="2800" b="1">
                  <a:solidFill>
                    <a:srgbClr val="2E56A6"/>
                  </a:solidFill>
                </a:defRPr>
              </a:pPr>
              <a:r>
                <a:t>Let’s discuss: </a:t>
              </a:r>
              <a:r>
                <a:rPr b="0"/>
                <a:t>For the following two examples, identify: </a:t>
              </a:r>
            </a:p>
            <a:p>
              <a:pPr>
                <a:spcBef>
                  <a:spcPts val="1800"/>
                </a:spcBef>
                <a:defRPr sz="2400">
                  <a:solidFill>
                    <a:srgbClr val="2E56A6"/>
                  </a:solidFill>
                </a:defRPr>
              </a:pPr>
              <a:r>
                <a:t>(a) the </a:t>
              </a:r>
              <a:r>
                <a:rPr b="1"/>
                <a:t>two</a:t>
              </a:r>
              <a:r>
                <a:t> parts of the transaction</a:t>
              </a:r>
            </a:p>
            <a:p>
              <a:pPr>
                <a:spcBef>
                  <a:spcPts val="1800"/>
                </a:spcBef>
                <a:defRPr sz="2400">
                  <a:solidFill>
                    <a:srgbClr val="2E56A6"/>
                  </a:solidFill>
                </a:defRPr>
              </a:pPr>
              <a:r>
                <a:t>(b) the </a:t>
              </a:r>
              <a:r>
                <a:rPr b="1"/>
                <a:t>two</a:t>
              </a:r>
              <a:r>
                <a:t> accounts that might be used</a:t>
              </a:r>
            </a:p>
            <a:p>
              <a:pPr>
                <a:spcBef>
                  <a:spcPts val="1800"/>
                </a:spcBef>
                <a:defRPr sz="2400" b="1">
                  <a:solidFill>
                    <a:srgbClr val="2E56A6"/>
                  </a:solidFill>
                </a:defRPr>
              </a:pPr>
              <a:r>
                <a:t>Example 1: </a:t>
              </a:r>
              <a:r>
                <a:rPr b="0"/>
                <a:t>Food4U Ltd purchased a new van for €10,000 from The Van Company by electronic funds transfer. </a:t>
              </a:r>
            </a:p>
            <a:p>
              <a:pPr>
                <a:spcBef>
                  <a:spcPts val="1800"/>
                </a:spcBef>
                <a:defRPr sz="2400" b="1">
                  <a:solidFill>
                    <a:srgbClr val="2E56A6"/>
                  </a:solidFill>
                </a:defRPr>
              </a:pPr>
              <a:r>
                <a:t>Example 2: </a:t>
              </a:r>
              <a:r>
                <a:rPr b="0"/>
                <a:t>Food4U sold a printer for €1,000 and received payment by electronic funds transfer.</a:t>
              </a:r>
            </a:p>
          </p:txBody>
        </p:sp>
      </p:grp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103;p3"/>
          <p:cNvSpPr txBox="1"/>
          <p:nvPr/>
        </p:nvSpPr>
        <p:spPr>
          <a:xfrm>
            <a:off x="509021" y="365124"/>
            <a:ext cx="10424150" cy="601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4000" b="1">
                <a:solidFill>
                  <a:srgbClr val="2E56A6"/>
                </a:solidFill>
              </a:defRPr>
            </a:lvl1pPr>
          </a:lstStyle>
          <a:p>
            <a:r>
              <a:t>28.1 Bookkeeping</a:t>
            </a:r>
          </a:p>
        </p:txBody>
      </p:sp>
      <p:sp>
        <p:nvSpPr>
          <p:cNvPr id="278" name="Google Shape;114;p5"/>
          <p:cNvSpPr txBox="1"/>
          <p:nvPr/>
        </p:nvSpPr>
        <p:spPr>
          <a:xfrm>
            <a:off x="509020" y="783981"/>
            <a:ext cx="10964321" cy="615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marL="457200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>
                <a:solidFill>
                  <a:srgbClr val="2E56A6"/>
                </a:solidFill>
              </a:defRPr>
            </a:pPr>
            <a:r>
              <a:t>Chapter 6 looked at recording household income and expenditure.</a:t>
            </a:r>
          </a:p>
          <a:p>
            <a:pPr marL="457200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>
                <a:solidFill>
                  <a:srgbClr val="2E56A6"/>
                </a:solidFill>
              </a:defRPr>
            </a:pPr>
            <a:r>
              <a:t>The same rules apply for preparing business accounts.</a:t>
            </a:r>
          </a:p>
          <a:p>
            <a:pPr marL="457200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>
                <a:solidFill>
                  <a:srgbClr val="2E56A6"/>
                </a:solidFill>
              </a:defRPr>
            </a:pPr>
            <a:r>
              <a:t>An account has two sides:</a:t>
            </a:r>
          </a:p>
          <a:p>
            <a:pPr>
              <a:spcBef>
                <a:spcPts val="1800"/>
              </a:spcBef>
              <a:defRPr sz="2800">
                <a:solidFill>
                  <a:srgbClr val="2E56A6"/>
                </a:solidFill>
              </a:defRPr>
            </a:pPr>
            <a:endParaRPr/>
          </a:p>
          <a:p>
            <a:pPr>
              <a:spcBef>
                <a:spcPts val="1800"/>
              </a:spcBef>
              <a:defRPr sz="2800">
                <a:solidFill>
                  <a:srgbClr val="2E56A6"/>
                </a:solidFill>
              </a:defRPr>
            </a:pPr>
            <a:endParaRPr/>
          </a:p>
          <a:p>
            <a:pPr marL="457200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>
                <a:solidFill>
                  <a:srgbClr val="2E56A6"/>
                </a:solidFill>
              </a:defRPr>
            </a:pPr>
            <a:r>
              <a:t>Let’s look at the Ellison Ltd examples again to see what is given and what is received.</a:t>
            </a:r>
          </a:p>
          <a:p>
            <a:pPr marL="457200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>
                <a:solidFill>
                  <a:srgbClr val="2E56A6"/>
                </a:solidFill>
              </a:defRPr>
            </a:pPr>
            <a:endParaRPr/>
          </a:p>
          <a:p>
            <a:pPr marL="457200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>
                <a:solidFill>
                  <a:srgbClr val="2E56A6"/>
                </a:solidFill>
              </a:defRPr>
            </a:pPr>
            <a:endParaRPr/>
          </a:p>
        </p:txBody>
      </p:sp>
      <p:sp>
        <p:nvSpPr>
          <p:cNvPr id="279" name="TextBox 1"/>
          <p:cNvSpPr txBox="1"/>
          <p:nvPr/>
        </p:nvSpPr>
        <p:spPr>
          <a:xfrm>
            <a:off x="509014" y="5499606"/>
            <a:ext cx="600606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t>P. 281</a:t>
            </a:r>
          </a:p>
        </p:txBody>
      </p:sp>
      <p:graphicFrame>
        <p:nvGraphicFramePr>
          <p:cNvPr id="280" name="Table 6"/>
          <p:cNvGraphicFramePr/>
          <p:nvPr/>
        </p:nvGraphicFramePr>
        <p:xfrm>
          <a:off x="1014184" y="2910839"/>
          <a:ext cx="9413824" cy="103632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4706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6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>
                          <a:solidFill>
                            <a:srgbClr val="FFFFFF"/>
                          </a:solidFill>
                        </a:rPr>
                        <a:t>Debit (Dr) side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>
                          <a:solidFill>
                            <a:srgbClr val="FFFFFF"/>
                          </a:solidFill>
                        </a:rPr>
                        <a:t>Credit (Cr) side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800"/>
                        <a:t>The receiving side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800"/>
                        <a:t>The giving side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103;p3"/>
          <p:cNvSpPr txBox="1"/>
          <p:nvPr/>
        </p:nvSpPr>
        <p:spPr>
          <a:xfrm>
            <a:off x="509021" y="365124"/>
            <a:ext cx="10424150" cy="601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4000" b="1">
                <a:solidFill>
                  <a:srgbClr val="2E56A6"/>
                </a:solidFill>
              </a:defRPr>
            </a:lvl1pPr>
          </a:lstStyle>
          <a:p>
            <a:r>
              <a:t>28.1 Bookkeeping</a:t>
            </a:r>
          </a:p>
        </p:txBody>
      </p:sp>
      <p:sp>
        <p:nvSpPr>
          <p:cNvPr id="283" name="TextBox 1"/>
          <p:cNvSpPr txBox="1"/>
          <p:nvPr/>
        </p:nvSpPr>
        <p:spPr>
          <a:xfrm>
            <a:off x="509014" y="5499606"/>
            <a:ext cx="600606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t>P. 281</a:t>
            </a:r>
          </a:p>
        </p:txBody>
      </p:sp>
      <p:pic>
        <p:nvPicPr>
          <p:cNvPr id="284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559" y="1244184"/>
            <a:ext cx="10394882" cy="30878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103;p3"/>
          <p:cNvSpPr txBox="1"/>
          <p:nvPr/>
        </p:nvSpPr>
        <p:spPr>
          <a:xfrm>
            <a:off x="509021" y="365124"/>
            <a:ext cx="10424150" cy="601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4000" b="1">
                <a:solidFill>
                  <a:srgbClr val="2E56A6"/>
                </a:solidFill>
              </a:defRPr>
            </a:lvl1pPr>
          </a:lstStyle>
          <a:p>
            <a:r>
              <a:t>28.1 Bookkeeping</a:t>
            </a:r>
          </a:p>
        </p:txBody>
      </p:sp>
      <p:sp>
        <p:nvSpPr>
          <p:cNvPr id="287" name="TextBox 1"/>
          <p:cNvSpPr txBox="1"/>
          <p:nvPr/>
        </p:nvSpPr>
        <p:spPr>
          <a:xfrm>
            <a:off x="509014" y="5499606"/>
            <a:ext cx="600606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t>P. 281</a:t>
            </a:r>
          </a:p>
        </p:txBody>
      </p:sp>
      <p:pic>
        <p:nvPicPr>
          <p:cNvPr id="288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014" y="1595338"/>
            <a:ext cx="8601202" cy="27715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103;p3"/>
          <p:cNvSpPr txBox="1"/>
          <p:nvPr/>
        </p:nvSpPr>
        <p:spPr>
          <a:xfrm>
            <a:off x="509021" y="365124"/>
            <a:ext cx="10424150" cy="601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4000" b="1">
                <a:solidFill>
                  <a:srgbClr val="2E56A6"/>
                </a:solidFill>
              </a:defRPr>
            </a:lvl1pPr>
          </a:lstStyle>
          <a:p>
            <a:r>
              <a:t>28.1 Bookkeeping</a:t>
            </a:r>
          </a:p>
        </p:txBody>
      </p:sp>
      <p:sp>
        <p:nvSpPr>
          <p:cNvPr id="291" name="TextBox 1"/>
          <p:cNvSpPr txBox="1"/>
          <p:nvPr/>
        </p:nvSpPr>
        <p:spPr>
          <a:xfrm>
            <a:off x="509014" y="5499606"/>
            <a:ext cx="600606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t>P. 282</a:t>
            </a:r>
          </a:p>
        </p:txBody>
      </p:sp>
      <p:sp>
        <p:nvSpPr>
          <p:cNvPr id="292" name="Google Shape;114;p5"/>
          <p:cNvSpPr txBox="1"/>
          <p:nvPr/>
        </p:nvSpPr>
        <p:spPr>
          <a:xfrm>
            <a:off x="661420" y="936381"/>
            <a:ext cx="10964321" cy="5499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spcBef>
                <a:spcPts val="1800"/>
              </a:spcBef>
              <a:defRPr sz="2800" b="1">
                <a:solidFill>
                  <a:srgbClr val="2E56A6"/>
                </a:solidFill>
              </a:defRPr>
            </a:pPr>
            <a:r>
              <a:t>Expenses and Gains</a:t>
            </a:r>
          </a:p>
          <a:p>
            <a:pPr marL="457200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>
                <a:solidFill>
                  <a:srgbClr val="2E56A6"/>
                </a:solidFill>
              </a:defRPr>
            </a:pPr>
            <a:r>
              <a:t>It is sometimes difficult to figure out what was given or received in a transaction if it is not a simple purchase or sale.</a:t>
            </a:r>
          </a:p>
          <a:p>
            <a:pPr marL="457200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>
                <a:solidFill>
                  <a:srgbClr val="2E56A6"/>
                </a:solidFill>
              </a:defRPr>
            </a:pPr>
            <a:r>
              <a:t>One example of this is expenses (e.g. a bill) and gains (e.g. rent).</a:t>
            </a:r>
          </a:p>
          <a:p>
            <a:pPr marL="457200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>
                <a:solidFill>
                  <a:srgbClr val="2E56A6"/>
                </a:solidFill>
              </a:defRPr>
            </a:pPr>
            <a:r>
              <a:t>The rule for expenses and gains is:</a:t>
            </a:r>
          </a:p>
          <a:p>
            <a:pPr marL="914400" lvl="1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>
                <a:solidFill>
                  <a:srgbClr val="2E56A6"/>
                </a:solidFill>
              </a:defRPr>
            </a:pPr>
            <a:r>
              <a:t>Use the </a:t>
            </a:r>
            <a:r>
              <a:rPr b="1"/>
              <a:t>Debit (Dr) side </a:t>
            </a:r>
            <a:r>
              <a:t>of the account to show </a:t>
            </a:r>
            <a:r>
              <a:rPr b="1"/>
              <a:t>expenses</a:t>
            </a:r>
          </a:p>
          <a:p>
            <a:pPr marL="914400" lvl="1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>
                <a:solidFill>
                  <a:srgbClr val="2E56A6"/>
                </a:solidFill>
              </a:defRPr>
            </a:pPr>
            <a:r>
              <a:t>Use the </a:t>
            </a:r>
            <a:r>
              <a:rPr b="1"/>
              <a:t>Credit (Cr) side </a:t>
            </a:r>
            <a:r>
              <a:t>of the account to show </a:t>
            </a:r>
            <a:r>
              <a:rPr b="1"/>
              <a:t>gains</a:t>
            </a:r>
          </a:p>
          <a:p>
            <a:pPr>
              <a:spcBef>
                <a:spcPts val="1800"/>
              </a:spcBef>
              <a:defRPr sz="2800">
                <a:solidFill>
                  <a:srgbClr val="2E56A6"/>
                </a:solidFill>
              </a:defRPr>
            </a:pPr>
            <a:endParaRPr b="1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103;p3"/>
          <p:cNvSpPr txBox="1"/>
          <p:nvPr/>
        </p:nvSpPr>
        <p:spPr>
          <a:xfrm>
            <a:off x="509021" y="365124"/>
            <a:ext cx="10424150" cy="601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4000" b="1">
                <a:solidFill>
                  <a:srgbClr val="2E56A6"/>
                </a:solidFill>
              </a:defRPr>
            </a:lvl1pPr>
          </a:lstStyle>
          <a:p>
            <a:r>
              <a:t>28.1 Bookkeeping</a:t>
            </a:r>
          </a:p>
        </p:txBody>
      </p:sp>
      <p:sp>
        <p:nvSpPr>
          <p:cNvPr id="295" name="TextBox 1"/>
          <p:cNvSpPr txBox="1"/>
          <p:nvPr/>
        </p:nvSpPr>
        <p:spPr>
          <a:xfrm>
            <a:off x="509014" y="5499606"/>
            <a:ext cx="600606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t>P. 282</a:t>
            </a:r>
          </a:p>
        </p:txBody>
      </p:sp>
      <p:pic>
        <p:nvPicPr>
          <p:cNvPr id="29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630" y="1365496"/>
            <a:ext cx="10334020" cy="31252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103;p3"/>
          <p:cNvSpPr txBox="1"/>
          <p:nvPr/>
        </p:nvSpPr>
        <p:spPr>
          <a:xfrm>
            <a:off x="509021" y="365124"/>
            <a:ext cx="10424150" cy="601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4000" b="1">
                <a:solidFill>
                  <a:srgbClr val="2E56A6"/>
                </a:solidFill>
              </a:defRPr>
            </a:lvl1pPr>
          </a:lstStyle>
          <a:p>
            <a:r>
              <a:t>28.1 Bookkeeping</a:t>
            </a:r>
          </a:p>
        </p:txBody>
      </p:sp>
      <p:sp>
        <p:nvSpPr>
          <p:cNvPr id="299" name="TextBox 1"/>
          <p:cNvSpPr txBox="1"/>
          <p:nvPr/>
        </p:nvSpPr>
        <p:spPr>
          <a:xfrm>
            <a:off x="509014" y="5499606"/>
            <a:ext cx="600606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t>P. 282</a:t>
            </a:r>
          </a:p>
        </p:txBody>
      </p:sp>
      <p:pic>
        <p:nvPicPr>
          <p:cNvPr id="30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624" y="1210869"/>
            <a:ext cx="10602930" cy="37341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103;p3"/>
          <p:cNvSpPr txBox="1"/>
          <p:nvPr/>
        </p:nvSpPr>
        <p:spPr>
          <a:xfrm>
            <a:off x="509021" y="365124"/>
            <a:ext cx="10424150" cy="601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4000" b="1">
                <a:solidFill>
                  <a:srgbClr val="2E56A6"/>
                </a:solidFill>
              </a:defRPr>
            </a:lvl1pPr>
          </a:lstStyle>
          <a:p>
            <a:r>
              <a:t>28.1 Bookkeeping</a:t>
            </a:r>
          </a:p>
        </p:txBody>
      </p:sp>
      <p:sp>
        <p:nvSpPr>
          <p:cNvPr id="303" name="TextBox 1"/>
          <p:cNvSpPr txBox="1"/>
          <p:nvPr/>
        </p:nvSpPr>
        <p:spPr>
          <a:xfrm>
            <a:off x="509014" y="5499606"/>
            <a:ext cx="600606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t>P. 282</a:t>
            </a:r>
          </a:p>
        </p:txBody>
      </p:sp>
      <p:sp>
        <p:nvSpPr>
          <p:cNvPr id="304" name="Google Shape;114;p5"/>
          <p:cNvSpPr txBox="1"/>
          <p:nvPr/>
        </p:nvSpPr>
        <p:spPr>
          <a:xfrm>
            <a:off x="661420" y="936381"/>
            <a:ext cx="10964321" cy="5067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spcBef>
                <a:spcPts val="1800"/>
              </a:spcBef>
              <a:defRPr sz="2800" b="1">
                <a:solidFill>
                  <a:srgbClr val="2E56A6"/>
                </a:solidFill>
              </a:defRPr>
            </a:pPr>
            <a:r>
              <a:t>Assets and Liabilities</a:t>
            </a:r>
          </a:p>
          <a:p>
            <a:pPr marL="457200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>
                <a:solidFill>
                  <a:srgbClr val="2E56A6"/>
                </a:solidFill>
              </a:defRPr>
            </a:pPr>
            <a:r>
              <a:t>Assets are things the firm </a:t>
            </a:r>
            <a:r>
              <a:rPr b="1"/>
              <a:t>owns</a:t>
            </a:r>
            <a:r>
              <a:t> (e.g. machinery).</a:t>
            </a:r>
          </a:p>
          <a:p>
            <a:pPr marL="457200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>
                <a:solidFill>
                  <a:srgbClr val="2E56A6"/>
                </a:solidFill>
              </a:defRPr>
            </a:pPr>
            <a:r>
              <a:t>Liabilities are things the firm </a:t>
            </a:r>
            <a:r>
              <a:rPr b="1"/>
              <a:t>owes </a:t>
            </a:r>
            <a:r>
              <a:t>(e.g. a loan).</a:t>
            </a:r>
          </a:p>
          <a:p>
            <a:pPr marL="457200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>
                <a:solidFill>
                  <a:srgbClr val="2E56A6"/>
                </a:solidFill>
              </a:defRPr>
            </a:pPr>
            <a:r>
              <a:t>The rule for expenses and gains is:</a:t>
            </a:r>
          </a:p>
          <a:p>
            <a:pPr marL="914400" lvl="1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>
                <a:solidFill>
                  <a:srgbClr val="2E56A6"/>
                </a:solidFill>
              </a:defRPr>
            </a:pPr>
            <a:r>
              <a:t>Use the </a:t>
            </a:r>
            <a:r>
              <a:rPr b="1"/>
              <a:t>Debit (Dr) side </a:t>
            </a:r>
            <a:r>
              <a:t>of the account to show </a:t>
            </a:r>
            <a:r>
              <a:rPr b="1"/>
              <a:t>assets</a:t>
            </a:r>
            <a:r>
              <a:t>.</a:t>
            </a:r>
            <a:endParaRPr b="1"/>
          </a:p>
          <a:p>
            <a:pPr marL="914400" lvl="1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>
                <a:solidFill>
                  <a:srgbClr val="2E56A6"/>
                </a:solidFill>
              </a:defRPr>
            </a:pPr>
            <a:r>
              <a:t>Use the </a:t>
            </a:r>
            <a:r>
              <a:rPr b="1"/>
              <a:t>Credit (Cr) side </a:t>
            </a:r>
            <a:r>
              <a:t>of the account to show </a:t>
            </a:r>
            <a:r>
              <a:rPr b="1"/>
              <a:t>liabilities</a:t>
            </a:r>
            <a:r>
              <a:t>.</a:t>
            </a:r>
            <a:endParaRPr b="1"/>
          </a:p>
          <a:p>
            <a:pPr marL="457200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>
                <a:solidFill>
                  <a:srgbClr val="2E56A6"/>
                </a:solidFill>
              </a:defRPr>
            </a:pPr>
            <a:endParaRPr b="1"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103;p3"/>
          <p:cNvSpPr txBox="1"/>
          <p:nvPr/>
        </p:nvSpPr>
        <p:spPr>
          <a:xfrm>
            <a:off x="509021" y="365124"/>
            <a:ext cx="10424150" cy="601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4000" b="1">
                <a:solidFill>
                  <a:srgbClr val="2E56A6"/>
                </a:solidFill>
              </a:defRPr>
            </a:lvl1pPr>
          </a:lstStyle>
          <a:p>
            <a:r>
              <a:t>28.1 Bookkeeping</a:t>
            </a:r>
          </a:p>
        </p:txBody>
      </p:sp>
      <p:sp>
        <p:nvSpPr>
          <p:cNvPr id="307" name="TextBox 1"/>
          <p:cNvSpPr txBox="1"/>
          <p:nvPr/>
        </p:nvSpPr>
        <p:spPr>
          <a:xfrm>
            <a:off x="509014" y="5499606"/>
            <a:ext cx="600606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t>P. 283</a:t>
            </a:r>
          </a:p>
        </p:txBody>
      </p:sp>
      <p:pic>
        <p:nvPicPr>
          <p:cNvPr id="30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624" y="1381314"/>
            <a:ext cx="9823806" cy="35645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102;p3"/>
          <p:cNvSpPr txBox="1"/>
          <p:nvPr/>
        </p:nvSpPr>
        <p:spPr>
          <a:xfrm>
            <a:off x="509019" y="1173726"/>
            <a:ext cx="10915997" cy="3035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marL="404813" indent="-404813">
              <a:defRPr sz="2800" b="1">
                <a:solidFill>
                  <a:srgbClr val="2E56A6"/>
                </a:solidFill>
              </a:defRPr>
            </a:pPr>
            <a:r>
              <a:t>28.1 	</a:t>
            </a:r>
            <a:r>
              <a:rPr b="0"/>
              <a:t>Prepare ledger accounts for various business transactions</a:t>
            </a:r>
          </a:p>
          <a:p>
            <a:pPr marL="404813" indent="-404813">
              <a:defRPr sz="2800">
                <a:solidFill>
                  <a:srgbClr val="2E56A6"/>
                </a:solidFill>
              </a:defRPr>
            </a:pPr>
            <a:endParaRPr b="0"/>
          </a:p>
          <a:p>
            <a:pPr marL="404813" indent="-404813">
              <a:defRPr sz="2800" b="1">
                <a:solidFill>
                  <a:srgbClr val="2E56A6"/>
                </a:solidFill>
              </a:defRPr>
            </a:pPr>
            <a:r>
              <a:t>28.2	</a:t>
            </a:r>
            <a:r>
              <a:rPr b="0"/>
              <a:t>Balance ledger accounts and extract a trial balance</a:t>
            </a:r>
          </a:p>
          <a:p>
            <a:pPr marL="404813" indent="-404813">
              <a:defRPr sz="2800" b="1">
                <a:solidFill>
                  <a:srgbClr val="2E56A6"/>
                </a:solidFill>
              </a:defRPr>
            </a:pPr>
            <a:endParaRPr b="0"/>
          </a:p>
          <a:p>
            <a:pPr marL="404813" indent="-404813">
              <a:defRPr sz="2800" b="1">
                <a:solidFill>
                  <a:srgbClr val="2E56A6"/>
                </a:solidFill>
              </a:defRPr>
            </a:pPr>
            <a:r>
              <a:t>28.3 	</a:t>
            </a:r>
            <a:r>
              <a:rPr b="0"/>
              <a:t>Prepare and analysed cash account for a business, post these 	transactions to the relevant ledger accounts and extract a trial 	balance</a:t>
            </a:r>
          </a:p>
        </p:txBody>
      </p:sp>
      <p:sp>
        <p:nvSpPr>
          <p:cNvPr id="233" name="Google Shape;103;p3"/>
          <p:cNvSpPr txBox="1"/>
          <p:nvPr/>
        </p:nvSpPr>
        <p:spPr>
          <a:xfrm>
            <a:off x="509021" y="365124"/>
            <a:ext cx="10424150" cy="601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4000" b="1">
                <a:solidFill>
                  <a:srgbClr val="2E56A6"/>
                </a:solidFill>
              </a:defRPr>
            </a:lvl1pPr>
          </a:lstStyle>
          <a:p>
            <a:r>
              <a:t>Learning Outcomes</a:t>
            </a:r>
          </a:p>
        </p:txBody>
      </p:sp>
      <p:sp>
        <p:nvSpPr>
          <p:cNvPr id="234" name="TextBox 4"/>
          <p:cNvSpPr txBox="1"/>
          <p:nvPr/>
        </p:nvSpPr>
        <p:spPr>
          <a:xfrm>
            <a:off x="509014" y="5499606"/>
            <a:ext cx="600606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t>P. 279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103;p3"/>
          <p:cNvSpPr txBox="1"/>
          <p:nvPr/>
        </p:nvSpPr>
        <p:spPr>
          <a:xfrm>
            <a:off x="509021" y="365124"/>
            <a:ext cx="10424150" cy="601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4000" b="1">
                <a:solidFill>
                  <a:srgbClr val="2E56A6"/>
                </a:solidFill>
              </a:defRPr>
            </a:lvl1pPr>
          </a:lstStyle>
          <a:p>
            <a:r>
              <a:t>28.1 Bookkeeping</a:t>
            </a:r>
          </a:p>
        </p:txBody>
      </p:sp>
      <p:grpSp>
        <p:nvGrpSpPr>
          <p:cNvPr id="313" name="Google Shape;114;p5"/>
          <p:cNvGrpSpPr/>
          <p:nvPr/>
        </p:nvGrpSpPr>
        <p:grpSpPr>
          <a:xfrm>
            <a:off x="1630699" y="2095874"/>
            <a:ext cx="8930601" cy="1618277"/>
            <a:chOff x="0" y="0"/>
            <a:chExt cx="8930600" cy="1618276"/>
          </a:xfrm>
        </p:grpSpPr>
        <p:sp>
          <p:nvSpPr>
            <p:cNvPr id="311" name="Rectangle"/>
            <p:cNvSpPr/>
            <p:nvPr/>
          </p:nvSpPr>
          <p:spPr>
            <a:xfrm>
              <a:off x="0" y="-1"/>
              <a:ext cx="8930601" cy="1618278"/>
            </a:xfrm>
            <a:prstGeom prst="rect">
              <a:avLst/>
            </a:prstGeom>
            <a:solidFill>
              <a:schemeClr val="accent4"/>
            </a:solidFill>
            <a:ln w="9525" cap="flat">
              <a:solidFill>
                <a:srgbClr val="16568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800"/>
                </a:spcBef>
                <a:defRPr sz="2400" b="1">
                  <a:solidFill>
                    <a:srgbClr val="2E56A6"/>
                  </a:solidFill>
                </a:defRPr>
              </a:pPr>
              <a:endParaRPr/>
            </a:p>
          </p:txBody>
        </p:sp>
        <p:sp>
          <p:nvSpPr>
            <p:cNvPr id="312" name="Let’s discuss: Can you identify examples of two other assets and two other liabilities that a business might have?"/>
            <p:cNvSpPr txBox="1"/>
            <p:nvPr/>
          </p:nvSpPr>
          <p:spPr>
            <a:xfrm>
              <a:off x="50487" y="4762"/>
              <a:ext cx="8829627" cy="876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/>
            <a:p>
              <a:pPr>
                <a:spcBef>
                  <a:spcPts val="1800"/>
                </a:spcBef>
                <a:defRPr sz="2800" b="1">
                  <a:solidFill>
                    <a:srgbClr val="2E56A6"/>
                  </a:solidFill>
                </a:defRPr>
              </a:pPr>
              <a:r>
                <a:t>Let’s discuss: </a:t>
              </a:r>
              <a:r>
                <a:rPr b="0"/>
                <a:t>Can you identify examples of </a:t>
              </a:r>
              <a:r>
                <a:t>two </a:t>
              </a:r>
              <a:r>
                <a:rPr b="0"/>
                <a:t>other assets and </a:t>
              </a:r>
              <a:r>
                <a:t>two </a:t>
              </a:r>
              <a:r>
                <a:rPr b="0"/>
                <a:t>other liabilities that a business might have?</a:t>
              </a:r>
            </a:p>
          </p:txBody>
        </p:sp>
      </p:grp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103;p3"/>
          <p:cNvSpPr txBox="1"/>
          <p:nvPr/>
        </p:nvSpPr>
        <p:spPr>
          <a:xfrm>
            <a:off x="509021" y="365124"/>
            <a:ext cx="10424150" cy="601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4000" b="1">
                <a:solidFill>
                  <a:srgbClr val="2E56A6"/>
                </a:solidFill>
              </a:defRPr>
            </a:lvl1pPr>
          </a:lstStyle>
          <a:p>
            <a:r>
              <a:t>28.1 Bookkeeping</a:t>
            </a:r>
          </a:p>
        </p:txBody>
      </p:sp>
      <p:sp>
        <p:nvSpPr>
          <p:cNvPr id="316" name="TextBox 1"/>
          <p:cNvSpPr txBox="1"/>
          <p:nvPr/>
        </p:nvSpPr>
        <p:spPr>
          <a:xfrm>
            <a:off x="509014" y="5499606"/>
            <a:ext cx="600606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t>P. 283</a:t>
            </a:r>
          </a:p>
        </p:txBody>
      </p:sp>
      <p:sp>
        <p:nvSpPr>
          <p:cNvPr id="317" name="Google Shape;114;p5"/>
          <p:cNvSpPr txBox="1"/>
          <p:nvPr/>
        </p:nvSpPr>
        <p:spPr>
          <a:xfrm>
            <a:off x="661420" y="936381"/>
            <a:ext cx="10964321" cy="2425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spcBef>
                <a:spcPts val="1800"/>
              </a:spcBef>
              <a:defRPr sz="2800" b="1">
                <a:solidFill>
                  <a:srgbClr val="2E56A6"/>
                </a:solidFill>
              </a:defRPr>
            </a:pPr>
            <a:r>
              <a:t>The Layout of an Account (the ‘T’ account)</a:t>
            </a:r>
          </a:p>
          <a:p>
            <a:pPr>
              <a:spcBef>
                <a:spcPts val="1800"/>
              </a:spcBef>
              <a:defRPr sz="2800" b="1">
                <a:solidFill>
                  <a:srgbClr val="2E56A6"/>
                </a:solidFill>
              </a:defRPr>
            </a:pPr>
            <a:endParaRPr/>
          </a:p>
          <a:p>
            <a:pPr marL="457200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>
                <a:solidFill>
                  <a:srgbClr val="2E56A6"/>
                </a:solidFill>
              </a:defRPr>
            </a:pPr>
            <a:endParaRPr/>
          </a:p>
        </p:txBody>
      </p:sp>
      <p:pic>
        <p:nvPicPr>
          <p:cNvPr id="318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639" y="2753592"/>
            <a:ext cx="10355883" cy="227245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1" name="Speech Bubble: Rectangle 7"/>
          <p:cNvGrpSpPr/>
          <p:nvPr/>
        </p:nvGrpSpPr>
        <p:grpSpPr>
          <a:xfrm>
            <a:off x="310896" y="1696292"/>
            <a:ext cx="3272455" cy="2167271"/>
            <a:chOff x="0" y="0"/>
            <a:chExt cx="3272454" cy="2167270"/>
          </a:xfrm>
        </p:grpSpPr>
        <p:sp>
          <p:nvSpPr>
            <p:cNvPr id="319" name="Shape"/>
            <p:cNvSpPr/>
            <p:nvPr/>
          </p:nvSpPr>
          <p:spPr>
            <a:xfrm>
              <a:off x="0" y="0"/>
              <a:ext cx="3272455" cy="2167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118" y="0"/>
                  </a:lnTo>
                  <a:lnTo>
                    <a:pt x="20118" y="8178"/>
                  </a:lnTo>
                  <a:lnTo>
                    <a:pt x="16765" y="8178"/>
                  </a:lnTo>
                  <a:lnTo>
                    <a:pt x="21600" y="21600"/>
                  </a:lnTo>
                  <a:lnTo>
                    <a:pt x="11736" y="8178"/>
                  </a:lnTo>
                  <a:lnTo>
                    <a:pt x="0" y="8178"/>
                  </a:lnTo>
                  <a:lnTo>
                    <a:pt x="0" y="477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18C54"/>
                </a:gs>
                <a:gs pos="50000">
                  <a:srgbClr val="F67B28"/>
                </a:gs>
                <a:gs pos="100000">
                  <a:srgbClr val="E46B19"/>
                </a:gs>
              </a:gsLst>
              <a:lin ang="5400000" scaled="0"/>
            </a:gradFill>
            <a:ln w="6350" cap="flat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0" name="Debit (Dr) side…"/>
            <p:cNvSpPr txBox="1"/>
            <p:nvPr/>
          </p:nvSpPr>
          <p:spPr>
            <a:xfrm>
              <a:off x="48894" y="29874"/>
              <a:ext cx="2950211" cy="7607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r>
                <a:t>Debit (Dr) side</a:t>
              </a:r>
            </a:p>
            <a:p>
              <a:pPr algn="ctr">
                <a:defRPr sz="2400" b="1">
                  <a:solidFill>
                    <a:srgbClr val="FFFFFF"/>
                  </a:solidFill>
                </a:defRPr>
              </a:pPr>
              <a:r>
                <a:t>(Receiving side)</a:t>
              </a:r>
            </a:p>
          </p:txBody>
        </p:sp>
      </p:grpSp>
      <p:sp>
        <p:nvSpPr>
          <p:cNvPr id="322" name="Rectangle 8"/>
          <p:cNvSpPr/>
          <p:nvPr/>
        </p:nvSpPr>
        <p:spPr>
          <a:xfrm>
            <a:off x="965638" y="3229875"/>
            <a:ext cx="5130363" cy="1796167"/>
          </a:xfrm>
          <a:prstGeom prst="rect">
            <a:avLst/>
          </a:prstGeom>
          <a:ln w="57150">
            <a:solidFill>
              <a:srgbClr val="EE7C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103;p3"/>
          <p:cNvSpPr txBox="1"/>
          <p:nvPr/>
        </p:nvSpPr>
        <p:spPr>
          <a:xfrm>
            <a:off x="509021" y="365124"/>
            <a:ext cx="10424150" cy="601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4000" b="1">
                <a:solidFill>
                  <a:srgbClr val="2E56A6"/>
                </a:solidFill>
              </a:defRPr>
            </a:lvl1pPr>
          </a:lstStyle>
          <a:p>
            <a:r>
              <a:t>28.1 Bookkeeping</a:t>
            </a:r>
          </a:p>
        </p:txBody>
      </p:sp>
      <p:sp>
        <p:nvSpPr>
          <p:cNvPr id="325" name="TextBox 1"/>
          <p:cNvSpPr txBox="1"/>
          <p:nvPr/>
        </p:nvSpPr>
        <p:spPr>
          <a:xfrm>
            <a:off x="509014" y="5499606"/>
            <a:ext cx="600606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t>P. 283</a:t>
            </a:r>
          </a:p>
        </p:txBody>
      </p:sp>
      <p:sp>
        <p:nvSpPr>
          <p:cNvPr id="326" name="Google Shape;114;p5"/>
          <p:cNvSpPr txBox="1"/>
          <p:nvPr/>
        </p:nvSpPr>
        <p:spPr>
          <a:xfrm>
            <a:off x="661420" y="936381"/>
            <a:ext cx="10964321" cy="2425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spcBef>
                <a:spcPts val="1800"/>
              </a:spcBef>
              <a:defRPr sz="2800" b="1">
                <a:solidFill>
                  <a:srgbClr val="2E56A6"/>
                </a:solidFill>
              </a:defRPr>
            </a:pPr>
            <a:r>
              <a:t>The Layout of an Account (the ‘T’ account)</a:t>
            </a:r>
          </a:p>
          <a:p>
            <a:pPr>
              <a:spcBef>
                <a:spcPts val="1800"/>
              </a:spcBef>
              <a:defRPr sz="2800" b="1">
                <a:solidFill>
                  <a:srgbClr val="2E56A6"/>
                </a:solidFill>
              </a:defRPr>
            </a:pPr>
            <a:endParaRPr/>
          </a:p>
          <a:p>
            <a:pPr marL="457200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>
                <a:solidFill>
                  <a:srgbClr val="2E56A6"/>
                </a:solidFill>
              </a:defRPr>
            </a:pPr>
            <a:endParaRPr/>
          </a:p>
        </p:txBody>
      </p:sp>
      <p:pic>
        <p:nvPicPr>
          <p:cNvPr id="327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639" y="2753592"/>
            <a:ext cx="10355883" cy="227245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0" name="Speech Bubble: Rectangle 7"/>
          <p:cNvGrpSpPr/>
          <p:nvPr/>
        </p:nvGrpSpPr>
        <p:grpSpPr>
          <a:xfrm>
            <a:off x="8419189" y="1607582"/>
            <a:ext cx="3583048" cy="2482071"/>
            <a:chOff x="0" y="0"/>
            <a:chExt cx="3583046" cy="2482070"/>
          </a:xfrm>
        </p:grpSpPr>
        <p:sp>
          <p:nvSpPr>
            <p:cNvPr id="328" name="Shape"/>
            <p:cNvSpPr/>
            <p:nvPr/>
          </p:nvSpPr>
          <p:spPr>
            <a:xfrm>
              <a:off x="0" y="0"/>
              <a:ext cx="3583047" cy="248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225" y="0"/>
                  </a:moveTo>
                  <a:lnTo>
                    <a:pt x="21600" y="0"/>
                  </a:lnTo>
                  <a:lnTo>
                    <a:pt x="21600" y="7140"/>
                  </a:lnTo>
                  <a:lnTo>
                    <a:pt x="10882" y="7140"/>
                  </a:lnTo>
                  <a:lnTo>
                    <a:pt x="0" y="21600"/>
                  </a:lnTo>
                  <a:lnTo>
                    <a:pt x="6288" y="7140"/>
                  </a:lnTo>
                  <a:lnTo>
                    <a:pt x="3225" y="7140"/>
                  </a:lnTo>
                  <a:lnTo>
                    <a:pt x="3225" y="416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18C54"/>
                </a:gs>
                <a:gs pos="50000">
                  <a:srgbClr val="F67B28"/>
                </a:gs>
                <a:gs pos="100000">
                  <a:srgbClr val="E46B19"/>
                </a:gs>
              </a:gsLst>
              <a:lin ang="5400000" scaled="0"/>
            </a:gradFill>
            <a:ln w="6350" cap="flat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9" name="Credit (Cr) side…"/>
            <p:cNvSpPr txBox="1"/>
            <p:nvPr/>
          </p:nvSpPr>
          <p:spPr>
            <a:xfrm>
              <a:off x="583941" y="29874"/>
              <a:ext cx="2950211" cy="7607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r>
                <a:t>Credit (Cr) side</a:t>
              </a:r>
            </a:p>
            <a:p>
              <a:pPr algn="ctr">
                <a:defRPr sz="2400" b="1">
                  <a:solidFill>
                    <a:srgbClr val="FFFFFF"/>
                  </a:solidFill>
                </a:defRPr>
              </a:pPr>
              <a:r>
                <a:t>(Giving side)</a:t>
              </a:r>
            </a:p>
          </p:txBody>
        </p:sp>
      </p:grpSp>
      <p:sp>
        <p:nvSpPr>
          <p:cNvPr id="331" name="Rectangle 8"/>
          <p:cNvSpPr/>
          <p:nvPr/>
        </p:nvSpPr>
        <p:spPr>
          <a:xfrm>
            <a:off x="6143580" y="3221877"/>
            <a:ext cx="5130362" cy="1796167"/>
          </a:xfrm>
          <a:prstGeom prst="rect">
            <a:avLst/>
          </a:prstGeom>
          <a:ln w="57150">
            <a:solidFill>
              <a:srgbClr val="EE7C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103;p3"/>
          <p:cNvSpPr txBox="1"/>
          <p:nvPr/>
        </p:nvSpPr>
        <p:spPr>
          <a:xfrm>
            <a:off x="509021" y="365124"/>
            <a:ext cx="10424150" cy="601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4000" b="1">
                <a:solidFill>
                  <a:srgbClr val="2E56A6"/>
                </a:solidFill>
              </a:defRPr>
            </a:lvl1pPr>
          </a:lstStyle>
          <a:p>
            <a:r>
              <a:t>28.1 Bookkeeping</a:t>
            </a:r>
          </a:p>
        </p:txBody>
      </p:sp>
      <p:grpSp>
        <p:nvGrpSpPr>
          <p:cNvPr id="336" name="Google Shape;114;p5"/>
          <p:cNvGrpSpPr/>
          <p:nvPr/>
        </p:nvGrpSpPr>
        <p:grpSpPr>
          <a:xfrm>
            <a:off x="1525767" y="1086206"/>
            <a:ext cx="8930601" cy="4565086"/>
            <a:chOff x="0" y="0"/>
            <a:chExt cx="8930600" cy="4565084"/>
          </a:xfrm>
        </p:grpSpPr>
        <p:sp>
          <p:nvSpPr>
            <p:cNvPr id="334" name="Rectangle"/>
            <p:cNvSpPr/>
            <p:nvPr/>
          </p:nvSpPr>
          <p:spPr>
            <a:xfrm>
              <a:off x="0" y="0"/>
              <a:ext cx="8930601" cy="4565085"/>
            </a:xfrm>
            <a:prstGeom prst="rect">
              <a:avLst/>
            </a:prstGeom>
            <a:solidFill>
              <a:schemeClr val="accent4"/>
            </a:solidFill>
            <a:ln w="9525" cap="flat">
              <a:solidFill>
                <a:srgbClr val="16568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800"/>
                </a:spcBef>
              </a:pPr>
              <a:endParaRPr/>
            </a:p>
          </p:txBody>
        </p:sp>
        <p:sp>
          <p:nvSpPr>
            <p:cNvPr id="335" name="The examples that follow show how Ellison Ltd uses the double-entry bookkeeping system to post transactions for:…"/>
            <p:cNvSpPr txBox="1"/>
            <p:nvPr/>
          </p:nvSpPr>
          <p:spPr>
            <a:xfrm>
              <a:off x="50487" y="4762"/>
              <a:ext cx="8829627" cy="41206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/>
            <a:p>
              <a:pPr>
                <a:spcBef>
                  <a:spcPts val="1800"/>
                </a:spcBef>
                <a:defRPr sz="2800">
                  <a:solidFill>
                    <a:srgbClr val="2E56A6"/>
                  </a:solidFill>
                </a:defRPr>
              </a:pPr>
              <a:r>
                <a:t>The examples that follow show how Ellison Ltd uses the double-entry bookkeeping system to post transactions for:</a:t>
              </a:r>
            </a:p>
            <a:p>
              <a:pPr marL="457200" indent="-457200">
                <a:spcBef>
                  <a:spcPts val="1800"/>
                </a:spcBef>
                <a:buClr>
                  <a:srgbClr val="369791"/>
                </a:buClr>
                <a:buSzPct val="90000"/>
                <a:buFont typeface="Arial"/>
                <a:buChar char="•"/>
                <a:defRPr sz="2600">
                  <a:solidFill>
                    <a:srgbClr val="2E56A6"/>
                  </a:solidFill>
                </a:defRPr>
              </a:pPr>
              <a:r>
                <a:t>A computer purchase</a:t>
              </a:r>
            </a:p>
            <a:p>
              <a:pPr marL="457200" indent="-457200">
                <a:spcBef>
                  <a:spcPts val="1800"/>
                </a:spcBef>
                <a:buClr>
                  <a:srgbClr val="369791"/>
                </a:buClr>
                <a:buSzPct val="90000"/>
                <a:buFont typeface="Arial"/>
                <a:buChar char="•"/>
                <a:defRPr sz="2600">
                  <a:solidFill>
                    <a:srgbClr val="2E56A6"/>
                  </a:solidFill>
                </a:defRPr>
              </a:pPr>
              <a:r>
                <a:t>A van sale</a:t>
              </a:r>
            </a:p>
            <a:p>
              <a:pPr marL="457200" indent="-457200">
                <a:spcBef>
                  <a:spcPts val="1800"/>
                </a:spcBef>
                <a:buClr>
                  <a:srgbClr val="369791"/>
                </a:buClr>
                <a:buSzPct val="90000"/>
                <a:buFont typeface="Arial"/>
                <a:buChar char="•"/>
                <a:defRPr sz="2600">
                  <a:solidFill>
                    <a:srgbClr val="2E56A6"/>
                  </a:solidFill>
                </a:defRPr>
              </a:pPr>
              <a:r>
                <a:t>Paying wages</a:t>
              </a:r>
            </a:p>
            <a:p>
              <a:pPr marL="457200" indent="-457200">
                <a:spcBef>
                  <a:spcPts val="1800"/>
                </a:spcBef>
                <a:buClr>
                  <a:srgbClr val="369791"/>
                </a:buClr>
                <a:buSzPct val="90000"/>
                <a:buFont typeface="Arial"/>
                <a:buChar char="•"/>
                <a:defRPr sz="2600">
                  <a:solidFill>
                    <a:srgbClr val="2E56A6"/>
                  </a:solidFill>
                </a:defRPr>
              </a:pPr>
              <a:r>
                <a:t>Receiving rent</a:t>
              </a:r>
            </a:p>
            <a:p>
              <a:pPr marL="457200" indent="-457200">
                <a:spcBef>
                  <a:spcPts val="1800"/>
                </a:spcBef>
                <a:buClr>
                  <a:srgbClr val="369791"/>
                </a:buClr>
                <a:buSzPct val="90000"/>
                <a:buFont typeface="Arial"/>
                <a:buChar char="•"/>
                <a:defRPr sz="2600">
                  <a:solidFill>
                    <a:srgbClr val="2E56A6"/>
                  </a:solidFill>
                </a:defRPr>
              </a:pPr>
              <a:r>
                <a:t>Assets and liabilities</a:t>
              </a:r>
            </a:p>
          </p:txBody>
        </p:sp>
      </p:grp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103;p3"/>
          <p:cNvSpPr txBox="1"/>
          <p:nvPr/>
        </p:nvSpPr>
        <p:spPr>
          <a:xfrm>
            <a:off x="509021" y="365124"/>
            <a:ext cx="10424150" cy="601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4000" b="1">
                <a:solidFill>
                  <a:srgbClr val="2E56A6"/>
                </a:solidFill>
              </a:defRPr>
            </a:lvl1pPr>
          </a:lstStyle>
          <a:p>
            <a:r>
              <a:t>28.1 Bookkeeping</a:t>
            </a:r>
          </a:p>
        </p:txBody>
      </p:sp>
      <p:sp>
        <p:nvSpPr>
          <p:cNvPr id="339" name="TextBox 1"/>
          <p:cNvSpPr txBox="1"/>
          <p:nvPr/>
        </p:nvSpPr>
        <p:spPr>
          <a:xfrm>
            <a:off x="509014" y="5499606"/>
            <a:ext cx="600606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t>P. 283</a:t>
            </a:r>
          </a:p>
        </p:txBody>
      </p:sp>
      <p:pic>
        <p:nvPicPr>
          <p:cNvPr id="34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624" y="1258558"/>
            <a:ext cx="8522415" cy="36816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103;p3"/>
          <p:cNvSpPr txBox="1"/>
          <p:nvPr/>
        </p:nvSpPr>
        <p:spPr>
          <a:xfrm>
            <a:off x="509021" y="365124"/>
            <a:ext cx="10424150" cy="601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4000" b="1">
                <a:solidFill>
                  <a:srgbClr val="2E56A6"/>
                </a:solidFill>
              </a:defRPr>
            </a:lvl1pPr>
          </a:lstStyle>
          <a:p>
            <a:r>
              <a:t>28.1 Bookkeeping</a:t>
            </a:r>
          </a:p>
        </p:txBody>
      </p:sp>
      <p:sp>
        <p:nvSpPr>
          <p:cNvPr id="343" name="TextBox 1"/>
          <p:cNvSpPr txBox="1"/>
          <p:nvPr/>
        </p:nvSpPr>
        <p:spPr>
          <a:xfrm>
            <a:off x="509014" y="5456797"/>
            <a:ext cx="600606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t>P. 284</a:t>
            </a:r>
          </a:p>
        </p:txBody>
      </p:sp>
      <p:pic>
        <p:nvPicPr>
          <p:cNvPr id="34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016" y="1271240"/>
            <a:ext cx="8790530" cy="36905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103;p3"/>
          <p:cNvSpPr txBox="1"/>
          <p:nvPr/>
        </p:nvSpPr>
        <p:spPr>
          <a:xfrm>
            <a:off x="509021" y="365124"/>
            <a:ext cx="10424150" cy="601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4000" b="1">
                <a:solidFill>
                  <a:srgbClr val="2E56A6"/>
                </a:solidFill>
              </a:defRPr>
            </a:lvl1pPr>
          </a:lstStyle>
          <a:p>
            <a:r>
              <a:t>28.1 Bookkeeping</a:t>
            </a:r>
          </a:p>
        </p:txBody>
      </p:sp>
      <p:sp>
        <p:nvSpPr>
          <p:cNvPr id="347" name="TextBox 1"/>
          <p:cNvSpPr txBox="1"/>
          <p:nvPr/>
        </p:nvSpPr>
        <p:spPr>
          <a:xfrm>
            <a:off x="509014" y="5499606"/>
            <a:ext cx="600606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t>P. 284</a:t>
            </a:r>
          </a:p>
        </p:txBody>
      </p:sp>
      <p:pic>
        <p:nvPicPr>
          <p:cNvPr id="34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995" y="1548588"/>
            <a:ext cx="8864885" cy="34611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103;p3"/>
          <p:cNvSpPr txBox="1"/>
          <p:nvPr/>
        </p:nvSpPr>
        <p:spPr>
          <a:xfrm>
            <a:off x="509021" y="365124"/>
            <a:ext cx="10424150" cy="601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4000" b="1">
                <a:solidFill>
                  <a:srgbClr val="2E56A6"/>
                </a:solidFill>
              </a:defRPr>
            </a:lvl1pPr>
          </a:lstStyle>
          <a:p>
            <a:r>
              <a:t>28.1 Bookkeeping</a:t>
            </a:r>
          </a:p>
        </p:txBody>
      </p:sp>
      <p:sp>
        <p:nvSpPr>
          <p:cNvPr id="351" name="TextBox 1"/>
          <p:cNvSpPr txBox="1"/>
          <p:nvPr/>
        </p:nvSpPr>
        <p:spPr>
          <a:xfrm>
            <a:off x="509014" y="5499606"/>
            <a:ext cx="600606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t>P. 284</a:t>
            </a:r>
          </a:p>
        </p:txBody>
      </p:sp>
      <p:pic>
        <p:nvPicPr>
          <p:cNvPr id="352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77" y="1111401"/>
            <a:ext cx="9379037" cy="38731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103;p3"/>
          <p:cNvSpPr txBox="1"/>
          <p:nvPr/>
        </p:nvSpPr>
        <p:spPr>
          <a:xfrm>
            <a:off x="509021" y="365124"/>
            <a:ext cx="10424150" cy="601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4000" b="1">
                <a:solidFill>
                  <a:srgbClr val="2E56A6"/>
                </a:solidFill>
              </a:defRPr>
            </a:lvl1pPr>
          </a:lstStyle>
          <a:p>
            <a:r>
              <a:t>28.1 Bookkeeping</a:t>
            </a:r>
          </a:p>
        </p:txBody>
      </p:sp>
      <p:sp>
        <p:nvSpPr>
          <p:cNvPr id="355" name="TextBox 1"/>
          <p:cNvSpPr txBox="1"/>
          <p:nvPr/>
        </p:nvSpPr>
        <p:spPr>
          <a:xfrm>
            <a:off x="509014" y="5499606"/>
            <a:ext cx="600606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t>P. 285</a:t>
            </a:r>
          </a:p>
        </p:txBody>
      </p:sp>
      <p:pic>
        <p:nvPicPr>
          <p:cNvPr id="35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26" y="1018927"/>
            <a:ext cx="8925958" cy="37797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103;p3"/>
          <p:cNvSpPr txBox="1"/>
          <p:nvPr/>
        </p:nvSpPr>
        <p:spPr>
          <a:xfrm>
            <a:off x="509021" y="365124"/>
            <a:ext cx="10424150" cy="601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4000" b="1">
                <a:solidFill>
                  <a:srgbClr val="2E56A6"/>
                </a:solidFill>
              </a:defRPr>
            </a:lvl1pPr>
          </a:lstStyle>
          <a:p>
            <a:r>
              <a:t>28.1 Bookkeeping</a:t>
            </a:r>
          </a:p>
        </p:txBody>
      </p:sp>
      <p:sp>
        <p:nvSpPr>
          <p:cNvPr id="359" name="TextBox 1"/>
          <p:cNvSpPr txBox="1"/>
          <p:nvPr/>
        </p:nvSpPr>
        <p:spPr>
          <a:xfrm>
            <a:off x="509014" y="5499606"/>
            <a:ext cx="600606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t>P. 285</a:t>
            </a:r>
          </a:p>
        </p:txBody>
      </p:sp>
      <p:pic>
        <p:nvPicPr>
          <p:cNvPr id="360" name="Picture 8" descr="Graphical user interface, text, application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70" y="1686850"/>
            <a:ext cx="9361061" cy="21826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103;p3"/>
          <p:cNvSpPr txBox="1"/>
          <p:nvPr/>
        </p:nvSpPr>
        <p:spPr>
          <a:xfrm>
            <a:off x="509021" y="365124"/>
            <a:ext cx="10424150" cy="601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4000" b="1">
                <a:solidFill>
                  <a:srgbClr val="2E56A6"/>
                </a:solidFill>
              </a:defRPr>
            </a:lvl1pPr>
          </a:lstStyle>
          <a:p>
            <a:r>
              <a:t>Keywords</a:t>
            </a:r>
          </a:p>
        </p:txBody>
      </p:sp>
      <p:sp>
        <p:nvSpPr>
          <p:cNvPr id="237" name="TextBox 6"/>
          <p:cNvSpPr txBox="1"/>
          <p:nvPr/>
        </p:nvSpPr>
        <p:spPr>
          <a:xfrm>
            <a:off x="509014" y="5499606"/>
            <a:ext cx="600606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t>P. 279</a:t>
            </a:r>
          </a:p>
        </p:txBody>
      </p:sp>
      <p:pic>
        <p:nvPicPr>
          <p:cNvPr id="238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12" y="1768840"/>
            <a:ext cx="9975377" cy="22207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158;p12"/>
          <p:cNvSpPr/>
          <p:nvPr/>
        </p:nvSpPr>
        <p:spPr>
          <a:xfrm>
            <a:off x="0" y="1"/>
            <a:ext cx="12192000" cy="5881510"/>
          </a:xfrm>
          <a:prstGeom prst="rect">
            <a:avLst/>
          </a:prstGeom>
          <a:solidFill>
            <a:srgbClr val="FFDE3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3" name="Google Shape;102;p3"/>
          <p:cNvSpPr txBox="1"/>
          <p:nvPr/>
        </p:nvSpPr>
        <p:spPr>
          <a:xfrm>
            <a:off x="509020" y="2060051"/>
            <a:ext cx="9883666" cy="444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marL="404813" indent="-404813">
              <a:defRPr sz="2800" b="1">
                <a:solidFill>
                  <a:srgbClr val="2E56A6"/>
                </a:solidFill>
              </a:defRPr>
            </a:lvl1pPr>
          </a:lstStyle>
          <a:p>
            <a:r>
              <a:t>Go to Section 28.1 of the Skills and Accounts Book (p. 214).</a:t>
            </a:r>
          </a:p>
        </p:txBody>
      </p:sp>
      <p:sp>
        <p:nvSpPr>
          <p:cNvPr id="364" name="Google Shape;103;p3"/>
          <p:cNvSpPr txBox="1"/>
          <p:nvPr/>
        </p:nvSpPr>
        <p:spPr>
          <a:xfrm>
            <a:off x="509021" y="365124"/>
            <a:ext cx="10424150" cy="904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4000" b="1">
                <a:solidFill>
                  <a:srgbClr val="2E56A6"/>
                </a:solidFill>
              </a:defRPr>
            </a:lvl1pPr>
          </a:lstStyle>
          <a:p>
            <a:r>
              <a:t>28.1 Bookkeeping</a:t>
            </a:r>
          </a:p>
        </p:txBody>
      </p:sp>
      <p:pic>
        <p:nvPicPr>
          <p:cNvPr id="365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3932" y="2778397"/>
            <a:ext cx="1988957" cy="26860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103;p3"/>
          <p:cNvSpPr txBox="1"/>
          <p:nvPr/>
        </p:nvSpPr>
        <p:spPr>
          <a:xfrm>
            <a:off x="509021" y="365124"/>
            <a:ext cx="10424150" cy="542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3400" b="1">
                <a:solidFill>
                  <a:srgbClr val="2E56A6"/>
                </a:solidFill>
              </a:defRPr>
            </a:lvl1pPr>
          </a:lstStyle>
          <a:p>
            <a:r>
              <a:t>28.2 Balancing Accounts and Preparing a Trial Balance</a:t>
            </a:r>
          </a:p>
        </p:txBody>
      </p:sp>
      <p:sp>
        <p:nvSpPr>
          <p:cNvPr id="368" name="Google Shape;114;p5"/>
          <p:cNvSpPr txBox="1"/>
          <p:nvPr/>
        </p:nvSpPr>
        <p:spPr>
          <a:xfrm>
            <a:off x="509019" y="1162437"/>
            <a:ext cx="10964321" cy="444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marL="457200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>
                <a:solidFill>
                  <a:srgbClr val="2E56A6"/>
                </a:solidFill>
              </a:defRPr>
            </a:lvl1pPr>
          </a:lstStyle>
          <a:p>
            <a:r>
              <a:t>In a real business situation transactions are posted to the same account.</a:t>
            </a:r>
          </a:p>
        </p:txBody>
      </p:sp>
      <p:sp>
        <p:nvSpPr>
          <p:cNvPr id="369" name="TextBox 4"/>
          <p:cNvSpPr txBox="1"/>
          <p:nvPr/>
        </p:nvSpPr>
        <p:spPr>
          <a:xfrm>
            <a:off x="509014" y="5499606"/>
            <a:ext cx="600606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t>P. 285</a:t>
            </a:r>
          </a:p>
        </p:txBody>
      </p:sp>
      <p:pic>
        <p:nvPicPr>
          <p:cNvPr id="370" name="Picture 5" descr="Table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224" y="3570161"/>
            <a:ext cx="8831913" cy="16663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103;p3"/>
          <p:cNvSpPr txBox="1"/>
          <p:nvPr/>
        </p:nvSpPr>
        <p:spPr>
          <a:xfrm>
            <a:off x="509021" y="365124"/>
            <a:ext cx="10424150" cy="542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3400" b="1">
                <a:solidFill>
                  <a:srgbClr val="2E56A6"/>
                </a:solidFill>
              </a:defRPr>
            </a:lvl1pPr>
          </a:lstStyle>
          <a:p>
            <a:r>
              <a:t>28.2 Balancing Accounts and Preparing a Trial Balance</a:t>
            </a:r>
          </a:p>
        </p:txBody>
      </p:sp>
      <p:sp>
        <p:nvSpPr>
          <p:cNvPr id="373" name="Google Shape;114;p5"/>
          <p:cNvSpPr txBox="1"/>
          <p:nvPr/>
        </p:nvSpPr>
        <p:spPr>
          <a:xfrm>
            <a:off x="509019" y="742714"/>
            <a:ext cx="10964321" cy="1968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marL="457200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>
                <a:solidFill>
                  <a:srgbClr val="2E56A6"/>
                </a:solidFill>
              </a:defRPr>
            </a:pPr>
            <a:r>
              <a:t>Like a household, a business needs to </a:t>
            </a:r>
            <a:r>
              <a:rPr b="1"/>
              <a:t>balance</a:t>
            </a:r>
            <a:r>
              <a:t> its account to see how much money it has.</a:t>
            </a:r>
          </a:p>
          <a:p>
            <a:pPr marL="457200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>
                <a:solidFill>
                  <a:srgbClr val="2E56A6"/>
                </a:solidFill>
              </a:defRPr>
            </a:pPr>
            <a:r>
              <a:t>An account for a business is balanced in the same way that you balance an analysed cash book (covered in Chapter 6).</a:t>
            </a:r>
          </a:p>
        </p:txBody>
      </p:sp>
      <p:sp>
        <p:nvSpPr>
          <p:cNvPr id="374" name="TextBox 4"/>
          <p:cNvSpPr txBox="1"/>
          <p:nvPr/>
        </p:nvSpPr>
        <p:spPr>
          <a:xfrm>
            <a:off x="509014" y="5499606"/>
            <a:ext cx="600606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t>P. 285</a:t>
            </a:r>
          </a:p>
        </p:txBody>
      </p:sp>
      <p:pic>
        <p:nvPicPr>
          <p:cNvPr id="375" name="Picture 5" descr="Table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224" y="3570161"/>
            <a:ext cx="8831913" cy="16663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103;p3"/>
          <p:cNvSpPr txBox="1"/>
          <p:nvPr/>
        </p:nvSpPr>
        <p:spPr>
          <a:xfrm>
            <a:off x="509021" y="365124"/>
            <a:ext cx="10424150" cy="542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3400" b="1">
                <a:solidFill>
                  <a:srgbClr val="2E56A6"/>
                </a:solidFill>
              </a:defRPr>
            </a:lvl1pPr>
          </a:lstStyle>
          <a:p>
            <a:r>
              <a:t>28.2 Balancing Accounts and Preparing a Trial Balance</a:t>
            </a:r>
          </a:p>
        </p:txBody>
      </p:sp>
      <p:sp>
        <p:nvSpPr>
          <p:cNvPr id="378" name="Google Shape;114;p5"/>
          <p:cNvSpPr txBox="1"/>
          <p:nvPr/>
        </p:nvSpPr>
        <p:spPr>
          <a:xfrm>
            <a:off x="509019" y="1162437"/>
            <a:ext cx="10964321" cy="444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marL="457200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 b="1">
                <a:solidFill>
                  <a:srgbClr val="2E56A6"/>
                </a:solidFill>
              </a:defRPr>
            </a:pPr>
            <a:r>
              <a:t>Step 1: </a:t>
            </a:r>
            <a:r>
              <a:rPr b="0"/>
              <a:t>Add total columns on both sides.</a:t>
            </a:r>
          </a:p>
        </p:txBody>
      </p:sp>
      <p:sp>
        <p:nvSpPr>
          <p:cNvPr id="379" name="TextBox 4"/>
          <p:cNvSpPr txBox="1"/>
          <p:nvPr/>
        </p:nvSpPr>
        <p:spPr>
          <a:xfrm>
            <a:off x="509014" y="5499606"/>
            <a:ext cx="600606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t>P. 285</a:t>
            </a:r>
          </a:p>
        </p:txBody>
      </p:sp>
      <p:pic>
        <p:nvPicPr>
          <p:cNvPr id="380" name="Picture 1" descr="Table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224" y="3570161"/>
            <a:ext cx="8831913" cy="166639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83" name="Speech Bubble: Rectangle 5"/>
          <p:cNvGrpSpPr/>
          <p:nvPr/>
        </p:nvGrpSpPr>
        <p:grpSpPr>
          <a:xfrm>
            <a:off x="232303" y="2733118"/>
            <a:ext cx="4367660" cy="1512502"/>
            <a:chOff x="0" y="0"/>
            <a:chExt cx="4367658" cy="1512500"/>
          </a:xfrm>
        </p:grpSpPr>
        <p:sp>
          <p:nvSpPr>
            <p:cNvPr id="381" name="Shape"/>
            <p:cNvSpPr/>
            <p:nvPr/>
          </p:nvSpPr>
          <p:spPr>
            <a:xfrm>
              <a:off x="0" y="0"/>
              <a:ext cx="4367659" cy="1512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3283" y="0"/>
                  </a:lnTo>
                  <a:lnTo>
                    <a:pt x="13283" y="9555"/>
                  </a:lnTo>
                  <a:lnTo>
                    <a:pt x="11069" y="9555"/>
                  </a:lnTo>
                  <a:lnTo>
                    <a:pt x="21600" y="21600"/>
                  </a:lnTo>
                  <a:lnTo>
                    <a:pt x="7748" y="9555"/>
                  </a:lnTo>
                  <a:lnTo>
                    <a:pt x="0" y="9555"/>
                  </a:lnTo>
                  <a:lnTo>
                    <a:pt x="0" y="557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18C54"/>
                </a:gs>
                <a:gs pos="50000">
                  <a:srgbClr val="F67B28"/>
                </a:gs>
                <a:gs pos="100000">
                  <a:srgbClr val="E46B19"/>
                </a:gs>
              </a:gsLst>
              <a:lin ang="5400000" scaled="0"/>
            </a:gradFill>
            <a:ln w="6350" cap="flat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82" name="Total on Dr side:…"/>
            <p:cNvSpPr txBox="1"/>
            <p:nvPr/>
          </p:nvSpPr>
          <p:spPr>
            <a:xfrm>
              <a:off x="48895" y="12060"/>
              <a:ext cx="2588050" cy="644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2000" b="1">
                  <a:solidFill>
                    <a:srgbClr val="FFFFFF"/>
                  </a:solidFill>
                </a:defRPr>
              </a:pPr>
              <a:r>
                <a:t>Total on Dr side:</a:t>
              </a:r>
            </a:p>
            <a:p>
              <a:pPr algn="ctr">
                <a:defRPr sz="2000" b="1">
                  <a:solidFill>
                    <a:srgbClr val="FFFFFF"/>
                  </a:solidFill>
                </a:defRPr>
              </a:pPr>
              <a:r>
                <a:t>€8,500</a:t>
              </a:r>
            </a:p>
          </p:txBody>
        </p:sp>
      </p:grpSp>
      <p:sp>
        <p:nvSpPr>
          <p:cNvPr id="384" name="Rectangle 6"/>
          <p:cNvSpPr/>
          <p:nvPr/>
        </p:nvSpPr>
        <p:spPr>
          <a:xfrm>
            <a:off x="4631959" y="3927421"/>
            <a:ext cx="1349116" cy="749510"/>
          </a:xfrm>
          <a:prstGeom prst="rect">
            <a:avLst/>
          </a:prstGeom>
          <a:ln w="57150">
            <a:solidFill>
              <a:srgbClr val="EE7C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387" name="Speech Bubble: Rectangle 7"/>
          <p:cNvGrpSpPr/>
          <p:nvPr/>
        </p:nvGrpSpPr>
        <p:grpSpPr>
          <a:xfrm>
            <a:off x="9273855" y="4679636"/>
            <a:ext cx="2685840" cy="1090331"/>
            <a:chOff x="0" y="0"/>
            <a:chExt cx="2685838" cy="1090330"/>
          </a:xfrm>
        </p:grpSpPr>
        <p:sp>
          <p:nvSpPr>
            <p:cNvPr id="385" name="Shape"/>
            <p:cNvSpPr/>
            <p:nvPr/>
          </p:nvSpPr>
          <p:spPr>
            <a:xfrm>
              <a:off x="0" y="0"/>
              <a:ext cx="2685839" cy="1090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345"/>
                  </a:moveTo>
                  <a:lnTo>
                    <a:pt x="3600" y="8345"/>
                  </a:lnTo>
                  <a:lnTo>
                    <a:pt x="4384" y="0"/>
                  </a:lnTo>
                  <a:lnTo>
                    <a:pt x="9000" y="8345"/>
                  </a:lnTo>
                  <a:lnTo>
                    <a:pt x="21600" y="8345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1055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18C54"/>
                </a:gs>
                <a:gs pos="50000">
                  <a:srgbClr val="F67B28"/>
                </a:gs>
                <a:gs pos="100000">
                  <a:srgbClr val="E46B19"/>
                </a:gs>
              </a:gsLst>
              <a:lin ang="5400000" scaled="0"/>
            </a:gradFill>
            <a:ln w="6350" cap="flat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86" name="Total on Cr side:…"/>
            <p:cNvSpPr txBox="1"/>
            <p:nvPr/>
          </p:nvSpPr>
          <p:spPr>
            <a:xfrm>
              <a:off x="48894" y="433287"/>
              <a:ext cx="2588051" cy="644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2000" b="1">
                  <a:solidFill>
                    <a:srgbClr val="FFFFFF"/>
                  </a:solidFill>
                </a:defRPr>
              </a:pPr>
              <a:r>
                <a:t>Total on Cr side:</a:t>
              </a:r>
            </a:p>
            <a:p>
              <a:pPr algn="ctr">
                <a:defRPr sz="2000" b="1">
                  <a:solidFill>
                    <a:srgbClr val="FFFFFF"/>
                  </a:solidFill>
                </a:defRPr>
              </a:pPr>
              <a:r>
                <a:t>€3,500</a:t>
              </a:r>
            </a:p>
          </p:txBody>
        </p:sp>
      </p:grpSp>
      <p:sp>
        <p:nvSpPr>
          <p:cNvPr id="388" name="Rectangle 8"/>
          <p:cNvSpPr/>
          <p:nvPr/>
        </p:nvSpPr>
        <p:spPr>
          <a:xfrm>
            <a:off x="9037811" y="3899939"/>
            <a:ext cx="1349116" cy="749510"/>
          </a:xfrm>
          <a:prstGeom prst="rect">
            <a:avLst/>
          </a:prstGeom>
          <a:ln w="57150">
            <a:solidFill>
              <a:srgbClr val="EE7C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103;p3"/>
          <p:cNvSpPr txBox="1"/>
          <p:nvPr/>
        </p:nvSpPr>
        <p:spPr>
          <a:xfrm>
            <a:off x="509021" y="365124"/>
            <a:ext cx="10424150" cy="542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3400" b="1">
                <a:solidFill>
                  <a:srgbClr val="2E56A6"/>
                </a:solidFill>
              </a:defRPr>
            </a:lvl1pPr>
          </a:lstStyle>
          <a:p>
            <a:r>
              <a:t>28.2 Balancing Accounts and Preparing a Trial Balance</a:t>
            </a:r>
          </a:p>
        </p:txBody>
      </p:sp>
      <p:sp>
        <p:nvSpPr>
          <p:cNvPr id="391" name="Google Shape;114;p5"/>
          <p:cNvSpPr txBox="1"/>
          <p:nvPr/>
        </p:nvSpPr>
        <p:spPr>
          <a:xfrm>
            <a:off x="509019" y="1162437"/>
            <a:ext cx="10964321" cy="444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marL="457200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 b="1">
                <a:solidFill>
                  <a:srgbClr val="2E56A6"/>
                </a:solidFill>
              </a:defRPr>
            </a:pPr>
            <a:r>
              <a:t>Step 2: </a:t>
            </a:r>
            <a:r>
              <a:rPr b="0"/>
              <a:t>Subtract the smaller total from the larger one.</a:t>
            </a:r>
          </a:p>
        </p:txBody>
      </p:sp>
      <p:sp>
        <p:nvSpPr>
          <p:cNvPr id="392" name="TextBox 4"/>
          <p:cNvSpPr txBox="1"/>
          <p:nvPr/>
        </p:nvSpPr>
        <p:spPr>
          <a:xfrm>
            <a:off x="509014" y="5499606"/>
            <a:ext cx="600606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t>P. 285</a:t>
            </a:r>
          </a:p>
        </p:txBody>
      </p:sp>
      <p:pic>
        <p:nvPicPr>
          <p:cNvPr id="393" name="Picture 9" descr="Table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224" y="3570161"/>
            <a:ext cx="8831913" cy="166639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96" name="Speech Bubble: Rectangle 10"/>
          <p:cNvGrpSpPr/>
          <p:nvPr/>
        </p:nvGrpSpPr>
        <p:grpSpPr>
          <a:xfrm>
            <a:off x="232303" y="2733118"/>
            <a:ext cx="4367660" cy="1512502"/>
            <a:chOff x="0" y="0"/>
            <a:chExt cx="4367658" cy="1512500"/>
          </a:xfrm>
        </p:grpSpPr>
        <p:sp>
          <p:nvSpPr>
            <p:cNvPr id="394" name="Shape"/>
            <p:cNvSpPr/>
            <p:nvPr/>
          </p:nvSpPr>
          <p:spPr>
            <a:xfrm>
              <a:off x="0" y="0"/>
              <a:ext cx="4367659" cy="1512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3283" y="0"/>
                  </a:lnTo>
                  <a:lnTo>
                    <a:pt x="13283" y="9555"/>
                  </a:lnTo>
                  <a:lnTo>
                    <a:pt x="11069" y="9555"/>
                  </a:lnTo>
                  <a:lnTo>
                    <a:pt x="21600" y="21600"/>
                  </a:lnTo>
                  <a:lnTo>
                    <a:pt x="7748" y="9555"/>
                  </a:lnTo>
                  <a:lnTo>
                    <a:pt x="0" y="9555"/>
                  </a:lnTo>
                  <a:lnTo>
                    <a:pt x="0" y="557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18C54"/>
                </a:gs>
                <a:gs pos="50000">
                  <a:srgbClr val="F67B28"/>
                </a:gs>
                <a:gs pos="100000">
                  <a:srgbClr val="E46B19"/>
                </a:gs>
              </a:gsLst>
              <a:lin ang="5400000" scaled="0"/>
            </a:gradFill>
            <a:ln w="6350" cap="flat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95" name="Total on Dr side:…"/>
            <p:cNvSpPr txBox="1"/>
            <p:nvPr/>
          </p:nvSpPr>
          <p:spPr>
            <a:xfrm>
              <a:off x="48895" y="12060"/>
              <a:ext cx="2588050" cy="644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2000" b="1">
                  <a:solidFill>
                    <a:srgbClr val="FFFFFF"/>
                  </a:solidFill>
                </a:defRPr>
              </a:pPr>
              <a:r>
                <a:t>Total on Dr side:</a:t>
              </a:r>
            </a:p>
            <a:p>
              <a:pPr algn="ctr">
                <a:defRPr sz="2000" b="1">
                  <a:solidFill>
                    <a:srgbClr val="FFFFFF"/>
                  </a:solidFill>
                </a:defRPr>
              </a:pPr>
              <a:r>
                <a:t>€8,500</a:t>
              </a:r>
            </a:p>
          </p:txBody>
        </p:sp>
      </p:grpSp>
      <p:sp>
        <p:nvSpPr>
          <p:cNvPr id="397" name="Rectangle 11"/>
          <p:cNvSpPr/>
          <p:nvPr/>
        </p:nvSpPr>
        <p:spPr>
          <a:xfrm>
            <a:off x="4631959" y="3927421"/>
            <a:ext cx="1349116" cy="749510"/>
          </a:xfrm>
          <a:prstGeom prst="rect">
            <a:avLst/>
          </a:prstGeom>
          <a:ln w="57150">
            <a:solidFill>
              <a:srgbClr val="EE7C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400" name="Speech Bubble: Rectangle 12"/>
          <p:cNvGrpSpPr/>
          <p:nvPr/>
        </p:nvGrpSpPr>
        <p:grpSpPr>
          <a:xfrm>
            <a:off x="9273855" y="4679636"/>
            <a:ext cx="2685840" cy="1090331"/>
            <a:chOff x="0" y="0"/>
            <a:chExt cx="2685838" cy="1090330"/>
          </a:xfrm>
        </p:grpSpPr>
        <p:sp>
          <p:nvSpPr>
            <p:cNvPr id="398" name="Shape"/>
            <p:cNvSpPr/>
            <p:nvPr/>
          </p:nvSpPr>
          <p:spPr>
            <a:xfrm>
              <a:off x="0" y="0"/>
              <a:ext cx="2685839" cy="1090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345"/>
                  </a:moveTo>
                  <a:lnTo>
                    <a:pt x="3600" y="8345"/>
                  </a:lnTo>
                  <a:lnTo>
                    <a:pt x="4384" y="0"/>
                  </a:lnTo>
                  <a:lnTo>
                    <a:pt x="9000" y="8345"/>
                  </a:lnTo>
                  <a:lnTo>
                    <a:pt x="21600" y="8345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1055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18C54"/>
                </a:gs>
                <a:gs pos="50000">
                  <a:srgbClr val="F67B28"/>
                </a:gs>
                <a:gs pos="100000">
                  <a:srgbClr val="E46B19"/>
                </a:gs>
              </a:gsLst>
              <a:lin ang="5400000" scaled="0"/>
            </a:gradFill>
            <a:ln w="6350" cap="flat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99" name="Total on Cr side:…"/>
            <p:cNvSpPr txBox="1"/>
            <p:nvPr/>
          </p:nvSpPr>
          <p:spPr>
            <a:xfrm>
              <a:off x="48894" y="433287"/>
              <a:ext cx="2588051" cy="644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2000" b="1">
                  <a:solidFill>
                    <a:srgbClr val="FFFFFF"/>
                  </a:solidFill>
                </a:defRPr>
              </a:pPr>
              <a:r>
                <a:t>Total on Cr side:</a:t>
              </a:r>
            </a:p>
            <a:p>
              <a:pPr algn="ctr">
                <a:defRPr sz="2000" b="1">
                  <a:solidFill>
                    <a:srgbClr val="FFFFFF"/>
                  </a:solidFill>
                </a:defRPr>
              </a:pPr>
              <a:r>
                <a:t>€3,500</a:t>
              </a:r>
            </a:p>
          </p:txBody>
        </p:sp>
      </p:grpSp>
      <p:sp>
        <p:nvSpPr>
          <p:cNvPr id="401" name="Rectangle 13"/>
          <p:cNvSpPr/>
          <p:nvPr/>
        </p:nvSpPr>
        <p:spPr>
          <a:xfrm>
            <a:off x="9037811" y="3899939"/>
            <a:ext cx="1349116" cy="749510"/>
          </a:xfrm>
          <a:prstGeom prst="rect">
            <a:avLst/>
          </a:prstGeom>
          <a:ln w="57150">
            <a:solidFill>
              <a:srgbClr val="EE7C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02" name="Picture 16" descr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875" y="2199950"/>
            <a:ext cx="2766443" cy="99591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103;p3"/>
          <p:cNvSpPr txBox="1"/>
          <p:nvPr/>
        </p:nvSpPr>
        <p:spPr>
          <a:xfrm>
            <a:off x="509021" y="365124"/>
            <a:ext cx="10424150" cy="542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3400" b="1">
                <a:solidFill>
                  <a:srgbClr val="2E56A6"/>
                </a:solidFill>
              </a:defRPr>
            </a:lvl1pPr>
          </a:lstStyle>
          <a:p>
            <a:r>
              <a:t>28.2 Balancing Accounts and Preparing a Trial Balance</a:t>
            </a:r>
          </a:p>
        </p:txBody>
      </p:sp>
      <p:sp>
        <p:nvSpPr>
          <p:cNvPr id="405" name="Google Shape;114;p5"/>
          <p:cNvSpPr txBox="1"/>
          <p:nvPr/>
        </p:nvSpPr>
        <p:spPr>
          <a:xfrm>
            <a:off x="509019" y="1162437"/>
            <a:ext cx="10964321" cy="876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marL="457200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 b="1">
                <a:solidFill>
                  <a:srgbClr val="2E56A6"/>
                </a:solidFill>
              </a:defRPr>
            </a:pPr>
            <a:r>
              <a:t>Step 3: </a:t>
            </a:r>
            <a:r>
              <a:rPr b="0"/>
              <a:t>On the side with the smaller total, </a:t>
            </a:r>
            <a:r>
              <a:t>carry the balance down</a:t>
            </a:r>
            <a:r>
              <a:rPr b="0"/>
              <a:t> below the last entry (‘Balance c/d’).</a:t>
            </a:r>
          </a:p>
        </p:txBody>
      </p:sp>
      <p:sp>
        <p:nvSpPr>
          <p:cNvPr id="406" name="TextBox 4"/>
          <p:cNvSpPr txBox="1"/>
          <p:nvPr/>
        </p:nvSpPr>
        <p:spPr>
          <a:xfrm>
            <a:off x="509014" y="5499606"/>
            <a:ext cx="600606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t>P. 286</a:t>
            </a:r>
          </a:p>
        </p:txBody>
      </p:sp>
      <p:pic>
        <p:nvPicPr>
          <p:cNvPr id="407" name="Picture 5" descr="Table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677" y="2739427"/>
            <a:ext cx="7984837" cy="1876036"/>
          </a:xfrm>
          <a:prstGeom prst="rect">
            <a:avLst/>
          </a:prstGeom>
          <a:ln w="12700">
            <a:miter lim="400000"/>
          </a:ln>
        </p:spPr>
      </p:pic>
      <p:sp>
        <p:nvSpPr>
          <p:cNvPr id="408" name="Rectangle 6"/>
          <p:cNvSpPr/>
          <p:nvPr/>
        </p:nvSpPr>
        <p:spPr>
          <a:xfrm>
            <a:off x="5711252" y="3677446"/>
            <a:ext cx="4243375" cy="279958"/>
          </a:xfrm>
          <a:prstGeom prst="rect">
            <a:avLst/>
          </a:prstGeom>
          <a:ln w="57150">
            <a:solidFill>
              <a:srgbClr val="EE7C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103;p3"/>
          <p:cNvSpPr txBox="1"/>
          <p:nvPr/>
        </p:nvSpPr>
        <p:spPr>
          <a:xfrm>
            <a:off x="509021" y="365124"/>
            <a:ext cx="10424150" cy="542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3400" b="1">
                <a:solidFill>
                  <a:srgbClr val="2E56A6"/>
                </a:solidFill>
              </a:defRPr>
            </a:lvl1pPr>
          </a:lstStyle>
          <a:p>
            <a:r>
              <a:t>28.2 Balancing Accounts and Preparing a Trial Balance</a:t>
            </a:r>
          </a:p>
        </p:txBody>
      </p:sp>
      <p:sp>
        <p:nvSpPr>
          <p:cNvPr id="411" name="Google Shape;114;p5"/>
          <p:cNvSpPr txBox="1"/>
          <p:nvPr/>
        </p:nvSpPr>
        <p:spPr>
          <a:xfrm>
            <a:off x="509019" y="1162437"/>
            <a:ext cx="10964321" cy="444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marL="457200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 b="1">
                <a:solidFill>
                  <a:srgbClr val="2E56A6"/>
                </a:solidFill>
              </a:defRPr>
            </a:pPr>
            <a:r>
              <a:t>Step 4: </a:t>
            </a:r>
            <a:r>
              <a:rPr b="0"/>
              <a:t>Total both sides of the account on the same line.</a:t>
            </a:r>
          </a:p>
        </p:txBody>
      </p:sp>
      <p:sp>
        <p:nvSpPr>
          <p:cNvPr id="412" name="TextBox 4"/>
          <p:cNvSpPr txBox="1"/>
          <p:nvPr/>
        </p:nvSpPr>
        <p:spPr>
          <a:xfrm>
            <a:off x="509014" y="5499606"/>
            <a:ext cx="600606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t>P. 286</a:t>
            </a:r>
          </a:p>
        </p:txBody>
      </p:sp>
      <p:pic>
        <p:nvPicPr>
          <p:cNvPr id="413" name="Picture 5" descr="Table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720" y="2743200"/>
            <a:ext cx="8526560" cy="1974797"/>
          </a:xfrm>
          <a:prstGeom prst="rect">
            <a:avLst/>
          </a:prstGeom>
          <a:ln w="12700">
            <a:miter lim="400000"/>
          </a:ln>
        </p:spPr>
      </p:pic>
      <p:sp>
        <p:nvSpPr>
          <p:cNvPr id="414" name="Rectangle 6"/>
          <p:cNvSpPr/>
          <p:nvPr/>
        </p:nvSpPr>
        <p:spPr>
          <a:xfrm>
            <a:off x="1477721" y="3957403"/>
            <a:ext cx="9360167" cy="554637"/>
          </a:xfrm>
          <a:prstGeom prst="rect">
            <a:avLst/>
          </a:prstGeom>
          <a:ln w="57150">
            <a:solidFill>
              <a:srgbClr val="EE7C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103;p3"/>
          <p:cNvSpPr txBox="1"/>
          <p:nvPr/>
        </p:nvSpPr>
        <p:spPr>
          <a:xfrm>
            <a:off x="509021" y="365124"/>
            <a:ext cx="10424150" cy="542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3400" b="1">
                <a:solidFill>
                  <a:srgbClr val="2E56A6"/>
                </a:solidFill>
              </a:defRPr>
            </a:lvl1pPr>
          </a:lstStyle>
          <a:p>
            <a:r>
              <a:t>28.2 Balancing Accounts and Preparing a Trial Balance</a:t>
            </a:r>
          </a:p>
        </p:txBody>
      </p:sp>
      <p:sp>
        <p:nvSpPr>
          <p:cNvPr id="417" name="Google Shape;114;p5"/>
          <p:cNvSpPr txBox="1"/>
          <p:nvPr/>
        </p:nvSpPr>
        <p:spPr>
          <a:xfrm>
            <a:off x="509019" y="1162437"/>
            <a:ext cx="10964321" cy="876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marL="457200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 b="1">
                <a:solidFill>
                  <a:srgbClr val="2E56A6"/>
                </a:solidFill>
              </a:defRPr>
            </a:pPr>
            <a:r>
              <a:t>Step 5: </a:t>
            </a:r>
            <a:r>
              <a:rPr b="0"/>
              <a:t>Bring the balance down to the other side of the account. Use the next day’s date.</a:t>
            </a:r>
          </a:p>
        </p:txBody>
      </p:sp>
      <p:sp>
        <p:nvSpPr>
          <p:cNvPr id="418" name="TextBox 4"/>
          <p:cNvSpPr txBox="1"/>
          <p:nvPr/>
        </p:nvSpPr>
        <p:spPr>
          <a:xfrm>
            <a:off x="509014" y="5499606"/>
            <a:ext cx="600606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t>P. 286</a:t>
            </a:r>
          </a:p>
        </p:txBody>
      </p:sp>
      <p:pic>
        <p:nvPicPr>
          <p:cNvPr id="419" name="Picture 5" descr="Table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994" y="2845866"/>
            <a:ext cx="9532012" cy="2205821"/>
          </a:xfrm>
          <a:prstGeom prst="rect">
            <a:avLst/>
          </a:prstGeom>
          <a:ln w="12700">
            <a:miter lim="400000"/>
          </a:ln>
        </p:spPr>
      </p:pic>
      <p:sp>
        <p:nvSpPr>
          <p:cNvPr id="420" name="Rectangle 6"/>
          <p:cNvSpPr/>
          <p:nvPr/>
        </p:nvSpPr>
        <p:spPr>
          <a:xfrm>
            <a:off x="1128026" y="4586990"/>
            <a:ext cx="5092892" cy="501125"/>
          </a:xfrm>
          <a:prstGeom prst="rect">
            <a:avLst/>
          </a:prstGeom>
          <a:ln w="57150">
            <a:solidFill>
              <a:srgbClr val="EE7C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103;p3"/>
          <p:cNvSpPr txBox="1"/>
          <p:nvPr/>
        </p:nvSpPr>
        <p:spPr>
          <a:xfrm>
            <a:off x="509021" y="365124"/>
            <a:ext cx="10424150" cy="542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3400" b="1">
                <a:solidFill>
                  <a:srgbClr val="2E56A6"/>
                </a:solidFill>
              </a:defRPr>
            </a:lvl1pPr>
          </a:lstStyle>
          <a:p>
            <a:r>
              <a:t>28.2 Balancing Accounts and Preparing a Trial Balance</a:t>
            </a:r>
          </a:p>
        </p:txBody>
      </p:sp>
      <p:sp>
        <p:nvSpPr>
          <p:cNvPr id="423" name="Google Shape;114;p5"/>
          <p:cNvSpPr txBox="1"/>
          <p:nvPr/>
        </p:nvSpPr>
        <p:spPr>
          <a:xfrm>
            <a:off x="509019" y="877625"/>
            <a:ext cx="10957703" cy="3949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spcBef>
                <a:spcPts val="1800"/>
              </a:spcBef>
              <a:defRPr sz="2800" b="1">
                <a:solidFill>
                  <a:srgbClr val="2E56A6"/>
                </a:solidFill>
              </a:defRPr>
            </a:pPr>
            <a:r>
              <a:t>Trial Balance</a:t>
            </a:r>
          </a:p>
          <a:p>
            <a:pPr marL="457200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>
                <a:solidFill>
                  <a:srgbClr val="2E56A6"/>
                </a:solidFill>
              </a:defRPr>
            </a:pPr>
            <a:r>
              <a:t>When all the accounts have been prepared and balanced a </a:t>
            </a:r>
            <a:r>
              <a:rPr b="1"/>
              <a:t>trial balance </a:t>
            </a:r>
            <a:r>
              <a:t>should be prepared. </a:t>
            </a:r>
          </a:p>
          <a:p>
            <a:pPr marL="457200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>
                <a:solidFill>
                  <a:srgbClr val="2E56A6"/>
                </a:solidFill>
              </a:defRPr>
            </a:pPr>
            <a:r>
              <a:t>This is a list of all the balances in the ledger accounts.</a:t>
            </a:r>
          </a:p>
          <a:p>
            <a:pPr marL="457200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>
                <a:solidFill>
                  <a:srgbClr val="2E56A6"/>
                </a:solidFill>
              </a:defRPr>
            </a:pPr>
            <a:r>
              <a:t>You take the </a:t>
            </a:r>
            <a:r>
              <a:rPr b="1"/>
              <a:t>balance brought down figures </a:t>
            </a:r>
            <a:r>
              <a:t>from each account and put them on the same side of the trial balance.</a:t>
            </a:r>
          </a:p>
          <a:p>
            <a:pPr marL="457200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>
                <a:solidFill>
                  <a:srgbClr val="2E56A6"/>
                </a:solidFill>
              </a:defRPr>
            </a:pPr>
            <a:r>
              <a:t>Both sides of the trial balance should add up to the same total.</a:t>
            </a:r>
          </a:p>
        </p:txBody>
      </p:sp>
      <p:sp>
        <p:nvSpPr>
          <p:cNvPr id="424" name="TextBox 4"/>
          <p:cNvSpPr txBox="1"/>
          <p:nvPr/>
        </p:nvSpPr>
        <p:spPr>
          <a:xfrm>
            <a:off x="509014" y="5499606"/>
            <a:ext cx="600606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t>P. 286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103;p3"/>
          <p:cNvSpPr txBox="1"/>
          <p:nvPr/>
        </p:nvSpPr>
        <p:spPr>
          <a:xfrm>
            <a:off x="509021" y="365124"/>
            <a:ext cx="10424150" cy="542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3400" b="1">
                <a:solidFill>
                  <a:srgbClr val="2E56A6"/>
                </a:solidFill>
              </a:defRPr>
            </a:lvl1pPr>
          </a:lstStyle>
          <a:p>
            <a:r>
              <a:t>28.2 Balancing Accounts and Preparing a Trial Balance</a:t>
            </a:r>
          </a:p>
        </p:txBody>
      </p:sp>
      <p:sp>
        <p:nvSpPr>
          <p:cNvPr id="427" name="Google Shape;114;p5"/>
          <p:cNvSpPr txBox="1"/>
          <p:nvPr/>
        </p:nvSpPr>
        <p:spPr>
          <a:xfrm>
            <a:off x="509019" y="848314"/>
            <a:ext cx="10957703" cy="1105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spcBef>
                <a:spcPts val="1800"/>
              </a:spcBef>
              <a:defRPr sz="2800" b="1">
                <a:solidFill>
                  <a:srgbClr val="2E56A6"/>
                </a:solidFill>
              </a:defRPr>
            </a:pPr>
            <a:r>
              <a:t>Trial Balance</a:t>
            </a:r>
          </a:p>
          <a:p>
            <a:pPr marL="457200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>
                <a:solidFill>
                  <a:srgbClr val="2E56A6"/>
                </a:solidFill>
              </a:defRPr>
            </a:pPr>
            <a:r>
              <a:t>This is the trial balance for the Ellison Ltd example.</a:t>
            </a:r>
          </a:p>
        </p:txBody>
      </p:sp>
      <p:sp>
        <p:nvSpPr>
          <p:cNvPr id="428" name="TextBox 4"/>
          <p:cNvSpPr txBox="1"/>
          <p:nvPr/>
        </p:nvSpPr>
        <p:spPr>
          <a:xfrm>
            <a:off x="509014" y="5499606"/>
            <a:ext cx="600606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t>P. 286</a:t>
            </a:r>
          </a:p>
        </p:txBody>
      </p:sp>
      <p:pic>
        <p:nvPicPr>
          <p:cNvPr id="429" name="Picture 5" descr="Table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393" y="2353456"/>
            <a:ext cx="3889994" cy="33421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103;p3"/>
          <p:cNvSpPr txBox="1"/>
          <p:nvPr/>
        </p:nvSpPr>
        <p:spPr>
          <a:xfrm>
            <a:off x="509021" y="365124"/>
            <a:ext cx="10424150" cy="601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4000" b="1">
                <a:solidFill>
                  <a:srgbClr val="2E56A6"/>
                </a:solidFill>
              </a:defRPr>
            </a:lvl1pPr>
          </a:lstStyle>
          <a:p>
            <a:r>
              <a:t>Activate Your Knowledge</a:t>
            </a:r>
          </a:p>
        </p:txBody>
      </p:sp>
      <p:sp>
        <p:nvSpPr>
          <p:cNvPr id="241" name="TextBox 7"/>
          <p:cNvSpPr txBox="1"/>
          <p:nvPr/>
        </p:nvSpPr>
        <p:spPr>
          <a:xfrm>
            <a:off x="509014" y="5499606"/>
            <a:ext cx="600606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t>P. 279</a:t>
            </a:r>
          </a:p>
        </p:txBody>
      </p:sp>
      <p:pic>
        <p:nvPicPr>
          <p:cNvPr id="242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398" y="1528996"/>
            <a:ext cx="10367204" cy="29525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103;p3"/>
          <p:cNvSpPr txBox="1"/>
          <p:nvPr/>
        </p:nvSpPr>
        <p:spPr>
          <a:xfrm>
            <a:off x="509021" y="365124"/>
            <a:ext cx="10424150" cy="542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3400" b="1">
                <a:solidFill>
                  <a:srgbClr val="2E56A6"/>
                </a:solidFill>
              </a:defRPr>
            </a:lvl1pPr>
          </a:lstStyle>
          <a:p>
            <a:r>
              <a:t>28.2 Balancing Accounts and Preparing a Trial Balance</a:t>
            </a:r>
          </a:p>
        </p:txBody>
      </p:sp>
      <p:sp>
        <p:nvSpPr>
          <p:cNvPr id="432" name="Google Shape;114;p5"/>
          <p:cNvSpPr txBox="1"/>
          <p:nvPr/>
        </p:nvSpPr>
        <p:spPr>
          <a:xfrm>
            <a:off x="509019" y="848314"/>
            <a:ext cx="10957703" cy="1765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spcBef>
                <a:spcPts val="1800"/>
              </a:spcBef>
              <a:defRPr sz="2800">
                <a:solidFill>
                  <a:srgbClr val="2E56A6"/>
                </a:solidFill>
              </a:defRPr>
            </a:pPr>
            <a:r>
              <a:t>A helpful rule for tricky transactions:</a:t>
            </a:r>
          </a:p>
          <a:p>
            <a:pPr>
              <a:spcBef>
                <a:spcPts val="1800"/>
              </a:spcBef>
              <a:defRPr sz="2800">
                <a:solidFill>
                  <a:srgbClr val="2E56A6"/>
                </a:solidFill>
              </a:defRPr>
            </a:pPr>
            <a:endParaRPr/>
          </a:p>
        </p:txBody>
      </p:sp>
      <p:sp>
        <p:nvSpPr>
          <p:cNvPr id="433" name="TextBox 4"/>
          <p:cNvSpPr txBox="1"/>
          <p:nvPr/>
        </p:nvSpPr>
        <p:spPr>
          <a:xfrm>
            <a:off x="521714" y="5499606"/>
            <a:ext cx="600606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t>P. 287</a:t>
            </a:r>
          </a:p>
        </p:txBody>
      </p:sp>
      <p:graphicFrame>
        <p:nvGraphicFramePr>
          <p:cNvPr id="434" name="Table 6"/>
          <p:cNvGraphicFramePr/>
          <p:nvPr>
            <p:extLst>
              <p:ext uri="{D42A27DB-BD31-4B8C-83A1-F6EECF244321}">
                <p14:modId xmlns:p14="http://schemas.microsoft.com/office/powerpoint/2010/main" val="2454821600"/>
              </p:ext>
            </p:extLst>
          </p:nvPr>
        </p:nvGraphicFramePr>
        <p:xfrm>
          <a:off x="679552" y="1580687"/>
          <a:ext cx="10724364" cy="399288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5362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2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FFFFFF"/>
                          </a:solidFill>
                        </a:rPr>
                        <a:t>Rule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FFFFFF"/>
                          </a:solidFill>
                        </a:rPr>
                        <a:t>Example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2200"/>
                      </a:pPr>
                      <a:r>
                        <a:t>Use the </a:t>
                      </a:r>
                      <a:r>
                        <a:rPr b="1"/>
                        <a:t>Purchase or Sales account </a:t>
                      </a:r>
                      <a:r>
                        <a:t>when a transaction involves the purchase of sale of goods that the firm deals in.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2200"/>
                      </a:pPr>
                      <a:r>
                        <a:t>Julliette Nolan is a butcher. She purchased meat costing €500 and paid by cheque.</a:t>
                      </a:r>
                    </a:p>
                    <a:p>
                      <a:pPr algn="l">
                        <a:defRPr sz="2200"/>
                      </a:pPr>
                      <a:endParaRPr/>
                    </a:p>
                    <a:p>
                      <a:pPr marL="342900" indent="-342900" algn="l">
                        <a:buSzPct val="100000"/>
                        <a:buFont typeface="Arial"/>
                        <a:buChar char="•"/>
                        <a:defRPr sz="2200"/>
                      </a:pPr>
                      <a:r>
                        <a:t>Debit Purchases account</a:t>
                      </a:r>
                    </a:p>
                    <a:p>
                      <a:pPr marL="342900" indent="-342900" algn="l">
                        <a:buSzPct val="100000"/>
                        <a:buFont typeface="Arial"/>
                        <a:buChar char="•"/>
                        <a:defRPr sz="2200"/>
                      </a:pPr>
                      <a:r>
                        <a:t>Credit Bank account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2200"/>
                      </a:pPr>
                      <a:r>
                        <a:t>Use the </a:t>
                      </a:r>
                      <a:r>
                        <a:rPr b="1"/>
                        <a:t>Asset account </a:t>
                      </a:r>
                      <a:r>
                        <a:t>when the transaction involves the purchase or sale of an asset for the firm’s own use.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2200"/>
                      </a:pPr>
                      <a:r>
                        <a:rPr dirty="0" err="1"/>
                        <a:t>Julliette</a:t>
                      </a:r>
                      <a:r>
                        <a:rPr dirty="0"/>
                        <a:t> purchased a new refrigerator costing €3,000 and paid by electric funds transfer.</a:t>
                      </a:r>
                    </a:p>
                    <a:p>
                      <a:pPr algn="l">
                        <a:defRPr sz="2200"/>
                      </a:pPr>
                      <a:endParaRPr dirty="0"/>
                    </a:p>
                    <a:p>
                      <a:pPr marL="342900" indent="-342900" algn="l">
                        <a:buSzPct val="100000"/>
                        <a:buFont typeface="Arial"/>
                        <a:buChar char="•"/>
                        <a:defRPr sz="2200"/>
                      </a:pPr>
                      <a:r>
                        <a:rPr dirty="0"/>
                        <a:t>Debit Equipment account</a:t>
                      </a:r>
                    </a:p>
                    <a:p>
                      <a:pPr marL="342900" indent="-342900" algn="l">
                        <a:buSzPct val="100000"/>
                        <a:buFont typeface="Arial"/>
                        <a:buChar char="•"/>
                        <a:defRPr sz="2200"/>
                      </a:pPr>
                      <a:r>
                        <a:rPr dirty="0"/>
                        <a:t>Credit Bank account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103;p3"/>
          <p:cNvSpPr txBox="1"/>
          <p:nvPr/>
        </p:nvSpPr>
        <p:spPr>
          <a:xfrm>
            <a:off x="509021" y="365124"/>
            <a:ext cx="10424150" cy="542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3400" b="1">
                <a:solidFill>
                  <a:srgbClr val="2E56A6"/>
                </a:solidFill>
              </a:defRPr>
            </a:lvl1pPr>
          </a:lstStyle>
          <a:p>
            <a:r>
              <a:t>28.2 Balancing Accounts and Preparing a Trial Balance</a:t>
            </a:r>
          </a:p>
        </p:txBody>
      </p:sp>
      <p:sp>
        <p:nvSpPr>
          <p:cNvPr id="437" name="TextBox 4"/>
          <p:cNvSpPr txBox="1"/>
          <p:nvPr/>
        </p:nvSpPr>
        <p:spPr>
          <a:xfrm>
            <a:off x="509014" y="5499606"/>
            <a:ext cx="600606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t>P. 287</a:t>
            </a:r>
          </a:p>
        </p:txBody>
      </p:sp>
      <p:pic>
        <p:nvPicPr>
          <p:cNvPr id="438" name="Picture 10" descr="Graphical user interface, text, application, chat or text message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168" y="1828800"/>
            <a:ext cx="6877665" cy="20686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103;p3"/>
          <p:cNvSpPr txBox="1"/>
          <p:nvPr/>
        </p:nvSpPr>
        <p:spPr>
          <a:xfrm>
            <a:off x="509021" y="365124"/>
            <a:ext cx="10424150" cy="542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3400" b="1">
                <a:solidFill>
                  <a:srgbClr val="2E56A6"/>
                </a:solidFill>
              </a:defRPr>
            </a:lvl1pPr>
          </a:lstStyle>
          <a:p>
            <a:r>
              <a:t>28.3 The Analysed Cash Account</a:t>
            </a:r>
          </a:p>
        </p:txBody>
      </p:sp>
      <p:sp>
        <p:nvSpPr>
          <p:cNvPr id="441" name="Google Shape;114;p5"/>
          <p:cNvSpPr txBox="1"/>
          <p:nvPr/>
        </p:nvSpPr>
        <p:spPr>
          <a:xfrm>
            <a:off x="509019" y="848314"/>
            <a:ext cx="10957703" cy="2857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spcBef>
                <a:spcPts val="1800"/>
              </a:spcBef>
              <a:defRPr sz="2800" b="1">
                <a:solidFill>
                  <a:srgbClr val="2E56A6"/>
                </a:solidFill>
              </a:defRPr>
            </a:pPr>
            <a:r>
              <a:t>Purchases, Sales and VAT</a:t>
            </a:r>
          </a:p>
          <a:p>
            <a:pPr marL="457200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>
                <a:solidFill>
                  <a:srgbClr val="2E56A6"/>
                </a:solidFill>
              </a:defRPr>
            </a:pPr>
            <a:r>
              <a:t>Value-Added Tax (VAT) is explained in Chapter 9.</a:t>
            </a:r>
          </a:p>
          <a:p>
            <a:pPr marL="457200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>
                <a:solidFill>
                  <a:srgbClr val="2E56A6"/>
                </a:solidFill>
              </a:defRPr>
            </a:pPr>
            <a:r>
              <a:t>VAT is included in the prices of most goods.</a:t>
            </a:r>
          </a:p>
          <a:p>
            <a:pPr marL="457200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>
                <a:solidFill>
                  <a:srgbClr val="2E56A6"/>
                </a:solidFill>
              </a:defRPr>
            </a:pPr>
            <a:r>
              <a:t>So it is important for a firm to record VAT in its accounts every time it buys or sells goods or services.</a:t>
            </a:r>
          </a:p>
        </p:txBody>
      </p:sp>
      <p:sp>
        <p:nvSpPr>
          <p:cNvPr id="442" name="TextBox 4"/>
          <p:cNvSpPr txBox="1"/>
          <p:nvPr/>
        </p:nvSpPr>
        <p:spPr>
          <a:xfrm>
            <a:off x="509014" y="5499606"/>
            <a:ext cx="600606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t>P. 288</a:t>
            </a: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103;p3"/>
          <p:cNvSpPr txBox="1"/>
          <p:nvPr/>
        </p:nvSpPr>
        <p:spPr>
          <a:xfrm>
            <a:off x="509021" y="365124"/>
            <a:ext cx="10424150" cy="542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3400" b="1">
                <a:solidFill>
                  <a:srgbClr val="2E56A6"/>
                </a:solidFill>
              </a:defRPr>
            </a:lvl1pPr>
          </a:lstStyle>
          <a:p>
            <a:r>
              <a:t>28.3 The Analysed Cash Account</a:t>
            </a:r>
          </a:p>
        </p:txBody>
      </p:sp>
      <p:sp>
        <p:nvSpPr>
          <p:cNvPr id="445" name="Google Shape;114;p5"/>
          <p:cNvSpPr txBox="1"/>
          <p:nvPr/>
        </p:nvSpPr>
        <p:spPr>
          <a:xfrm>
            <a:off x="509019" y="848314"/>
            <a:ext cx="10957703" cy="5727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spcBef>
                <a:spcPts val="1800"/>
              </a:spcBef>
              <a:defRPr sz="2800" b="1">
                <a:solidFill>
                  <a:srgbClr val="2E56A6"/>
                </a:solidFill>
              </a:defRPr>
            </a:pPr>
            <a:r>
              <a:t>Purchases, Sales and VAT</a:t>
            </a:r>
          </a:p>
          <a:p>
            <a:pPr>
              <a:spcBef>
                <a:spcPts val="1800"/>
              </a:spcBef>
              <a:defRPr sz="2800" b="1">
                <a:solidFill>
                  <a:srgbClr val="2E56A6"/>
                </a:solidFill>
              </a:defRPr>
            </a:pPr>
            <a:endParaRPr/>
          </a:p>
          <a:p>
            <a:pPr>
              <a:spcBef>
                <a:spcPts val="1800"/>
              </a:spcBef>
              <a:defRPr sz="2800">
                <a:solidFill>
                  <a:srgbClr val="2E56A6"/>
                </a:solidFill>
              </a:defRPr>
            </a:pPr>
            <a:r>
              <a:t>In this example, you record the following:</a:t>
            </a:r>
          </a:p>
          <a:p>
            <a:pPr marL="457200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>
                <a:solidFill>
                  <a:srgbClr val="2E56A6"/>
                </a:solidFill>
              </a:defRPr>
            </a:pPr>
            <a:r>
              <a:t>Bank account: €2,460 (Cr)  </a:t>
            </a:r>
          </a:p>
          <a:p>
            <a:pPr marL="457200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>
                <a:solidFill>
                  <a:srgbClr val="2E56A6"/>
                </a:solidFill>
              </a:defRPr>
            </a:pPr>
            <a:r>
              <a:t>Purchases account: €2,000 (Dr) </a:t>
            </a:r>
          </a:p>
          <a:p>
            <a:pPr marL="457200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>
                <a:solidFill>
                  <a:srgbClr val="2E56A6"/>
                </a:solidFill>
              </a:defRPr>
            </a:pPr>
            <a:r>
              <a:t>VAT account: €460 (Dr) </a:t>
            </a:r>
          </a:p>
          <a:p>
            <a:pPr marL="914400" lvl="1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 b="1">
                <a:solidFill>
                  <a:srgbClr val="2E56A6"/>
                </a:solidFill>
              </a:defRPr>
            </a:pPr>
            <a:endParaRPr/>
          </a:p>
          <a:p>
            <a:pPr>
              <a:spcBef>
                <a:spcPts val="1800"/>
              </a:spcBef>
              <a:defRPr sz="2800" b="1">
                <a:solidFill>
                  <a:srgbClr val="2E56A6"/>
                </a:solidFill>
              </a:defRPr>
            </a:pPr>
            <a:endParaRPr/>
          </a:p>
        </p:txBody>
      </p:sp>
      <p:sp>
        <p:nvSpPr>
          <p:cNvPr id="446" name="TextBox 4"/>
          <p:cNvSpPr txBox="1"/>
          <p:nvPr/>
        </p:nvSpPr>
        <p:spPr>
          <a:xfrm>
            <a:off x="509014" y="5499606"/>
            <a:ext cx="600606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t>P. 288</a:t>
            </a:r>
          </a:p>
        </p:txBody>
      </p:sp>
      <p:graphicFrame>
        <p:nvGraphicFramePr>
          <p:cNvPr id="447" name="Table 5"/>
          <p:cNvGraphicFramePr/>
          <p:nvPr>
            <p:extLst>
              <p:ext uri="{D42A27DB-BD31-4B8C-83A1-F6EECF244321}">
                <p14:modId xmlns:p14="http://schemas.microsoft.com/office/powerpoint/2010/main" val="2313645481"/>
              </p:ext>
            </p:extLst>
          </p:nvPr>
        </p:nvGraphicFramePr>
        <p:xfrm>
          <a:off x="509014" y="1535281"/>
          <a:ext cx="10152089" cy="518160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5905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6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800" b="1" dirty="0"/>
                        <a:t>Cash purchases from Maloney &amp; Sons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800" b="1" dirty="0"/>
                        <a:t>€2,460 (€2,000 + VAT €460)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103;p3"/>
          <p:cNvSpPr txBox="1"/>
          <p:nvPr/>
        </p:nvSpPr>
        <p:spPr>
          <a:xfrm>
            <a:off x="509021" y="365124"/>
            <a:ext cx="10424150" cy="542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3400" b="1">
                <a:solidFill>
                  <a:srgbClr val="2E56A6"/>
                </a:solidFill>
              </a:defRPr>
            </a:lvl1pPr>
          </a:lstStyle>
          <a:p>
            <a:r>
              <a:t>28.3 The Analysed Cash Account</a:t>
            </a:r>
          </a:p>
        </p:txBody>
      </p:sp>
      <p:sp>
        <p:nvSpPr>
          <p:cNvPr id="450" name="Google Shape;114;p5"/>
          <p:cNvSpPr txBox="1"/>
          <p:nvPr/>
        </p:nvSpPr>
        <p:spPr>
          <a:xfrm>
            <a:off x="509019" y="848314"/>
            <a:ext cx="10957703" cy="5727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spcBef>
                <a:spcPts val="1800"/>
              </a:spcBef>
              <a:defRPr sz="2800" b="1">
                <a:solidFill>
                  <a:srgbClr val="2E56A6"/>
                </a:solidFill>
              </a:defRPr>
            </a:pPr>
            <a:r>
              <a:t>Purchases, Sales and VAT</a:t>
            </a:r>
          </a:p>
          <a:p>
            <a:pPr>
              <a:spcBef>
                <a:spcPts val="1800"/>
              </a:spcBef>
              <a:defRPr sz="2800" b="1">
                <a:solidFill>
                  <a:srgbClr val="2E56A6"/>
                </a:solidFill>
              </a:defRPr>
            </a:pPr>
            <a:endParaRPr/>
          </a:p>
          <a:p>
            <a:pPr>
              <a:spcBef>
                <a:spcPts val="1800"/>
              </a:spcBef>
              <a:defRPr sz="2800">
                <a:solidFill>
                  <a:srgbClr val="2E56A6"/>
                </a:solidFill>
              </a:defRPr>
            </a:pPr>
            <a:r>
              <a:t>In this example, you record the following:</a:t>
            </a:r>
          </a:p>
          <a:p>
            <a:pPr marL="457200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>
                <a:solidFill>
                  <a:srgbClr val="2E56A6"/>
                </a:solidFill>
              </a:defRPr>
            </a:pPr>
            <a:r>
              <a:t>Bank account: €4,305 (Dr) </a:t>
            </a:r>
          </a:p>
          <a:p>
            <a:pPr marL="457200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>
                <a:solidFill>
                  <a:srgbClr val="2E56A6"/>
                </a:solidFill>
              </a:defRPr>
            </a:pPr>
            <a:r>
              <a:t>Sales account: €3,500 (Cr)</a:t>
            </a:r>
          </a:p>
          <a:p>
            <a:pPr marL="457200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>
                <a:solidFill>
                  <a:srgbClr val="2E56A6"/>
                </a:solidFill>
              </a:defRPr>
            </a:pPr>
            <a:r>
              <a:t>VAT account: €460 (Cr)   </a:t>
            </a:r>
          </a:p>
          <a:p>
            <a:pPr marL="914400" lvl="1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 b="1">
                <a:solidFill>
                  <a:srgbClr val="2E56A6"/>
                </a:solidFill>
              </a:defRPr>
            </a:pPr>
            <a:endParaRPr/>
          </a:p>
          <a:p>
            <a:pPr>
              <a:spcBef>
                <a:spcPts val="1800"/>
              </a:spcBef>
              <a:defRPr sz="2800" b="1">
                <a:solidFill>
                  <a:srgbClr val="2E56A6"/>
                </a:solidFill>
              </a:defRPr>
            </a:pPr>
            <a:endParaRPr/>
          </a:p>
        </p:txBody>
      </p:sp>
      <p:sp>
        <p:nvSpPr>
          <p:cNvPr id="451" name="TextBox 4"/>
          <p:cNvSpPr txBox="1"/>
          <p:nvPr/>
        </p:nvSpPr>
        <p:spPr>
          <a:xfrm>
            <a:off x="509014" y="5499606"/>
            <a:ext cx="600606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t>P. 288</a:t>
            </a:r>
          </a:p>
        </p:txBody>
      </p:sp>
      <p:graphicFrame>
        <p:nvGraphicFramePr>
          <p:cNvPr id="452" name="Table 5"/>
          <p:cNvGraphicFramePr/>
          <p:nvPr>
            <p:extLst>
              <p:ext uri="{D42A27DB-BD31-4B8C-83A1-F6EECF244321}">
                <p14:modId xmlns:p14="http://schemas.microsoft.com/office/powerpoint/2010/main" val="327685177"/>
              </p:ext>
            </p:extLst>
          </p:nvPr>
        </p:nvGraphicFramePr>
        <p:xfrm>
          <a:off x="509014" y="1535281"/>
          <a:ext cx="10152089" cy="518160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5905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6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800" b="1"/>
                        <a:t>Cash sales Maloney &amp; Sons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800" b="1" dirty="0"/>
                        <a:t>€4,305 (€3,500 + VAT €805)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103;p3"/>
          <p:cNvSpPr txBox="1"/>
          <p:nvPr/>
        </p:nvSpPr>
        <p:spPr>
          <a:xfrm>
            <a:off x="509021" y="365124"/>
            <a:ext cx="10424150" cy="542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3400" b="1">
                <a:solidFill>
                  <a:srgbClr val="2E56A6"/>
                </a:solidFill>
              </a:defRPr>
            </a:lvl1pPr>
          </a:lstStyle>
          <a:p>
            <a:r>
              <a:t>28.3 The Analysed Cash Account</a:t>
            </a:r>
          </a:p>
        </p:txBody>
      </p:sp>
      <p:sp>
        <p:nvSpPr>
          <p:cNvPr id="455" name="TextBox 4"/>
          <p:cNvSpPr txBox="1"/>
          <p:nvPr/>
        </p:nvSpPr>
        <p:spPr>
          <a:xfrm>
            <a:off x="509014" y="5499606"/>
            <a:ext cx="600606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t>P. 288</a:t>
            </a:r>
          </a:p>
        </p:txBody>
      </p:sp>
      <p:pic>
        <p:nvPicPr>
          <p:cNvPr id="456" name="Picture 6" descr="Table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397" y="990998"/>
            <a:ext cx="6895398" cy="40968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TextBox 4"/>
          <p:cNvSpPr txBox="1"/>
          <p:nvPr/>
        </p:nvSpPr>
        <p:spPr>
          <a:xfrm>
            <a:off x="509014" y="5499606"/>
            <a:ext cx="600606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t>P. 289</a:t>
            </a:r>
          </a:p>
        </p:txBody>
      </p:sp>
      <p:pic>
        <p:nvPicPr>
          <p:cNvPr id="459" name="Picture 6" descr="Table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253"/>
            <a:ext cx="6492141" cy="3857255"/>
          </a:xfrm>
          <a:prstGeom prst="rect">
            <a:avLst/>
          </a:prstGeom>
          <a:ln w="12700">
            <a:miter lim="400000"/>
          </a:ln>
        </p:spPr>
      </p:pic>
      <p:pic>
        <p:nvPicPr>
          <p:cNvPr id="460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314" y="3618526"/>
            <a:ext cx="7198925" cy="2212103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Rectangle 5"/>
          <p:cNvSpPr/>
          <p:nvPr/>
        </p:nvSpPr>
        <p:spPr>
          <a:xfrm>
            <a:off x="53165" y="1982927"/>
            <a:ext cx="6197733" cy="280589"/>
          </a:xfrm>
          <a:prstGeom prst="rect">
            <a:avLst/>
          </a:prstGeom>
          <a:ln w="57150">
            <a:solidFill>
              <a:srgbClr val="EE7C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2" name="Rectangle 7"/>
          <p:cNvSpPr/>
          <p:nvPr/>
        </p:nvSpPr>
        <p:spPr>
          <a:xfrm>
            <a:off x="4153675" y="4048674"/>
            <a:ext cx="3192907" cy="256578"/>
          </a:xfrm>
          <a:prstGeom prst="rect">
            <a:avLst/>
          </a:prstGeom>
          <a:ln w="57150">
            <a:solidFill>
              <a:srgbClr val="EE7C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TextBox 4"/>
          <p:cNvSpPr txBox="1"/>
          <p:nvPr/>
        </p:nvSpPr>
        <p:spPr>
          <a:xfrm>
            <a:off x="509014" y="5499606"/>
            <a:ext cx="600606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t>P. 289</a:t>
            </a:r>
          </a:p>
        </p:txBody>
      </p:sp>
      <p:pic>
        <p:nvPicPr>
          <p:cNvPr id="465" name="Picture 6" descr="Table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253"/>
            <a:ext cx="6492141" cy="3857255"/>
          </a:xfrm>
          <a:prstGeom prst="rect">
            <a:avLst/>
          </a:prstGeom>
          <a:ln w="12700">
            <a:miter lim="400000"/>
          </a:ln>
        </p:spPr>
      </p:pic>
      <p:pic>
        <p:nvPicPr>
          <p:cNvPr id="466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314" y="3618526"/>
            <a:ext cx="7198925" cy="2212103"/>
          </a:xfrm>
          <a:prstGeom prst="rect">
            <a:avLst/>
          </a:prstGeom>
          <a:ln w="12700">
            <a:miter lim="400000"/>
          </a:ln>
        </p:spPr>
      </p:pic>
      <p:sp>
        <p:nvSpPr>
          <p:cNvPr id="467" name="Rectangle 5"/>
          <p:cNvSpPr/>
          <p:nvPr/>
        </p:nvSpPr>
        <p:spPr>
          <a:xfrm>
            <a:off x="147203" y="2239504"/>
            <a:ext cx="6197733" cy="248864"/>
          </a:xfrm>
          <a:prstGeom prst="rect">
            <a:avLst/>
          </a:prstGeom>
          <a:ln w="57150">
            <a:solidFill>
              <a:srgbClr val="EE7C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8" name="Rectangle 7"/>
          <p:cNvSpPr/>
          <p:nvPr/>
        </p:nvSpPr>
        <p:spPr>
          <a:xfrm>
            <a:off x="7316600" y="4108634"/>
            <a:ext cx="3974637" cy="268495"/>
          </a:xfrm>
          <a:prstGeom prst="rect">
            <a:avLst/>
          </a:prstGeom>
          <a:ln w="57150">
            <a:solidFill>
              <a:srgbClr val="EE7C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TextBox 4"/>
          <p:cNvSpPr txBox="1"/>
          <p:nvPr/>
        </p:nvSpPr>
        <p:spPr>
          <a:xfrm>
            <a:off x="509014" y="5499606"/>
            <a:ext cx="600606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t>P. 289</a:t>
            </a:r>
          </a:p>
        </p:txBody>
      </p:sp>
      <p:pic>
        <p:nvPicPr>
          <p:cNvPr id="471" name="Picture 6" descr="Table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253"/>
            <a:ext cx="6492141" cy="3857255"/>
          </a:xfrm>
          <a:prstGeom prst="rect">
            <a:avLst/>
          </a:prstGeom>
          <a:ln w="12700">
            <a:miter lim="400000"/>
          </a:ln>
        </p:spPr>
      </p:pic>
      <p:pic>
        <p:nvPicPr>
          <p:cNvPr id="472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314" y="3618526"/>
            <a:ext cx="7198925" cy="2212103"/>
          </a:xfrm>
          <a:prstGeom prst="rect">
            <a:avLst/>
          </a:prstGeom>
          <a:ln w="12700">
            <a:miter lim="400000"/>
          </a:ln>
        </p:spPr>
      </p:pic>
      <p:sp>
        <p:nvSpPr>
          <p:cNvPr id="473" name="Rectangle 5"/>
          <p:cNvSpPr/>
          <p:nvPr/>
        </p:nvSpPr>
        <p:spPr>
          <a:xfrm>
            <a:off x="147203" y="2481203"/>
            <a:ext cx="6197733" cy="310569"/>
          </a:xfrm>
          <a:prstGeom prst="rect">
            <a:avLst/>
          </a:prstGeom>
          <a:ln w="57150">
            <a:solidFill>
              <a:srgbClr val="EE7C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4" name="Rectangle 7"/>
          <p:cNvSpPr/>
          <p:nvPr/>
        </p:nvSpPr>
        <p:spPr>
          <a:xfrm>
            <a:off x="4092314" y="4315850"/>
            <a:ext cx="3192907" cy="256578"/>
          </a:xfrm>
          <a:prstGeom prst="rect">
            <a:avLst/>
          </a:prstGeom>
          <a:ln w="57150">
            <a:solidFill>
              <a:srgbClr val="EE7C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TextBox 4"/>
          <p:cNvSpPr txBox="1"/>
          <p:nvPr/>
        </p:nvSpPr>
        <p:spPr>
          <a:xfrm>
            <a:off x="509014" y="5499606"/>
            <a:ext cx="600606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t>P. 289</a:t>
            </a:r>
          </a:p>
        </p:txBody>
      </p:sp>
      <p:pic>
        <p:nvPicPr>
          <p:cNvPr id="477" name="Picture 6" descr="Table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253"/>
            <a:ext cx="6492141" cy="3857255"/>
          </a:xfrm>
          <a:prstGeom prst="rect">
            <a:avLst/>
          </a:prstGeom>
          <a:ln w="12700">
            <a:miter lim="400000"/>
          </a:ln>
        </p:spPr>
      </p:pic>
      <p:pic>
        <p:nvPicPr>
          <p:cNvPr id="478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314" y="3618526"/>
            <a:ext cx="7198925" cy="2212103"/>
          </a:xfrm>
          <a:prstGeom prst="rect">
            <a:avLst/>
          </a:prstGeom>
          <a:ln w="12700">
            <a:miter lim="400000"/>
          </a:ln>
        </p:spPr>
      </p:pic>
      <p:sp>
        <p:nvSpPr>
          <p:cNvPr id="479" name="Rectangle 5"/>
          <p:cNvSpPr/>
          <p:nvPr/>
        </p:nvSpPr>
        <p:spPr>
          <a:xfrm>
            <a:off x="147203" y="2669651"/>
            <a:ext cx="6197733" cy="313392"/>
          </a:xfrm>
          <a:prstGeom prst="rect">
            <a:avLst/>
          </a:prstGeom>
          <a:ln w="57150">
            <a:solidFill>
              <a:srgbClr val="EE7C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0" name="Rectangle 7"/>
          <p:cNvSpPr/>
          <p:nvPr/>
        </p:nvSpPr>
        <p:spPr>
          <a:xfrm>
            <a:off x="7241650" y="4303507"/>
            <a:ext cx="4049589" cy="298474"/>
          </a:xfrm>
          <a:prstGeom prst="rect">
            <a:avLst/>
          </a:prstGeom>
          <a:ln w="57150">
            <a:solidFill>
              <a:srgbClr val="EE7C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103;p3"/>
          <p:cNvSpPr txBox="1"/>
          <p:nvPr/>
        </p:nvSpPr>
        <p:spPr>
          <a:xfrm>
            <a:off x="509021" y="365124"/>
            <a:ext cx="10424150" cy="601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4000" b="1">
                <a:solidFill>
                  <a:srgbClr val="2E56A6"/>
                </a:solidFill>
              </a:defRPr>
            </a:lvl1pPr>
          </a:lstStyle>
          <a:p>
            <a:r>
              <a:t>28.1 Bookkeeping</a:t>
            </a:r>
          </a:p>
        </p:txBody>
      </p:sp>
      <p:sp>
        <p:nvSpPr>
          <p:cNvPr id="245" name="Google Shape;114;p5"/>
          <p:cNvSpPr txBox="1"/>
          <p:nvPr/>
        </p:nvSpPr>
        <p:spPr>
          <a:xfrm>
            <a:off x="509019" y="1173727"/>
            <a:ext cx="10964321" cy="2197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marL="457200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 b="1">
                <a:solidFill>
                  <a:srgbClr val="2E56A6"/>
                </a:solidFill>
              </a:defRPr>
            </a:pPr>
            <a:r>
              <a:t>Transactions </a:t>
            </a:r>
            <a:r>
              <a:rPr b="0"/>
              <a:t>are activities in a business that result in money going out of the business or money coming in.</a:t>
            </a:r>
          </a:p>
          <a:p>
            <a:pPr marL="457200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>
                <a:solidFill>
                  <a:srgbClr val="2E56A6"/>
                </a:solidFill>
              </a:defRPr>
            </a:pPr>
            <a:r>
              <a:t>Businesses have to keep a record of all these transactions.</a:t>
            </a:r>
          </a:p>
          <a:p>
            <a:pPr marL="457200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>
                <a:solidFill>
                  <a:srgbClr val="2E56A6"/>
                </a:solidFill>
              </a:defRPr>
            </a:pPr>
            <a:r>
              <a:t>This is called </a:t>
            </a:r>
            <a:r>
              <a:rPr b="1"/>
              <a:t>bookkeeping</a:t>
            </a:r>
            <a:r>
              <a:t>.</a:t>
            </a:r>
          </a:p>
        </p:txBody>
      </p:sp>
      <p:sp>
        <p:nvSpPr>
          <p:cNvPr id="246" name="TextBox 5"/>
          <p:cNvSpPr txBox="1"/>
          <p:nvPr/>
        </p:nvSpPr>
        <p:spPr>
          <a:xfrm>
            <a:off x="509014" y="5499606"/>
            <a:ext cx="600606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t>P. 280</a:t>
            </a:r>
          </a:p>
        </p:txBody>
      </p:sp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TextBox 4"/>
          <p:cNvSpPr txBox="1"/>
          <p:nvPr/>
        </p:nvSpPr>
        <p:spPr>
          <a:xfrm>
            <a:off x="509014" y="5499606"/>
            <a:ext cx="600606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t>P. 289</a:t>
            </a:r>
          </a:p>
        </p:txBody>
      </p:sp>
      <p:pic>
        <p:nvPicPr>
          <p:cNvPr id="483" name="Picture 6" descr="Table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253"/>
            <a:ext cx="6492141" cy="3857255"/>
          </a:xfrm>
          <a:prstGeom prst="rect">
            <a:avLst/>
          </a:prstGeom>
          <a:ln w="12700">
            <a:miter lim="400000"/>
          </a:ln>
        </p:spPr>
      </p:pic>
      <p:pic>
        <p:nvPicPr>
          <p:cNvPr id="484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314" y="3618526"/>
            <a:ext cx="7198925" cy="2212103"/>
          </a:xfrm>
          <a:prstGeom prst="rect">
            <a:avLst/>
          </a:prstGeom>
          <a:ln w="12700">
            <a:miter lim="400000"/>
          </a:ln>
        </p:spPr>
      </p:pic>
      <p:sp>
        <p:nvSpPr>
          <p:cNvPr id="485" name="Rectangle 5"/>
          <p:cNvSpPr/>
          <p:nvPr/>
        </p:nvSpPr>
        <p:spPr>
          <a:xfrm>
            <a:off x="147203" y="2908090"/>
            <a:ext cx="6197733" cy="331384"/>
          </a:xfrm>
          <a:prstGeom prst="rect">
            <a:avLst/>
          </a:prstGeom>
          <a:ln w="57150">
            <a:solidFill>
              <a:srgbClr val="EE7C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6" name="Rectangle 7"/>
          <p:cNvSpPr/>
          <p:nvPr/>
        </p:nvSpPr>
        <p:spPr>
          <a:xfrm>
            <a:off x="7256640" y="4596288"/>
            <a:ext cx="4034598" cy="260525"/>
          </a:xfrm>
          <a:prstGeom prst="rect">
            <a:avLst/>
          </a:prstGeom>
          <a:ln w="57150">
            <a:solidFill>
              <a:srgbClr val="EE7C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TextBox 4"/>
          <p:cNvSpPr txBox="1"/>
          <p:nvPr/>
        </p:nvSpPr>
        <p:spPr>
          <a:xfrm>
            <a:off x="509014" y="5499606"/>
            <a:ext cx="600606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t>P. 289</a:t>
            </a:r>
          </a:p>
        </p:txBody>
      </p:sp>
      <p:pic>
        <p:nvPicPr>
          <p:cNvPr id="489" name="Picture 6" descr="Table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253"/>
            <a:ext cx="6492141" cy="3857255"/>
          </a:xfrm>
          <a:prstGeom prst="rect">
            <a:avLst/>
          </a:prstGeom>
          <a:ln w="12700">
            <a:miter lim="400000"/>
          </a:ln>
        </p:spPr>
      </p:pic>
      <p:pic>
        <p:nvPicPr>
          <p:cNvPr id="490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314" y="3618526"/>
            <a:ext cx="7198925" cy="2212103"/>
          </a:xfrm>
          <a:prstGeom prst="rect">
            <a:avLst/>
          </a:prstGeom>
          <a:ln w="12700">
            <a:miter lim="400000"/>
          </a:ln>
        </p:spPr>
      </p:pic>
      <p:sp>
        <p:nvSpPr>
          <p:cNvPr id="491" name="Rectangle 5"/>
          <p:cNvSpPr/>
          <p:nvPr/>
        </p:nvSpPr>
        <p:spPr>
          <a:xfrm>
            <a:off x="147203" y="3239473"/>
            <a:ext cx="6197733" cy="212022"/>
          </a:xfrm>
          <a:prstGeom prst="rect">
            <a:avLst/>
          </a:prstGeom>
          <a:ln w="57150">
            <a:solidFill>
              <a:srgbClr val="EE7C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2" name="Rectangle 7"/>
          <p:cNvSpPr/>
          <p:nvPr/>
        </p:nvSpPr>
        <p:spPr>
          <a:xfrm>
            <a:off x="7286620" y="4858142"/>
            <a:ext cx="4004619" cy="238515"/>
          </a:xfrm>
          <a:prstGeom prst="rect">
            <a:avLst/>
          </a:prstGeom>
          <a:ln w="57150">
            <a:solidFill>
              <a:srgbClr val="EE7C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TextBox 4"/>
          <p:cNvSpPr txBox="1"/>
          <p:nvPr/>
        </p:nvSpPr>
        <p:spPr>
          <a:xfrm>
            <a:off x="509014" y="5499606"/>
            <a:ext cx="600606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t>P. 289</a:t>
            </a:r>
          </a:p>
        </p:txBody>
      </p:sp>
      <p:pic>
        <p:nvPicPr>
          <p:cNvPr id="495" name="Picture 6" descr="Table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253"/>
            <a:ext cx="6492141" cy="3857255"/>
          </a:xfrm>
          <a:prstGeom prst="rect">
            <a:avLst/>
          </a:prstGeom>
          <a:ln w="12700">
            <a:miter lim="400000"/>
          </a:ln>
        </p:spPr>
      </p:pic>
      <p:pic>
        <p:nvPicPr>
          <p:cNvPr id="496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314" y="3618526"/>
            <a:ext cx="7198925" cy="2212103"/>
          </a:xfrm>
          <a:prstGeom prst="rect">
            <a:avLst/>
          </a:prstGeom>
          <a:ln w="12700">
            <a:miter lim="400000"/>
          </a:ln>
        </p:spPr>
      </p:pic>
      <p:sp>
        <p:nvSpPr>
          <p:cNvPr id="497" name="Rectangle 5"/>
          <p:cNvSpPr/>
          <p:nvPr/>
        </p:nvSpPr>
        <p:spPr>
          <a:xfrm>
            <a:off x="147203" y="3366982"/>
            <a:ext cx="6197733" cy="251544"/>
          </a:xfrm>
          <a:prstGeom prst="rect">
            <a:avLst/>
          </a:prstGeom>
          <a:ln w="57150">
            <a:solidFill>
              <a:srgbClr val="EE7C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8" name="Rectangle 7"/>
          <p:cNvSpPr/>
          <p:nvPr/>
        </p:nvSpPr>
        <p:spPr>
          <a:xfrm>
            <a:off x="4116199" y="4560511"/>
            <a:ext cx="3192907" cy="256578"/>
          </a:xfrm>
          <a:prstGeom prst="rect">
            <a:avLst/>
          </a:prstGeom>
          <a:ln w="57150">
            <a:solidFill>
              <a:srgbClr val="EE7C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TextBox 4"/>
          <p:cNvSpPr txBox="1"/>
          <p:nvPr/>
        </p:nvSpPr>
        <p:spPr>
          <a:xfrm>
            <a:off x="509014" y="5499606"/>
            <a:ext cx="600606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t>P. 289</a:t>
            </a:r>
          </a:p>
        </p:txBody>
      </p:sp>
      <p:pic>
        <p:nvPicPr>
          <p:cNvPr id="501" name="Picture 6" descr="Table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253"/>
            <a:ext cx="6492141" cy="3857255"/>
          </a:xfrm>
          <a:prstGeom prst="rect">
            <a:avLst/>
          </a:prstGeom>
          <a:ln w="12700">
            <a:miter lim="400000"/>
          </a:ln>
        </p:spPr>
      </p:pic>
      <p:pic>
        <p:nvPicPr>
          <p:cNvPr id="502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314" y="3618526"/>
            <a:ext cx="7198925" cy="22121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05" name="Speech Bubble: Rectangle 1"/>
          <p:cNvGrpSpPr/>
          <p:nvPr/>
        </p:nvGrpSpPr>
        <p:grpSpPr>
          <a:xfrm>
            <a:off x="463294" y="3674738"/>
            <a:ext cx="4667453" cy="912898"/>
            <a:chOff x="0" y="0"/>
            <a:chExt cx="4667451" cy="912896"/>
          </a:xfrm>
        </p:grpSpPr>
        <p:sp>
          <p:nvSpPr>
            <p:cNvPr id="503" name="Shape"/>
            <p:cNvSpPr/>
            <p:nvPr/>
          </p:nvSpPr>
          <p:spPr>
            <a:xfrm>
              <a:off x="0" y="0"/>
              <a:ext cx="4667452" cy="912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2430" y="0"/>
                  </a:lnTo>
                  <a:lnTo>
                    <a:pt x="12430" y="9235"/>
                  </a:lnTo>
                  <a:lnTo>
                    <a:pt x="21600" y="21600"/>
                  </a:lnTo>
                  <a:lnTo>
                    <a:pt x="12430" y="13193"/>
                  </a:lnTo>
                  <a:lnTo>
                    <a:pt x="12430" y="15832"/>
                  </a:lnTo>
                  <a:lnTo>
                    <a:pt x="0" y="15832"/>
                  </a:lnTo>
                  <a:lnTo>
                    <a:pt x="0" y="923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18C54"/>
                </a:gs>
                <a:gs pos="50000">
                  <a:srgbClr val="F67B28"/>
                </a:gs>
                <a:gs pos="100000">
                  <a:srgbClr val="E46B19"/>
                </a:gs>
              </a:gsLst>
              <a:lin ang="5400000" scaled="0"/>
            </a:gradFill>
            <a:ln w="6350" cap="flat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04" name="Total on Dr side:…"/>
            <p:cNvSpPr txBox="1"/>
            <p:nvPr/>
          </p:nvSpPr>
          <p:spPr>
            <a:xfrm>
              <a:off x="48895" y="12060"/>
              <a:ext cx="2588050" cy="644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2000" b="1">
                  <a:solidFill>
                    <a:srgbClr val="FFFFFF"/>
                  </a:solidFill>
                </a:defRPr>
              </a:pPr>
              <a:r>
                <a:t>Total on Dr side:</a:t>
              </a:r>
            </a:p>
            <a:p>
              <a:pPr algn="ctr">
                <a:defRPr sz="2000" b="1">
                  <a:solidFill>
                    <a:srgbClr val="FFFFFF"/>
                  </a:solidFill>
                </a:defRPr>
              </a:pPr>
              <a:r>
                <a:t>€43,980</a:t>
              </a:r>
            </a:p>
          </p:txBody>
        </p:sp>
      </p:grpSp>
      <p:grpSp>
        <p:nvGrpSpPr>
          <p:cNvPr id="508" name="Speech Bubble: Rectangle 2"/>
          <p:cNvGrpSpPr/>
          <p:nvPr/>
        </p:nvGrpSpPr>
        <p:grpSpPr>
          <a:xfrm>
            <a:off x="9302361" y="2570371"/>
            <a:ext cx="2539869" cy="2037159"/>
            <a:chOff x="0" y="0"/>
            <a:chExt cx="2539868" cy="2037158"/>
          </a:xfrm>
        </p:grpSpPr>
        <p:sp>
          <p:nvSpPr>
            <p:cNvPr id="506" name="Shape"/>
            <p:cNvSpPr/>
            <p:nvPr/>
          </p:nvSpPr>
          <p:spPr>
            <a:xfrm>
              <a:off x="0" y="0"/>
              <a:ext cx="2539869" cy="2037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3" y="0"/>
                  </a:moveTo>
                  <a:lnTo>
                    <a:pt x="21600" y="0"/>
                  </a:lnTo>
                  <a:lnTo>
                    <a:pt x="21600" y="7095"/>
                  </a:lnTo>
                  <a:lnTo>
                    <a:pt x="10011" y="7095"/>
                  </a:lnTo>
                  <a:lnTo>
                    <a:pt x="0" y="21600"/>
                  </a:lnTo>
                  <a:lnTo>
                    <a:pt x="5044" y="7095"/>
                  </a:lnTo>
                  <a:lnTo>
                    <a:pt x="1733" y="7095"/>
                  </a:lnTo>
                  <a:lnTo>
                    <a:pt x="1733" y="413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18C54"/>
                </a:gs>
                <a:gs pos="50000">
                  <a:srgbClr val="F67B28"/>
                </a:gs>
                <a:gs pos="100000">
                  <a:srgbClr val="E46B19"/>
                </a:gs>
              </a:gsLst>
              <a:lin ang="5400000" scaled="0"/>
            </a:gradFill>
            <a:ln w="6350" cap="flat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07" name="Total on Cr side:…"/>
            <p:cNvSpPr txBox="1"/>
            <p:nvPr/>
          </p:nvSpPr>
          <p:spPr>
            <a:xfrm>
              <a:off x="252693" y="12060"/>
              <a:ext cx="2238281" cy="644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2000" b="1">
                  <a:solidFill>
                    <a:srgbClr val="FFFFFF"/>
                  </a:solidFill>
                </a:defRPr>
              </a:pPr>
              <a:r>
                <a:t>Total on Cr side:</a:t>
              </a:r>
            </a:p>
            <a:p>
              <a:pPr algn="ctr">
                <a:defRPr sz="2000" b="1">
                  <a:solidFill>
                    <a:srgbClr val="FFFFFF"/>
                  </a:solidFill>
                </a:defRPr>
              </a:pPr>
              <a:r>
                <a:t>€11,705</a:t>
              </a:r>
            </a:p>
          </p:txBody>
        </p:sp>
      </p:grpSp>
      <p:sp>
        <p:nvSpPr>
          <p:cNvPr id="509" name="Rectangle 8"/>
          <p:cNvSpPr/>
          <p:nvPr/>
        </p:nvSpPr>
        <p:spPr>
          <a:xfrm>
            <a:off x="5351488" y="4122294"/>
            <a:ext cx="539646" cy="797022"/>
          </a:xfrm>
          <a:prstGeom prst="rect">
            <a:avLst/>
          </a:prstGeom>
          <a:ln w="57150">
            <a:solidFill>
              <a:srgbClr val="EE7C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0" name="Rectangle 10"/>
          <p:cNvSpPr/>
          <p:nvPr/>
        </p:nvSpPr>
        <p:spPr>
          <a:xfrm>
            <a:off x="8694295" y="4116070"/>
            <a:ext cx="539646" cy="980587"/>
          </a:xfrm>
          <a:prstGeom prst="rect">
            <a:avLst/>
          </a:prstGeom>
          <a:ln w="57150">
            <a:solidFill>
              <a:srgbClr val="EE7C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11" name="Picture 12" descr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0802" y="2559403"/>
            <a:ext cx="2673562" cy="9624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TextBox 4"/>
          <p:cNvSpPr txBox="1"/>
          <p:nvPr/>
        </p:nvSpPr>
        <p:spPr>
          <a:xfrm>
            <a:off x="509014" y="5499606"/>
            <a:ext cx="600606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t>P. 289</a:t>
            </a:r>
          </a:p>
        </p:txBody>
      </p:sp>
      <p:pic>
        <p:nvPicPr>
          <p:cNvPr id="514" name="Picture 6" descr="Table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253"/>
            <a:ext cx="6492141" cy="3857255"/>
          </a:xfrm>
          <a:prstGeom prst="rect">
            <a:avLst/>
          </a:prstGeom>
          <a:ln w="12700">
            <a:miter lim="400000"/>
          </a:ln>
        </p:spPr>
      </p:pic>
      <p:pic>
        <p:nvPicPr>
          <p:cNvPr id="515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314" y="3618526"/>
            <a:ext cx="7198925" cy="22121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18" name="Speech Bubble: Rectangle 2"/>
          <p:cNvGrpSpPr/>
          <p:nvPr/>
        </p:nvGrpSpPr>
        <p:grpSpPr>
          <a:xfrm>
            <a:off x="9272390" y="2128603"/>
            <a:ext cx="2569840" cy="2887498"/>
            <a:chOff x="0" y="0"/>
            <a:chExt cx="2569839" cy="2887497"/>
          </a:xfrm>
        </p:grpSpPr>
        <p:sp>
          <p:nvSpPr>
            <p:cNvPr id="516" name="Shape"/>
            <p:cNvSpPr/>
            <p:nvPr/>
          </p:nvSpPr>
          <p:spPr>
            <a:xfrm>
              <a:off x="0" y="0"/>
              <a:ext cx="2569840" cy="2887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5" y="0"/>
                  </a:moveTo>
                  <a:lnTo>
                    <a:pt x="21600" y="0"/>
                  </a:lnTo>
                  <a:lnTo>
                    <a:pt x="21600" y="8310"/>
                  </a:lnTo>
                  <a:lnTo>
                    <a:pt x="10146" y="8310"/>
                  </a:lnTo>
                  <a:lnTo>
                    <a:pt x="0" y="21600"/>
                  </a:lnTo>
                  <a:lnTo>
                    <a:pt x="5237" y="8310"/>
                  </a:lnTo>
                  <a:lnTo>
                    <a:pt x="1965" y="8310"/>
                  </a:lnTo>
                  <a:lnTo>
                    <a:pt x="1965" y="48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18C54"/>
                </a:gs>
                <a:gs pos="50000">
                  <a:srgbClr val="F67B28"/>
                </a:gs>
                <a:gs pos="100000">
                  <a:srgbClr val="E46B19"/>
                </a:gs>
              </a:gsLst>
              <a:lin ang="5400000" scaled="0"/>
            </a:gradFill>
            <a:ln w="6350" cap="flat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17" name="Balance carried down:…"/>
            <p:cNvSpPr txBox="1"/>
            <p:nvPr/>
          </p:nvSpPr>
          <p:spPr>
            <a:xfrm>
              <a:off x="282665" y="80544"/>
              <a:ext cx="2238280" cy="9497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2000" b="1">
                  <a:solidFill>
                    <a:srgbClr val="FFFFFF"/>
                  </a:solidFill>
                </a:defRPr>
              </a:pPr>
              <a:r>
                <a:t>Balance carried down:</a:t>
              </a:r>
            </a:p>
            <a:p>
              <a:pPr algn="ctr">
                <a:defRPr sz="2000" b="1">
                  <a:solidFill>
                    <a:srgbClr val="FFFFFF"/>
                  </a:solidFill>
                </a:defRPr>
              </a:pPr>
              <a:r>
                <a:t>€32,275</a:t>
              </a:r>
            </a:p>
          </p:txBody>
        </p:sp>
      </p:grpSp>
      <p:sp>
        <p:nvSpPr>
          <p:cNvPr id="519" name="Rectangle 10"/>
          <p:cNvSpPr/>
          <p:nvPr/>
        </p:nvSpPr>
        <p:spPr>
          <a:xfrm>
            <a:off x="8619343" y="4976733"/>
            <a:ext cx="614598" cy="329785"/>
          </a:xfrm>
          <a:prstGeom prst="rect">
            <a:avLst/>
          </a:prstGeom>
          <a:ln w="57150">
            <a:solidFill>
              <a:srgbClr val="EE7C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20" name="Picture 12" descr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0802" y="2559403"/>
            <a:ext cx="2673562" cy="9624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TextBox 4"/>
          <p:cNvSpPr txBox="1"/>
          <p:nvPr/>
        </p:nvSpPr>
        <p:spPr>
          <a:xfrm>
            <a:off x="509014" y="5499606"/>
            <a:ext cx="600606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t>P. 289</a:t>
            </a:r>
          </a:p>
        </p:txBody>
      </p:sp>
      <p:pic>
        <p:nvPicPr>
          <p:cNvPr id="523" name="Picture 6" descr="Table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253"/>
            <a:ext cx="6492141" cy="3857255"/>
          </a:xfrm>
          <a:prstGeom prst="rect">
            <a:avLst/>
          </a:prstGeom>
          <a:ln w="12700">
            <a:miter lim="400000"/>
          </a:ln>
        </p:spPr>
      </p:pic>
      <p:pic>
        <p:nvPicPr>
          <p:cNvPr id="524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314" y="3618526"/>
            <a:ext cx="7198925" cy="2212103"/>
          </a:xfrm>
          <a:prstGeom prst="rect">
            <a:avLst/>
          </a:prstGeom>
          <a:ln w="12700">
            <a:miter lim="400000"/>
          </a:ln>
        </p:spPr>
      </p:pic>
      <p:sp>
        <p:nvSpPr>
          <p:cNvPr id="525" name="Rectangle 5"/>
          <p:cNvSpPr/>
          <p:nvPr/>
        </p:nvSpPr>
        <p:spPr>
          <a:xfrm>
            <a:off x="4092314" y="5295786"/>
            <a:ext cx="7198925" cy="203821"/>
          </a:xfrm>
          <a:prstGeom prst="rect">
            <a:avLst/>
          </a:prstGeom>
          <a:ln w="57150">
            <a:solidFill>
              <a:srgbClr val="EE7C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528" name="Speech Bubble: Rectangle 1"/>
          <p:cNvGrpSpPr/>
          <p:nvPr/>
        </p:nvGrpSpPr>
        <p:grpSpPr>
          <a:xfrm>
            <a:off x="182279" y="4860709"/>
            <a:ext cx="3798588" cy="569739"/>
            <a:chOff x="0" y="0"/>
            <a:chExt cx="3798587" cy="569737"/>
          </a:xfrm>
        </p:grpSpPr>
        <p:sp>
          <p:nvSpPr>
            <p:cNvPr id="526" name="Shape"/>
            <p:cNvSpPr/>
            <p:nvPr/>
          </p:nvSpPr>
          <p:spPr>
            <a:xfrm>
              <a:off x="0" y="0"/>
              <a:ext cx="3798588" cy="569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3284" y="0"/>
                  </a:lnTo>
                  <a:lnTo>
                    <a:pt x="13284" y="11876"/>
                  </a:lnTo>
                  <a:lnTo>
                    <a:pt x="21600" y="21600"/>
                  </a:lnTo>
                  <a:lnTo>
                    <a:pt x="13284" y="16965"/>
                  </a:lnTo>
                  <a:lnTo>
                    <a:pt x="13284" y="20358"/>
                  </a:lnTo>
                  <a:lnTo>
                    <a:pt x="0" y="20358"/>
                  </a:lnTo>
                  <a:lnTo>
                    <a:pt x="0" y="118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18C54"/>
                </a:gs>
                <a:gs pos="50000">
                  <a:srgbClr val="F67B28"/>
                </a:gs>
                <a:gs pos="100000">
                  <a:srgbClr val="E46B19"/>
                </a:gs>
              </a:gsLst>
              <a:lin ang="5400000" scaled="0"/>
            </a:gradFill>
            <a:ln w="6350" cap="flat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27" name="Totals"/>
            <p:cNvSpPr txBox="1"/>
            <p:nvPr/>
          </p:nvSpPr>
          <p:spPr>
            <a:xfrm>
              <a:off x="48894" y="98402"/>
              <a:ext cx="2238280" cy="3401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000" b="1">
                  <a:solidFill>
                    <a:srgbClr val="FFFFFF"/>
                  </a:solidFill>
                </a:defRPr>
              </a:lvl1pPr>
            </a:lstStyle>
            <a:p>
              <a:r>
                <a:t>Totals</a:t>
              </a:r>
            </a:p>
          </p:txBody>
        </p:sp>
      </p:grpSp>
    </p:spTree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TextBox 4"/>
          <p:cNvSpPr txBox="1"/>
          <p:nvPr/>
        </p:nvSpPr>
        <p:spPr>
          <a:xfrm>
            <a:off x="509014" y="5499606"/>
            <a:ext cx="600606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t>P. 289</a:t>
            </a:r>
          </a:p>
        </p:txBody>
      </p:sp>
      <p:pic>
        <p:nvPicPr>
          <p:cNvPr id="531" name="Picture 6" descr="Table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253"/>
            <a:ext cx="6492141" cy="3857255"/>
          </a:xfrm>
          <a:prstGeom prst="rect">
            <a:avLst/>
          </a:prstGeom>
          <a:ln w="12700">
            <a:miter lim="400000"/>
          </a:ln>
        </p:spPr>
      </p:pic>
      <p:pic>
        <p:nvPicPr>
          <p:cNvPr id="532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314" y="3618526"/>
            <a:ext cx="7198925" cy="2212103"/>
          </a:xfrm>
          <a:prstGeom prst="rect">
            <a:avLst/>
          </a:prstGeom>
          <a:ln w="12700">
            <a:miter lim="400000"/>
          </a:ln>
        </p:spPr>
      </p:pic>
      <p:sp>
        <p:nvSpPr>
          <p:cNvPr id="533" name="Rectangle 7"/>
          <p:cNvSpPr/>
          <p:nvPr/>
        </p:nvSpPr>
        <p:spPr>
          <a:xfrm>
            <a:off x="4092314" y="5526328"/>
            <a:ext cx="2003686" cy="256578"/>
          </a:xfrm>
          <a:prstGeom prst="rect">
            <a:avLst/>
          </a:prstGeom>
          <a:ln w="57150">
            <a:solidFill>
              <a:srgbClr val="EE7C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536" name="Speech Bubble: Rectangle 1"/>
          <p:cNvGrpSpPr/>
          <p:nvPr/>
        </p:nvGrpSpPr>
        <p:grpSpPr>
          <a:xfrm>
            <a:off x="182279" y="4860709"/>
            <a:ext cx="3818029" cy="749619"/>
            <a:chOff x="0" y="0"/>
            <a:chExt cx="3818028" cy="749618"/>
          </a:xfrm>
        </p:grpSpPr>
        <p:sp>
          <p:nvSpPr>
            <p:cNvPr id="534" name="Shape"/>
            <p:cNvSpPr/>
            <p:nvPr/>
          </p:nvSpPr>
          <p:spPr>
            <a:xfrm>
              <a:off x="0" y="0"/>
              <a:ext cx="3818029" cy="749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4658" y="0"/>
                  </a:lnTo>
                  <a:lnTo>
                    <a:pt x="14658" y="9026"/>
                  </a:lnTo>
                  <a:lnTo>
                    <a:pt x="21600" y="21600"/>
                  </a:lnTo>
                  <a:lnTo>
                    <a:pt x="14658" y="12894"/>
                  </a:lnTo>
                  <a:lnTo>
                    <a:pt x="14658" y="15473"/>
                  </a:lnTo>
                  <a:lnTo>
                    <a:pt x="0" y="15473"/>
                  </a:lnTo>
                  <a:lnTo>
                    <a:pt x="0" y="90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18C54"/>
                </a:gs>
                <a:gs pos="50000">
                  <a:srgbClr val="F67B28"/>
                </a:gs>
                <a:gs pos="100000">
                  <a:srgbClr val="E46B19"/>
                </a:gs>
              </a:gsLst>
              <a:lin ang="5400000" scaled="0"/>
            </a:gradFill>
            <a:ln w="6350" cap="flat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35" name="Balance brought down"/>
            <p:cNvSpPr txBox="1"/>
            <p:nvPr/>
          </p:nvSpPr>
          <p:spPr>
            <a:xfrm>
              <a:off x="48894" y="98402"/>
              <a:ext cx="2493112" cy="3401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000" b="1">
                  <a:solidFill>
                    <a:srgbClr val="FFFFFF"/>
                  </a:solidFill>
                </a:defRPr>
              </a:lvl1pPr>
            </a:lstStyle>
            <a:p>
              <a:r>
                <a:t>Balance brought down</a:t>
              </a:r>
            </a:p>
          </p:txBody>
        </p:sp>
      </p:grpSp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TextBox 4"/>
          <p:cNvSpPr txBox="1"/>
          <p:nvPr/>
        </p:nvSpPr>
        <p:spPr>
          <a:xfrm>
            <a:off x="509014" y="5499606"/>
            <a:ext cx="600606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t>P. 289</a:t>
            </a:r>
          </a:p>
        </p:txBody>
      </p:sp>
      <p:pic>
        <p:nvPicPr>
          <p:cNvPr id="539" name="Picture 6" descr="Table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253"/>
            <a:ext cx="6492141" cy="3857255"/>
          </a:xfrm>
          <a:prstGeom prst="rect">
            <a:avLst/>
          </a:prstGeom>
          <a:ln w="12700">
            <a:miter lim="400000"/>
          </a:ln>
        </p:spPr>
      </p:pic>
      <p:pic>
        <p:nvPicPr>
          <p:cNvPr id="540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838" y="743352"/>
            <a:ext cx="5733505" cy="5125587"/>
          </a:xfrm>
          <a:prstGeom prst="rect">
            <a:avLst/>
          </a:prstGeom>
          <a:ln w="12700">
            <a:miter lim="400000"/>
          </a:ln>
        </p:spPr>
      </p:pic>
      <p:sp>
        <p:nvSpPr>
          <p:cNvPr id="541" name="Rectangle 8"/>
          <p:cNvSpPr/>
          <p:nvPr/>
        </p:nvSpPr>
        <p:spPr>
          <a:xfrm>
            <a:off x="117658" y="1965880"/>
            <a:ext cx="4904048" cy="327616"/>
          </a:xfrm>
          <a:prstGeom prst="rect">
            <a:avLst/>
          </a:prstGeom>
          <a:ln w="57150">
            <a:solidFill>
              <a:srgbClr val="EE7C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2" name="Rectangle 10"/>
          <p:cNvSpPr/>
          <p:nvPr/>
        </p:nvSpPr>
        <p:spPr>
          <a:xfrm>
            <a:off x="9069048" y="1020125"/>
            <a:ext cx="3005295" cy="239050"/>
          </a:xfrm>
          <a:prstGeom prst="rect">
            <a:avLst/>
          </a:prstGeom>
          <a:ln w="57150">
            <a:solidFill>
              <a:srgbClr val="EE7C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TextBox 4"/>
          <p:cNvSpPr txBox="1"/>
          <p:nvPr/>
        </p:nvSpPr>
        <p:spPr>
          <a:xfrm>
            <a:off x="509014" y="5499606"/>
            <a:ext cx="600606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t>P. 289</a:t>
            </a:r>
          </a:p>
        </p:txBody>
      </p:sp>
      <p:pic>
        <p:nvPicPr>
          <p:cNvPr id="545" name="Picture 6" descr="Table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253"/>
            <a:ext cx="6492141" cy="3857255"/>
          </a:xfrm>
          <a:prstGeom prst="rect">
            <a:avLst/>
          </a:prstGeom>
          <a:ln w="12700">
            <a:miter lim="400000"/>
          </a:ln>
        </p:spPr>
      </p:pic>
      <p:pic>
        <p:nvPicPr>
          <p:cNvPr id="546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838" y="743352"/>
            <a:ext cx="5733505" cy="5125587"/>
          </a:xfrm>
          <a:prstGeom prst="rect">
            <a:avLst/>
          </a:prstGeom>
          <a:ln w="12700">
            <a:miter lim="400000"/>
          </a:ln>
        </p:spPr>
      </p:pic>
      <p:sp>
        <p:nvSpPr>
          <p:cNvPr id="547" name="Rectangle 8"/>
          <p:cNvSpPr/>
          <p:nvPr/>
        </p:nvSpPr>
        <p:spPr>
          <a:xfrm>
            <a:off x="5171606" y="1965880"/>
            <a:ext cx="924394" cy="342606"/>
          </a:xfrm>
          <a:prstGeom prst="rect">
            <a:avLst/>
          </a:prstGeom>
          <a:ln w="57150">
            <a:solidFill>
              <a:srgbClr val="EE7C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8" name="Rectangle 10"/>
          <p:cNvSpPr/>
          <p:nvPr/>
        </p:nvSpPr>
        <p:spPr>
          <a:xfrm>
            <a:off x="9188970" y="2137181"/>
            <a:ext cx="2784575" cy="276235"/>
          </a:xfrm>
          <a:prstGeom prst="rect">
            <a:avLst/>
          </a:prstGeom>
          <a:ln w="57150">
            <a:solidFill>
              <a:srgbClr val="EE7C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TextBox 4"/>
          <p:cNvSpPr txBox="1"/>
          <p:nvPr/>
        </p:nvSpPr>
        <p:spPr>
          <a:xfrm>
            <a:off x="509014" y="5499606"/>
            <a:ext cx="600606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t>P. 289</a:t>
            </a:r>
          </a:p>
        </p:txBody>
      </p:sp>
      <p:pic>
        <p:nvPicPr>
          <p:cNvPr id="551" name="Picture 6" descr="Table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253"/>
            <a:ext cx="6492141" cy="3857255"/>
          </a:xfrm>
          <a:prstGeom prst="rect">
            <a:avLst/>
          </a:prstGeom>
          <a:ln w="12700">
            <a:miter lim="400000"/>
          </a:ln>
        </p:spPr>
      </p:pic>
      <p:pic>
        <p:nvPicPr>
          <p:cNvPr id="552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838" y="743352"/>
            <a:ext cx="5733505" cy="5125587"/>
          </a:xfrm>
          <a:prstGeom prst="rect">
            <a:avLst/>
          </a:prstGeom>
          <a:ln w="12700">
            <a:miter lim="400000"/>
          </a:ln>
        </p:spPr>
      </p:pic>
      <p:sp>
        <p:nvSpPr>
          <p:cNvPr id="553" name="Rectangle 8"/>
          <p:cNvSpPr/>
          <p:nvPr/>
        </p:nvSpPr>
        <p:spPr>
          <a:xfrm>
            <a:off x="117655" y="2236235"/>
            <a:ext cx="5978345" cy="222152"/>
          </a:xfrm>
          <a:prstGeom prst="rect">
            <a:avLst/>
          </a:prstGeom>
          <a:ln w="57150">
            <a:solidFill>
              <a:srgbClr val="EE7C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54" name="Rectangle 10"/>
          <p:cNvSpPr/>
          <p:nvPr/>
        </p:nvSpPr>
        <p:spPr>
          <a:xfrm>
            <a:off x="6420120" y="3429000"/>
            <a:ext cx="2863123" cy="258581"/>
          </a:xfrm>
          <a:prstGeom prst="rect">
            <a:avLst/>
          </a:prstGeom>
          <a:ln w="57150">
            <a:solidFill>
              <a:srgbClr val="EE7C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103;p3"/>
          <p:cNvSpPr txBox="1"/>
          <p:nvPr/>
        </p:nvSpPr>
        <p:spPr>
          <a:xfrm>
            <a:off x="509021" y="365124"/>
            <a:ext cx="10424150" cy="601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4000" b="1">
                <a:solidFill>
                  <a:srgbClr val="2E56A6"/>
                </a:solidFill>
              </a:defRPr>
            </a:lvl1pPr>
          </a:lstStyle>
          <a:p>
            <a:r>
              <a:t>28.1 Bookkeeping</a:t>
            </a:r>
          </a:p>
        </p:txBody>
      </p:sp>
      <p:sp>
        <p:nvSpPr>
          <p:cNvPr id="249" name="Google Shape;114;p5"/>
          <p:cNvSpPr txBox="1"/>
          <p:nvPr/>
        </p:nvSpPr>
        <p:spPr>
          <a:xfrm>
            <a:off x="509020" y="783981"/>
            <a:ext cx="10964321" cy="4407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marL="457200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 b="1">
                <a:solidFill>
                  <a:srgbClr val="2E56A6"/>
                </a:solidFill>
              </a:defRPr>
            </a:pPr>
            <a:r>
              <a:t>A ledger </a:t>
            </a:r>
            <a:r>
              <a:rPr b="0"/>
              <a:t>is where a firm records all its business transactions. </a:t>
            </a:r>
          </a:p>
          <a:p>
            <a:pPr marL="457200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>
                <a:solidFill>
                  <a:srgbClr val="2E56A6"/>
                </a:solidFill>
              </a:defRPr>
            </a:pPr>
            <a:r>
              <a:t>It is divided into </a:t>
            </a:r>
            <a:r>
              <a:rPr b="1"/>
              <a:t>accounts</a:t>
            </a:r>
            <a:r>
              <a:t>.</a:t>
            </a:r>
          </a:p>
          <a:p>
            <a:pPr marL="457200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>
                <a:solidFill>
                  <a:srgbClr val="2E56A6"/>
                </a:solidFill>
              </a:defRPr>
            </a:pPr>
            <a:r>
              <a:t>An account is a ‘story’ about some aspect of the business.</a:t>
            </a:r>
          </a:p>
          <a:p>
            <a:pPr marL="457200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>
                <a:solidFill>
                  <a:srgbClr val="2E56A6"/>
                </a:solidFill>
              </a:defRPr>
            </a:pPr>
            <a:r>
              <a:t>Like any story, an account has:</a:t>
            </a:r>
          </a:p>
          <a:p>
            <a:pPr marL="914400" lvl="1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 b="1">
                <a:solidFill>
                  <a:srgbClr val="2E56A6"/>
                </a:solidFill>
              </a:defRPr>
            </a:pPr>
            <a:r>
              <a:t>A beginning: </a:t>
            </a:r>
            <a:r>
              <a:rPr b="0"/>
              <a:t>Opening balance</a:t>
            </a:r>
          </a:p>
          <a:p>
            <a:pPr marL="914400" lvl="1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 b="1">
                <a:solidFill>
                  <a:srgbClr val="2E56A6"/>
                </a:solidFill>
              </a:defRPr>
            </a:pPr>
            <a:r>
              <a:t>A middle: </a:t>
            </a:r>
            <a:r>
              <a:rPr b="0"/>
              <a:t>Transactions that took place</a:t>
            </a:r>
          </a:p>
          <a:p>
            <a:pPr marL="914400" lvl="1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 b="1">
                <a:solidFill>
                  <a:srgbClr val="2E56A6"/>
                </a:solidFill>
              </a:defRPr>
            </a:pPr>
            <a:r>
              <a:t>An end: </a:t>
            </a:r>
            <a:r>
              <a:rPr b="0"/>
              <a:t>Closing balance</a:t>
            </a:r>
          </a:p>
        </p:txBody>
      </p:sp>
      <p:sp>
        <p:nvSpPr>
          <p:cNvPr id="250" name="TextBox 1"/>
          <p:cNvSpPr txBox="1"/>
          <p:nvPr/>
        </p:nvSpPr>
        <p:spPr>
          <a:xfrm>
            <a:off x="509014" y="5499606"/>
            <a:ext cx="600606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t>P. 280</a:t>
            </a:r>
          </a:p>
        </p:txBody>
      </p:sp>
    </p:spTree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TextBox 4"/>
          <p:cNvSpPr txBox="1"/>
          <p:nvPr/>
        </p:nvSpPr>
        <p:spPr>
          <a:xfrm>
            <a:off x="509014" y="5499606"/>
            <a:ext cx="600606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t>P. 289</a:t>
            </a:r>
          </a:p>
        </p:txBody>
      </p:sp>
      <p:pic>
        <p:nvPicPr>
          <p:cNvPr id="557" name="Picture 6" descr="Table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253"/>
            <a:ext cx="6492141" cy="3857255"/>
          </a:xfrm>
          <a:prstGeom prst="rect">
            <a:avLst/>
          </a:prstGeom>
          <a:ln w="12700">
            <a:miter lim="400000"/>
          </a:ln>
        </p:spPr>
      </p:pic>
      <p:pic>
        <p:nvPicPr>
          <p:cNvPr id="558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838" y="743352"/>
            <a:ext cx="5733505" cy="5125587"/>
          </a:xfrm>
          <a:prstGeom prst="rect">
            <a:avLst/>
          </a:prstGeom>
          <a:ln w="12700">
            <a:miter lim="400000"/>
          </a:ln>
        </p:spPr>
      </p:pic>
      <p:sp>
        <p:nvSpPr>
          <p:cNvPr id="559" name="Rectangle 8"/>
          <p:cNvSpPr/>
          <p:nvPr/>
        </p:nvSpPr>
        <p:spPr>
          <a:xfrm>
            <a:off x="117656" y="2460555"/>
            <a:ext cx="5978345" cy="282646"/>
          </a:xfrm>
          <a:prstGeom prst="rect">
            <a:avLst/>
          </a:prstGeom>
          <a:ln w="57150">
            <a:solidFill>
              <a:srgbClr val="EE7C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0" name="Rectangle 10"/>
          <p:cNvSpPr/>
          <p:nvPr/>
        </p:nvSpPr>
        <p:spPr>
          <a:xfrm>
            <a:off x="9039067" y="3901825"/>
            <a:ext cx="2893103" cy="300134"/>
          </a:xfrm>
          <a:prstGeom prst="rect">
            <a:avLst/>
          </a:prstGeom>
          <a:ln w="57150">
            <a:solidFill>
              <a:srgbClr val="EE7C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TextBox 4"/>
          <p:cNvSpPr txBox="1"/>
          <p:nvPr/>
        </p:nvSpPr>
        <p:spPr>
          <a:xfrm>
            <a:off x="509014" y="5499606"/>
            <a:ext cx="600606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t>P. 289</a:t>
            </a:r>
          </a:p>
        </p:txBody>
      </p:sp>
      <p:pic>
        <p:nvPicPr>
          <p:cNvPr id="563" name="Picture 6" descr="Table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253"/>
            <a:ext cx="6492141" cy="3857255"/>
          </a:xfrm>
          <a:prstGeom prst="rect">
            <a:avLst/>
          </a:prstGeom>
          <a:ln w="12700">
            <a:miter lim="400000"/>
          </a:ln>
        </p:spPr>
      </p:pic>
      <p:pic>
        <p:nvPicPr>
          <p:cNvPr id="564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838" y="743352"/>
            <a:ext cx="5733505" cy="5125587"/>
          </a:xfrm>
          <a:prstGeom prst="rect">
            <a:avLst/>
          </a:prstGeom>
          <a:ln w="12700">
            <a:miter lim="400000"/>
          </a:ln>
        </p:spPr>
      </p:pic>
      <p:sp>
        <p:nvSpPr>
          <p:cNvPr id="565" name="Rectangle 8"/>
          <p:cNvSpPr/>
          <p:nvPr/>
        </p:nvSpPr>
        <p:spPr>
          <a:xfrm>
            <a:off x="117656" y="2730377"/>
            <a:ext cx="5978345" cy="282646"/>
          </a:xfrm>
          <a:prstGeom prst="rect">
            <a:avLst/>
          </a:prstGeom>
          <a:ln w="57150">
            <a:solidFill>
              <a:srgbClr val="EE7C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6" name="Rectangle 10"/>
          <p:cNvSpPr/>
          <p:nvPr/>
        </p:nvSpPr>
        <p:spPr>
          <a:xfrm>
            <a:off x="6340838" y="4497049"/>
            <a:ext cx="2893104" cy="198966"/>
          </a:xfrm>
          <a:prstGeom prst="rect">
            <a:avLst/>
          </a:prstGeom>
          <a:ln w="57150">
            <a:solidFill>
              <a:srgbClr val="EE7C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TextBox 4"/>
          <p:cNvSpPr txBox="1"/>
          <p:nvPr/>
        </p:nvSpPr>
        <p:spPr>
          <a:xfrm>
            <a:off x="509014" y="5499606"/>
            <a:ext cx="600606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t>P. 289</a:t>
            </a:r>
          </a:p>
        </p:txBody>
      </p:sp>
      <p:pic>
        <p:nvPicPr>
          <p:cNvPr id="569" name="Picture 6" descr="Table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253"/>
            <a:ext cx="6492141" cy="3857255"/>
          </a:xfrm>
          <a:prstGeom prst="rect">
            <a:avLst/>
          </a:prstGeom>
          <a:ln w="12700">
            <a:miter lim="400000"/>
          </a:ln>
        </p:spPr>
      </p:pic>
      <p:pic>
        <p:nvPicPr>
          <p:cNvPr id="570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838" y="743352"/>
            <a:ext cx="5733505" cy="5125587"/>
          </a:xfrm>
          <a:prstGeom prst="rect">
            <a:avLst/>
          </a:prstGeom>
          <a:ln w="12700">
            <a:miter lim="400000"/>
          </a:ln>
        </p:spPr>
      </p:pic>
      <p:sp>
        <p:nvSpPr>
          <p:cNvPr id="571" name="Rectangle 8"/>
          <p:cNvSpPr/>
          <p:nvPr/>
        </p:nvSpPr>
        <p:spPr>
          <a:xfrm>
            <a:off x="181248" y="2910259"/>
            <a:ext cx="4765508" cy="252666"/>
          </a:xfrm>
          <a:prstGeom prst="rect">
            <a:avLst/>
          </a:prstGeom>
          <a:ln w="57150">
            <a:solidFill>
              <a:srgbClr val="EE7C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72" name="Rectangle 10"/>
          <p:cNvSpPr/>
          <p:nvPr/>
        </p:nvSpPr>
        <p:spPr>
          <a:xfrm>
            <a:off x="6340838" y="4991725"/>
            <a:ext cx="2848132" cy="254833"/>
          </a:xfrm>
          <a:prstGeom prst="rect">
            <a:avLst/>
          </a:prstGeom>
          <a:ln w="57150">
            <a:solidFill>
              <a:srgbClr val="EE7C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TextBox 4"/>
          <p:cNvSpPr txBox="1"/>
          <p:nvPr/>
        </p:nvSpPr>
        <p:spPr>
          <a:xfrm>
            <a:off x="509014" y="5499606"/>
            <a:ext cx="600606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t>P. 289</a:t>
            </a:r>
          </a:p>
        </p:txBody>
      </p:sp>
      <p:pic>
        <p:nvPicPr>
          <p:cNvPr id="575" name="Picture 6" descr="Table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253"/>
            <a:ext cx="6492141" cy="3857255"/>
          </a:xfrm>
          <a:prstGeom prst="rect">
            <a:avLst/>
          </a:prstGeom>
          <a:ln w="12700">
            <a:miter lim="400000"/>
          </a:ln>
        </p:spPr>
      </p:pic>
      <p:pic>
        <p:nvPicPr>
          <p:cNvPr id="576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838" y="743352"/>
            <a:ext cx="5733505" cy="5125587"/>
          </a:xfrm>
          <a:prstGeom prst="rect">
            <a:avLst/>
          </a:prstGeom>
          <a:ln w="12700">
            <a:miter lim="400000"/>
          </a:ln>
        </p:spPr>
      </p:pic>
      <p:sp>
        <p:nvSpPr>
          <p:cNvPr id="577" name="Rectangle 8"/>
          <p:cNvSpPr/>
          <p:nvPr/>
        </p:nvSpPr>
        <p:spPr>
          <a:xfrm>
            <a:off x="4841823" y="2910259"/>
            <a:ext cx="1254177" cy="297636"/>
          </a:xfrm>
          <a:prstGeom prst="rect">
            <a:avLst/>
          </a:prstGeom>
          <a:ln w="57150">
            <a:solidFill>
              <a:srgbClr val="EE7C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78" name="Rectangle 10"/>
          <p:cNvSpPr/>
          <p:nvPr/>
        </p:nvSpPr>
        <p:spPr>
          <a:xfrm>
            <a:off x="6435109" y="2113614"/>
            <a:ext cx="2848132" cy="254833"/>
          </a:xfrm>
          <a:prstGeom prst="rect">
            <a:avLst/>
          </a:prstGeom>
          <a:ln w="57150">
            <a:solidFill>
              <a:srgbClr val="EE7C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TextBox 4"/>
          <p:cNvSpPr txBox="1"/>
          <p:nvPr/>
        </p:nvSpPr>
        <p:spPr>
          <a:xfrm>
            <a:off x="509014" y="5499606"/>
            <a:ext cx="600606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t>P. 289</a:t>
            </a:r>
          </a:p>
        </p:txBody>
      </p:sp>
      <p:pic>
        <p:nvPicPr>
          <p:cNvPr id="581" name="Picture 6" descr="Table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253"/>
            <a:ext cx="6492141" cy="3857255"/>
          </a:xfrm>
          <a:prstGeom prst="rect">
            <a:avLst/>
          </a:prstGeom>
          <a:ln w="12700">
            <a:miter lim="400000"/>
          </a:ln>
        </p:spPr>
      </p:pic>
      <p:pic>
        <p:nvPicPr>
          <p:cNvPr id="582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838" y="743352"/>
            <a:ext cx="5733505" cy="5125587"/>
          </a:xfrm>
          <a:prstGeom prst="rect">
            <a:avLst/>
          </a:prstGeom>
          <a:ln w="12700">
            <a:miter lim="400000"/>
          </a:ln>
        </p:spPr>
      </p:pic>
      <p:sp>
        <p:nvSpPr>
          <p:cNvPr id="583" name="Rectangle 8"/>
          <p:cNvSpPr/>
          <p:nvPr/>
        </p:nvSpPr>
        <p:spPr>
          <a:xfrm>
            <a:off x="131548" y="3131365"/>
            <a:ext cx="4785225" cy="297636"/>
          </a:xfrm>
          <a:prstGeom prst="rect">
            <a:avLst/>
          </a:prstGeom>
          <a:ln w="57150">
            <a:solidFill>
              <a:srgbClr val="EE7C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84" name="Rectangle 10"/>
          <p:cNvSpPr/>
          <p:nvPr/>
        </p:nvSpPr>
        <p:spPr>
          <a:xfrm>
            <a:off x="6340838" y="5499606"/>
            <a:ext cx="2848132" cy="254833"/>
          </a:xfrm>
          <a:prstGeom prst="rect">
            <a:avLst/>
          </a:prstGeom>
          <a:ln w="57150">
            <a:solidFill>
              <a:srgbClr val="EE7C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TextBox 4"/>
          <p:cNvSpPr txBox="1"/>
          <p:nvPr/>
        </p:nvSpPr>
        <p:spPr>
          <a:xfrm>
            <a:off x="509014" y="5499606"/>
            <a:ext cx="600606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t>P. 289</a:t>
            </a:r>
          </a:p>
        </p:txBody>
      </p:sp>
      <p:pic>
        <p:nvPicPr>
          <p:cNvPr id="587" name="Picture 6" descr="Table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253"/>
            <a:ext cx="6492141" cy="3857255"/>
          </a:xfrm>
          <a:prstGeom prst="rect">
            <a:avLst/>
          </a:prstGeom>
          <a:ln w="12700">
            <a:miter lim="400000"/>
          </a:ln>
        </p:spPr>
      </p:pic>
      <p:pic>
        <p:nvPicPr>
          <p:cNvPr id="588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838" y="743352"/>
            <a:ext cx="5733505" cy="5125587"/>
          </a:xfrm>
          <a:prstGeom prst="rect">
            <a:avLst/>
          </a:prstGeom>
          <a:ln w="12700">
            <a:miter lim="400000"/>
          </a:ln>
        </p:spPr>
      </p:pic>
      <p:sp>
        <p:nvSpPr>
          <p:cNvPr id="589" name="Rectangle 8"/>
          <p:cNvSpPr/>
          <p:nvPr/>
        </p:nvSpPr>
        <p:spPr>
          <a:xfrm>
            <a:off x="4841823" y="3157328"/>
            <a:ext cx="1254178" cy="271673"/>
          </a:xfrm>
          <a:prstGeom prst="rect">
            <a:avLst/>
          </a:prstGeom>
          <a:ln w="57150">
            <a:solidFill>
              <a:srgbClr val="EE7C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90" name="Rectangle 10"/>
          <p:cNvSpPr/>
          <p:nvPr/>
        </p:nvSpPr>
        <p:spPr>
          <a:xfrm>
            <a:off x="6359459" y="2321692"/>
            <a:ext cx="2848132" cy="254833"/>
          </a:xfrm>
          <a:prstGeom prst="rect">
            <a:avLst/>
          </a:prstGeom>
          <a:ln w="57150">
            <a:solidFill>
              <a:srgbClr val="EE7C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TextBox 4"/>
          <p:cNvSpPr txBox="1"/>
          <p:nvPr/>
        </p:nvSpPr>
        <p:spPr>
          <a:xfrm>
            <a:off x="509014" y="5499606"/>
            <a:ext cx="600606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t>P. 289</a:t>
            </a:r>
          </a:p>
        </p:txBody>
      </p:sp>
      <p:pic>
        <p:nvPicPr>
          <p:cNvPr id="593" name="Picture 6" descr="Table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253"/>
            <a:ext cx="6492141" cy="3857255"/>
          </a:xfrm>
          <a:prstGeom prst="rect">
            <a:avLst/>
          </a:prstGeom>
          <a:ln w="12700">
            <a:miter lim="400000"/>
          </a:ln>
        </p:spPr>
      </p:pic>
      <p:pic>
        <p:nvPicPr>
          <p:cNvPr id="594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838" y="743352"/>
            <a:ext cx="5733505" cy="5125587"/>
          </a:xfrm>
          <a:prstGeom prst="rect">
            <a:avLst/>
          </a:prstGeom>
          <a:ln w="12700">
            <a:miter lim="400000"/>
          </a:ln>
        </p:spPr>
      </p:pic>
      <p:sp>
        <p:nvSpPr>
          <p:cNvPr id="595" name="Rectangle 8"/>
          <p:cNvSpPr/>
          <p:nvPr/>
        </p:nvSpPr>
        <p:spPr>
          <a:xfrm>
            <a:off x="131547" y="3429000"/>
            <a:ext cx="4875169" cy="273571"/>
          </a:xfrm>
          <a:prstGeom prst="rect">
            <a:avLst/>
          </a:prstGeom>
          <a:ln w="57150">
            <a:solidFill>
              <a:srgbClr val="EE7C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96" name="Rectangle 10"/>
          <p:cNvSpPr/>
          <p:nvPr/>
        </p:nvSpPr>
        <p:spPr>
          <a:xfrm>
            <a:off x="9207590" y="1197430"/>
            <a:ext cx="2848132" cy="254833"/>
          </a:xfrm>
          <a:prstGeom prst="rect">
            <a:avLst/>
          </a:prstGeom>
          <a:ln w="57150">
            <a:solidFill>
              <a:srgbClr val="EE7C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TextBox 4"/>
          <p:cNvSpPr txBox="1"/>
          <p:nvPr/>
        </p:nvSpPr>
        <p:spPr>
          <a:xfrm>
            <a:off x="509014" y="5499606"/>
            <a:ext cx="600606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t>P. 289</a:t>
            </a:r>
          </a:p>
        </p:txBody>
      </p:sp>
      <p:pic>
        <p:nvPicPr>
          <p:cNvPr id="599" name="Picture 6" descr="Table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253"/>
            <a:ext cx="6492141" cy="3857255"/>
          </a:xfrm>
          <a:prstGeom prst="rect">
            <a:avLst/>
          </a:prstGeom>
          <a:ln w="12700">
            <a:miter lim="400000"/>
          </a:ln>
        </p:spPr>
      </p:pic>
      <p:pic>
        <p:nvPicPr>
          <p:cNvPr id="600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838" y="743352"/>
            <a:ext cx="5733505" cy="5125587"/>
          </a:xfrm>
          <a:prstGeom prst="rect">
            <a:avLst/>
          </a:prstGeom>
          <a:ln w="12700">
            <a:miter lim="400000"/>
          </a:ln>
        </p:spPr>
      </p:pic>
      <p:sp>
        <p:nvSpPr>
          <p:cNvPr id="601" name="Rectangle 8"/>
          <p:cNvSpPr/>
          <p:nvPr/>
        </p:nvSpPr>
        <p:spPr>
          <a:xfrm>
            <a:off x="4946753" y="3410261"/>
            <a:ext cx="1149247" cy="292310"/>
          </a:xfrm>
          <a:prstGeom prst="rect">
            <a:avLst/>
          </a:prstGeom>
          <a:ln w="57150">
            <a:solidFill>
              <a:srgbClr val="EE7C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2" name="Rectangle 10"/>
          <p:cNvSpPr/>
          <p:nvPr/>
        </p:nvSpPr>
        <p:spPr>
          <a:xfrm>
            <a:off x="9087670" y="2291713"/>
            <a:ext cx="2848132" cy="254833"/>
          </a:xfrm>
          <a:prstGeom prst="rect">
            <a:avLst/>
          </a:prstGeom>
          <a:ln w="57150">
            <a:solidFill>
              <a:srgbClr val="EE7C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TextBox 4"/>
          <p:cNvSpPr txBox="1"/>
          <p:nvPr/>
        </p:nvSpPr>
        <p:spPr>
          <a:xfrm>
            <a:off x="509014" y="5499606"/>
            <a:ext cx="600606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t>P. 290</a:t>
            </a:r>
          </a:p>
        </p:txBody>
      </p:sp>
      <p:pic>
        <p:nvPicPr>
          <p:cNvPr id="605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838" y="743352"/>
            <a:ext cx="5733505" cy="5125587"/>
          </a:xfrm>
          <a:prstGeom prst="rect">
            <a:avLst/>
          </a:prstGeom>
          <a:ln w="12700">
            <a:miter lim="400000"/>
          </a:ln>
        </p:spPr>
      </p:pic>
      <p:pic>
        <p:nvPicPr>
          <p:cNvPr id="606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362" y="1593886"/>
            <a:ext cx="4267202" cy="3424519"/>
          </a:xfrm>
          <a:prstGeom prst="rect">
            <a:avLst/>
          </a:prstGeom>
          <a:ln w="12700">
            <a:miter lim="400000"/>
          </a:ln>
        </p:spPr>
      </p:pic>
      <p:sp>
        <p:nvSpPr>
          <p:cNvPr id="607" name="Google Shape;103;p3"/>
          <p:cNvSpPr txBox="1"/>
          <p:nvPr/>
        </p:nvSpPr>
        <p:spPr>
          <a:xfrm>
            <a:off x="408561" y="370959"/>
            <a:ext cx="10424150" cy="542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3400" b="1">
                <a:solidFill>
                  <a:srgbClr val="2E56A6"/>
                </a:solidFill>
              </a:defRPr>
            </a:lvl1pPr>
          </a:lstStyle>
          <a:p>
            <a:r>
              <a:t>28.3 The Analysed Cash Account</a:t>
            </a:r>
          </a:p>
        </p:txBody>
      </p:sp>
    </p:spTree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TextBox 4"/>
          <p:cNvSpPr txBox="1"/>
          <p:nvPr/>
        </p:nvSpPr>
        <p:spPr>
          <a:xfrm>
            <a:off x="509014" y="5499606"/>
            <a:ext cx="600606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t>P. 290</a:t>
            </a:r>
          </a:p>
        </p:txBody>
      </p:sp>
      <p:pic>
        <p:nvPicPr>
          <p:cNvPr id="610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838" y="743352"/>
            <a:ext cx="5733505" cy="5125587"/>
          </a:xfrm>
          <a:prstGeom prst="rect">
            <a:avLst/>
          </a:prstGeom>
          <a:ln w="12700">
            <a:miter lim="400000"/>
          </a:ln>
        </p:spPr>
      </p:pic>
      <p:pic>
        <p:nvPicPr>
          <p:cNvPr id="611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362" y="1593886"/>
            <a:ext cx="4267202" cy="3424519"/>
          </a:xfrm>
          <a:prstGeom prst="rect">
            <a:avLst/>
          </a:prstGeom>
          <a:ln w="12700">
            <a:miter lim="400000"/>
          </a:ln>
        </p:spPr>
      </p:pic>
      <p:sp>
        <p:nvSpPr>
          <p:cNvPr id="612" name="Rectangle 3"/>
          <p:cNvSpPr/>
          <p:nvPr/>
        </p:nvSpPr>
        <p:spPr>
          <a:xfrm>
            <a:off x="3777520" y="2271009"/>
            <a:ext cx="1439059" cy="262330"/>
          </a:xfrm>
          <a:prstGeom prst="rect">
            <a:avLst/>
          </a:prstGeom>
          <a:ln w="57150">
            <a:solidFill>
              <a:srgbClr val="EE7C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13" name="Rectangle 7"/>
          <p:cNvSpPr/>
          <p:nvPr/>
        </p:nvSpPr>
        <p:spPr>
          <a:xfrm>
            <a:off x="9101526" y="1593886"/>
            <a:ext cx="2860624" cy="294876"/>
          </a:xfrm>
          <a:prstGeom prst="rect">
            <a:avLst/>
          </a:prstGeom>
          <a:ln w="57150">
            <a:solidFill>
              <a:srgbClr val="EE7C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14" name="Google Shape;103;p3"/>
          <p:cNvSpPr txBox="1"/>
          <p:nvPr/>
        </p:nvSpPr>
        <p:spPr>
          <a:xfrm>
            <a:off x="408561" y="370959"/>
            <a:ext cx="10424150" cy="542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3400" b="1">
                <a:solidFill>
                  <a:srgbClr val="2E56A6"/>
                </a:solidFill>
              </a:defRPr>
            </a:lvl1pPr>
          </a:lstStyle>
          <a:p>
            <a:r>
              <a:t>28.3 The Analysed Cash Account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103;p3"/>
          <p:cNvSpPr txBox="1"/>
          <p:nvPr/>
        </p:nvSpPr>
        <p:spPr>
          <a:xfrm>
            <a:off x="509021" y="365124"/>
            <a:ext cx="10424150" cy="601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4000" b="1">
                <a:solidFill>
                  <a:srgbClr val="2E56A6"/>
                </a:solidFill>
              </a:defRPr>
            </a:lvl1pPr>
          </a:lstStyle>
          <a:p>
            <a:r>
              <a:t>28.1 Bookkeeping</a:t>
            </a:r>
          </a:p>
        </p:txBody>
      </p:sp>
      <p:sp>
        <p:nvSpPr>
          <p:cNvPr id="253" name="Google Shape;114;p5"/>
          <p:cNvSpPr txBox="1"/>
          <p:nvPr/>
        </p:nvSpPr>
        <p:spPr>
          <a:xfrm>
            <a:off x="509020" y="783981"/>
            <a:ext cx="10964321" cy="444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marL="457200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>
                <a:solidFill>
                  <a:srgbClr val="2E56A6"/>
                </a:solidFill>
              </a:defRPr>
            </a:lvl1pPr>
          </a:lstStyle>
          <a:p>
            <a:r>
              <a:t>A business should keep an account of five key things:</a:t>
            </a:r>
          </a:p>
        </p:txBody>
      </p:sp>
      <p:sp>
        <p:nvSpPr>
          <p:cNvPr id="254" name="TextBox 1"/>
          <p:cNvSpPr txBox="1"/>
          <p:nvPr/>
        </p:nvSpPr>
        <p:spPr>
          <a:xfrm>
            <a:off x="509014" y="5499606"/>
            <a:ext cx="600606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t>P. 280</a:t>
            </a:r>
          </a:p>
        </p:txBody>
      </p:sp>
      <p:graphicFrame>
        <p:nvGraphicFramePr>
          <p:cNvPr id="255" name="Table 6"/>
          <p:cNvGraphicFramePr/>
          <p:nvPr>
            <p:extLst>
              <p:ext uri="{D42A27DB-BD31-4B8C-83A1-F6EECF244321}">
                <p14:modId xmlns:p14="http://schemas.microsoft.com/office/powerpoint/2010/main" val="2521122180"/>
              </p:ext>
            </p:extLst>
          </p:nvPr>
        </p:nvGraphicFramePr>
        <p:xfrm>
          <a:off x="1657095" y="1946017"/>
          <a:ext cx="8128000" cy="25908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>
                          <a:solidFill>
                            <a:schemeClr val="tx1"/>
                          </a:solidFill>
                        </a:rPr>
                        <a:t>Assets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800" b="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tx1"/>
                          </a:solidFill>
                        </a:rPr>
                        <a:t>The things we </a:t>
                      </a:r>
                      <a:r>
                        <a:rPr sz="2800" b="1">
                          <a:solidFill>
                            <a:schemeClr val="tx1"/>
                          </a:solidFill>
                        </a:rPr>
                        <a:t>own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800" b="1"/>
                        <a:t>Liabilities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800"/>
                      </a:pPr>
                      <a:r>
                        <a:rPr sz="2800"/>
                        <a:t>The things we </a:t>
                      </a:r>
                      <a:r>
                        <a:rPr sz="2800" b="1"/>
                        <a:t>owe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800" b="1"/>
                        <a:t>Expenses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800"/>
                        <a:t>Bills we pay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800" b="1"/>
                        <a:t>Losses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800"/>
                        <a:t>Losses we make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800" b="1"/>
                        <a:t>Revenue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800"/>
                        <a:t>Income we receive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TextBox 4"/>
          <p:cNvSpPr txBox="1"/>
          <p:nvPr/>
        </p:nvSpPr>
        <p:spPr>
          <a:xfrm>
            <a:off x="509014" y="5499606"/>
            <a:ext cx="600606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t>P. 290</a:t>
            </a:r>
          </a:p>
        </p:txBody>
      </p:sp>
      <p:pic>
        <p:nvPicPr>
          <p:cNvPr id="617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838" y="743352"/>
            <a:ext cx="5733505" cy="5125587"/>
          </a:xfrm>
          <a:prstGeom prst="rect">
            <a:avLst/>
          </a:prstGeom>
          <a:ln w="12700">
            <a:miter lim="400000"/>
          </a:ln>
        </p:spPr>
      </p:pic>
      <p:pic>
        <p:nvPicPr>
          <p:cNvPr id="618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362" y="1593886"/>
            <a:ext cx="4267202" cy="3424519"/>
          </a:xfrm>
          <a:prstGeom prst="rect">
            <a:avLst/>
          </a:prstGeom>
          <a:ln w="12700">
            <a:miter lim="400000"/>
          </a:ln>
        </p:spPr>
      </p:pic>
      <p:sp>
        <p:nvSpPr>
          <p:cNvPr id="619" name="Rectangle 3"/>
          <p:cNvSpPr/>
          <p:nvPr/>
        </p:nvSpPr>
        <p:spPr>
          <a:xfrm>
            <a:off x="3802505" y="2555822"/>
            <a:ext cx="1439059" cy="262330"/>
          </a:xfrm>
          <a:prstGeom prst="rect">
            <a:avLst/>
          </a:prstGeom>
          <a:ln w="57150">
            <a:solidFill>
              <a:srgbClr val="EE7C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20" name="Rectangle 7"/>
          <p:cNvSpPr/>
          <p:nvPr/>
        </p:nvSpPr>
        <p:spPr>
          <a:xfrm>
            <a:off x="9086536" y="2818151"/>
            <a:ext cx="2860624" cy="294876"/>
          </a:xfrm>
          <a:prstGeom prst="rect">
            <a:avLst/>
          </a:prstGeom>
          <a:ln w="57150">
            <a:solidFill>
              <a:srgbClr val="EE7C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21" name="Google Shape;103;p3"/>
          <p:cNvSpPr txBox="1"/>
          <p:nvPr/>
        </p:nvSpPr>
        <p:spPr>
          <a:xfrm>
            <a:off x="408561" y="370959"/>
            <a:ext cx="10424150" cy="542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3400" b="1">
                <a:solidFill>
                  <a:srgbClr val="2E56A6"/>
                </a:solidFill>
              </a:defRPr>
            </a:lvl1pPr>
          </a:lstStyle>
          <a:p>
            <a:r>
              <a:t>28.3 The Analysed Cash Account</a:t>
            </a:r>
          </a:p>
        </p:txBody>
      </p:sp>
    </p:spTree>
  </p:cSld>
  <p:clrMapOvr>
    <a:masterClrMapping/>
  </p:clrMapOvr>
  <p:transition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TextBox 4"/>
          <p:cNvSpPr txBox="1"/>
          <p:nvPr/>
        </p:nvSpPr>
        <p:spPr>
          <a:xfrm>
            <a:off x="509014" y="5499606"/>
            <a:ext cx="600606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t>P. 290</a:t>
            </a:r>
          </a:p>
        </p:txBody>
      </p:sp>
      <p:pic>
        <p:nvPicPr>
          <p:cNvPr id="624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838" y="743352"/>
            <a:ext cx="5733505" cy="5125587"/>
          </a:xfrm>
          <a:prstGeom prst="rect">
            <a:avLst/>
          </a:prstGeom>
          <a:ln w="12700">
            <a:miter lim="400000"/>
          </a:ln>
        </p:spPr>
      </p:pic>
      <p:pic>
        <p:nvPicPr>
          <p:cNvPr id="625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362" y="1593886"/>
            <a:ext cx="4267202" cy="3424519"/>
          </a:xfrm>
          <a:prstGeom prst="rect">
            <a:avLst/>
          </a:prstGeom>
          <a:ln w="12700">
            <a:miter lim="400000"/>
          </a:ln>
        </p:spPr>
      </p:pic>
      <p:sp>
        <p:nvSpPr>
          <p:cNvPr id="626" name="Rectangle 3"/>
          <p:cNvSpPr/>
          <p:nvPr/>
        </p:nvSpPr>
        <p:spPr>
          <a:xfrm>
            <a:off x="2388434" y="2859151"/>
            <a:ext cx="1439059" cy="262330"/>
          </a:xfrm>
          <a:prstGeom prst="rect">
            <a:avLst/>
          </a:prstGeom>
          <a:ln w="57150">
            <a:solidFill>
              <a:srgbClr val="EE7C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27" name="Rectangle 7"/>
          <p:cNvSpPr/>
          <p:nvPr/>
        </p:nvSpPr>
        <p:spPr>
          <a:xfrm>
            <a:off x="6340838" y="3429000"/>
            <a:ext cx="2860624" cy="294876"/>
          </a:xfrm>
          <a:prstGeom prst="rect">
            <a:avLst/>
          </a:prstGeom>
          <a:ln w="57150">
            <a:solidFill>
              <a:srgbClr val="EE7C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28" name="Google Shape;103;p3"/>
          <p:cNvSpPr txBox="1"/>
          <p:nvPr/>
        </p:nvSpPr>
        <p:spPr>
          <a:xfrm>
            <a:off x="408561" y="370959"/>
            <a:ext cx="10424150" cy="542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3400" b="1">
                <a:solidFill>
                  <a:srgbClr val="2E56A6"/>
                </a:solidFill>
              </a:defRPr>
            </a:lvl1pPr>
          </a:lstStyle>
          <a:p>
            <a:r>
              <a:t>28.3 The Analysed Cash Account</a:t>
            </a:r>
          </a:p>
        </p:txBody>
      </p:sp>
    </p:spTree>
  </p:cSld>
  <p:clrMapOvr>
    <a:masterClrMapping/>
  </p:clrMapOvr>
  <p:transition spd="med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TextBox 4"/>
          <p:cNvSpPr txBox="1"/>
          <p:nvPr/>
        </p:nvSpPr>
        <p:spPr>
          <a:xfrm>
            <a:off x="509014" y="5499606"/>
            <a:ext cx="600606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t>P. 290</a:t>
            </a:r>
          </a:p>
        </p:txBody>
      </p:sp>
      <p:pic>
        <p:nvPicPr>
          <p:cNvPr id="631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838" y="743352"/>
            <a:ext cx="5733505" cy="5125587"/>
          </a:xfrm>
          <a:prstGeom prst="rect">
            <a:avLst/>
          </a:prstGeom>
          <a:ln w="12700">
            <a:miter lim="400000"/>
          </a:ln>
        </p:spPr>
      </p:pic>
      <p:pic>
        <p:nvPicPr>
          <p:cNvPr id="632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362" y="1593886"/>
            <a:ext cx="4267202" cy="3424519"/>
          </a:xfrm>
          <a:prstGeom prst="rect">
            <a:avLst/>
          </a:prstGeom>
          <a:ln w="12700">
            <a:miter lim="400000"/>
          </a:ln>
        </p:spPr>
      </p:pic>
      <p:sp>
        <p:nvSpPr>
          <p:cNvPr id="633" name="Rectangle 3"/>
          <p:cNvSpPr/>
          <p:nvPr/>
        </p:nvSpPr>
        <p:spPr>
          <a:xfrm>
            <a:off x="3802505" y="3151681"/>
            <a:ext cx="1439059" cy="262330"/>
          </a:xfrm>
          <a:prstGeom prst="rect">
            <a:avLst/>
          </a:prstGeom>
          <a:ln w="57150">
            <a:solidFill>
              <a:srgbClr val="EE7C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34" name="Rectangle 7"/>
          <p:cNvSpPr/>
          <p:nvPr/>
        </p:nvSpPr>
        <p:spPr>
          <a:xfrm>
            <a:off x="9071546" y="3932351"/>
            <a:ext cx="2860624" cy="294876"/>
          </a:xfrm>
          <a:prstGeom prst="rect">
            <a:avLst/>
          </a:prstGeom>
          <a:ln w="57150">
            <a:solidFill>
              <a:srgbClr val="EE7C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35" name="Google Shape;103;p3"/>
          <p:cNvSpPr txBox="1"/>
          <p:nvPr/>
        </p:nvSpPr>
        <p:spPr>
          <a:xfrm>
            <a:off x="408561" y="370959"/>
            <a:ext cx="10424150" cy="542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3400" b="1">
                <a:solidFill>
                  <a:srgbClr val="2E56A6"/>
                </a:solidFill>
              </a:defRPr>
            </a:lvl1pPr>
          </a:lstStyle>
          <a:p>
            <a:r>
              <a:t>28.3 The Analysed Cash Account</a:t>
            </a:r>
          </a:p>
        </p:txBody>
      </p:sp>
    </p:spTree>
  </p:cSld>
  <p:clrMapOvr>
    <a:masterClrMapping/>
  </p:clrMapOvr>
  <p:transition spd="med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TextBox 4"/>
          <p:cNvSpPr txBox="1"/>
          <p:nvPr/>
        </p:nvSpPr>
        <p:spPr>
          <a:xfrm>
            <a:off x="509014" y="5499606"/>
            <a:ext cx="600606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t>P. 290</a:t>
            </a:r>
          </a:p>
        </p:txBody>
      </p:sp>
      <p:pic>
        <p:nvPicPr>
          <p:cNvPr id="638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838" y="743352"/>
            <a:ext cx="5733505" cy="5125587"/>
          </a:xfrm>
          <a:prstGeom prst="rect">
            <a:avLst/>
          </a:prstGeom>
          <a:ln w="12700">
            <a:miter lim="400000"/>
          </a:ln>
        </p:spPr>
      </p:pic>
      <p:pic>
        <p:nvPicPr>
          <p:cNvPr id="639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362" y="1593886"/>
            <a:ext cx="4267202" cy="3424519"/>
          </a:xfrm>
          <a:prstGeom prst="rect">
            <a:avLst/>
          </a:prstGeom>
          <a:ln w="12700">
            <a:miter lim="400000"/>
          </a:ln>
        </p:spPr>
      </p:pic>
      <p:sp>
        <p:nvSpPr>
          <p:cNvPr id="640" name="Rectangle 3"/>
          <p:cNvSpPr/>
          <p:nvPr/>
        </p:nvSpPr>
        <p:spPr>
          <a:xfrm>
            <a:off x="2388434" y="3458981"/>
            <a:ext cx="1439059" cy="262330"/>
          </a:xfrm>
          <a:prstGeom prst="rect">
            <a:avLst/>
          </a:prstGeom>
          <a:ln w="57150">
            <a:solidFill>
              <a:srgbClr val="EE7C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41" name="Rectangle 7"/>
          <p:cNvSpPr/>
          <p:nvPr/>
        </p:nvSpPr>
        <p:spPr>
          <a:xfrm>
            <a:off x="6346968" y="4442016"/>
            <a:ext cx="2860624" cy="294876"/>
          </a:xfrm>
          <a:prstGeom prst="rect">
            <a:avLst/>
          </a:prstGeom>
          <a:ln w="57150">
            <a:solidFill>
              <a:srgbClr val="EE7C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42" name="Google Shape;103;p3"/>
          <p:cNvSpPr txBox="1"/>
          <p:nvPr/>
        </p:nvSpPr>
        <p:spPr>
          <a:xfrm>
            <a:off x="408561" y="370959"/>
            <a:ext cx="10424150" cy="542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3400" b="1">
                <a:solidFill>
                  <a:srgbClr val="2E56A6"/>
                </a:solidFill>
              </a:defRPr>
            </a:lvl1pPr>
          </a:lstStyle>
          <a:p>
            <a:r>
              <a:t>28.3 The Analysed Cash Account</a:t>
            </a:r>
          </a:p>
        </p:txBody>
      </p:sp>
    </p:spTree>
  </p:cSld>
  <p:clrMapOvr>
    <a:masterClrMapping/>
  </p:clrMapOvr>
  <p:transition spd="med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TextBox 4"/>
          <p:cNvSpPr txBox="1"/>
          <p:nvPr/>
        </p:nvSpPr>
        <p:spPr>
          <a:xfrm>
            <a:off x="509014" y="5499606"/>
            <a:ext cx="600606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t>P. 290</a:t>
            </a:r>
          </a:p>
        </p:txBody>
      </p:sp>
      <p:pic>
        <p:nvPicPr>
          <p:cNvPr id="645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838" y="743352"/>
            <a:ext cx="5733505" cy="5125587"/>
          </a:xfrm>
          <a:prstGeom prst="rect">
            <a:avLst/>
          </a:prstGeom>
          <a:ln w="12700">
            <a:miter lim="400000"/>
          </a:ln>
        </p:spPr>
      </p:pic>
      <p:pic>
        <p:nvPicPr>
          <p:cNvPr id="646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362" y="1593886"/>
            <a:ext cx="4267202" cy="3424519"/>
          </a:xfrm>
          <a:prstGeom prst="rect">
            <a:avLst/>
          </a:prstGeom>
          <a:ln w="12700">
            <a:miter lim="400000"/>
          </a:ln>
        </p:spPr>
      </p:pic>
      <p:sp>
        <p:nvSpPr>
          <p:cNvPr id="647" name="Rectangle 3"/>
          <p:cNvSpPr/>
          <p:nvPr/>
        </p:nvSpPr>
        <p:spPr>
          <a:xfrm>
            <a:off x="2388434" y="3755035"/>
            <a:ext cx="1439059" cy="262330"/>
          </a:xfrm>
          <a:prstGeom prst="rect">
            <a:avLst/>
          </a:prstGeom>
          <a:ln w="57150">
            <a:solidFill>
              <a:srgbClr val="EE7C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48" name="Rectangle 7"/>
          <p:cNvSpPr/>
          <p:nvPr/>
        </p:nvSpPr>
        <p:spPr>
          <a:xfrm>
            <a:off x="6346968" y="4964131"/>
            <a:ext cx="2860624" cy="294876"/>
          </a:xfrm>
          <a:prstGeom prst="rect">
            <a:avLst/>
          </a:prstGeom>
          <a:ln w="57150">
            <a:solidFill>
              <a:srgbClr val="EE7C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49" name="Google Shape;103;p3"/>
          <p:cNvSpPr txBox="1"/>
          <p:nvPr/>
        </p:nvSpPr>
        <p:spPr>
          <a:xfrm>
            <a:off x="408561" y="370959"/>
            <a:ext cx="10424150" cy="542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3400" b="1">
                <a:solidFill>
                  <a:srgbClr val="2E56A6"/>
                </a:solidFill>
              </a:defRPr>
            </a:lvl1pPr>
          </a:lstStyle>
          <a:p>
            <a:r>
              <a:t>28.3 The Analysed Cash Account</a:t>
            </a:r>
          </a:p>
        </p:txBody>
      </p:sp>
    </p:spTree>
  </p:cSld>
  <p:clrMapOvr>
    <a:masterClrMapping/>
  </p:clrMapOvr>
  <p:transition spd="med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TextBox 4"/>
          <p:cNvSpPr txBox="1"/>
          <p:nvPr/>
        </p:nvSpPr>
        <p:spPr>
          <a:xfrm>
            <a:off x="509014" y="5499606"/>
            <a:ext cx="600606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t>P. 290</a:t>
            </a:r>
          </a:p>
        </p:txBody>
      </p:sp>
      <p:pic>
        <p:nvPicPr>
          <p:cNvPr id="652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838" y="743352"/>
            <a:ext cx="5733505" cy="5125587"/>
          </a:xfrm>
          <a:prstGeom prst="rect">
            <a:avLst/>
          </a:prstGeom>
          <a:ln w="12700">
            <a:miter lim="400000"/>
          </a:ln>
        </p:spPr>
      </p:pic>
      <p:pic>
        <p:nvPicPr>
          <p:cNvPr id="653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362" y="1593886"/>
            <a:ext cx="4267202" cy="3424519"/>
          </a:xfrm>
          <a:prstGeom prst="rect">
            <a:avLst/>
          </a:prstGeom>
          <a:ln w="12700">
            <a:miter lim="400000"/>
          </a:ln>
        </p:spPr>
      </p:pic>
      <p:sp>
        <p:nvSpPr>
          <p:cNvPr id="654" name="Rectangle 3"/>
          <p:cNvSpPr/>
          <p:nvPr/>
        </p:nvSpPr>
        <p:spPr>
          <a:xfrm>
            <a:off x="2388434" y="4084818"/>
            <a:ext cx="1439059" cy="262330"/>
          </a:xfrm>
          <a:prstGeom prst="rect">
            <a:avLst/>
          </a:prstGeom>
          <a:ln w="57150">
            <a:solidFill>
              <a:srgbClr val="EE7C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5" name="Rectangle 7"/>
          <p:cNvSpPr/>
          <p:nvPr/>
        </p:nvSpPr>
        <p:spPr>
          <a:xfrm>
            <a:off x="6346968" y="5499606"/>
            <a:ext cx="2860624" cy="294876"/>
          </a:xfrm>
          <a:prstGeom prst="rect">
            <a:avLst/>
          </a:prstGeom>
          <a:ln w="57150">
            <a:solidFill>
              <a:srgbClr val="EE7C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6" name="Google Shape;103;p3"/>
          <p:cNvSpPr txBox="1"/>
          <p:nvPr/>
        </p:nvSpPr>
        <p:spPr>
          <a:xfrm>
            <a:off x="408561" y="370959"/>
            <a:ext cx="10424150" cy="542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3400" b="1">
                <a:solidFill>
                  <a:srgbClr val="2E56A6"/>
                </a:solidFill>
              </a:defRPr>
            </a:lvl1pPr>
          </a:lstStyle>
          <a:p>
            <a:r>
              <a:t>28.3 The Analysed Cash Account</a:t>
            </a:r>
          </a:p>
        </p:txBody>
      </p:sp>
    </p:spTree>
  </p:cSld>
  <p:clrMapOvr>
    <a:masterClrMapping/>
  </p:clrMapOvr>
  <p:transition spd="med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TextBox 4"/>
          <p:cNvSpPr txBox="1"/>
          <p:nvPr/>
        </p:nvSpPr>
        <p:spPr>
          <a:xfrm>
            <a:off x="509014" y="5499606"/>
            <a:ext cx="600606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t>P. 290</a:t>
            </a:r>
          </a:p>
        </p:txBody>
      </p:sp>
      <p:pic>
        <p:nvPicPr>
          <p:cNvPr id="659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838" y="743352"/>
            <a:ext cx="5733505" cy="5125587"/>
          </a:xfrm>
          <a:prstGeom prst="rect">
            <a:avLst/>
          </a:prstGeom>
          <a:ln w="12700">
            <a:miter lim="400000"/>
          </a:ln>
        </p:spPr>
      </p:pic>
      <p:pic>
        <p:nvPicPr>
          <p:cNvPr id="660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362" y="1593886"/>
            <a:ext cx="4267202" cy="3424519"/>
          </a:xfrm>
          <a:prstGeom prst="rect">
            <a:avLst/>
          </a:prstGeom>
          <a:ln w="12700">
            <a:miter lim="400000"/>
          </a:ln>
        </p:spPr>
      </p:pic>
      <p:sp>
        <p:nvSpPr>
          <p:cNvPr id="661" name="Rectangle 3"/>
          <p:cNvSpPr/>
          <p:nvPr/>
        </p:nvSpPr>
        <p:spPr>
          <a:xfrm>
            <a:off x="2388434" y="4354641"/>
            <a:ext cx="1439059" cy="262330"/>
          </a:xfrm>
          <a:prstGeom prst="rect">
            <a:avLst/>
          </a:prstGeom>
          <a:ln w="57150">
            <a:solidFill>
              <a:srgbClr val="EE7C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62" name="Rectangle 7"/>
          <p:cNvSpPr/>
          <p:nvPr/>
        </p:nvSpPr>
        <p:spPr>
          <a:xfrm>
            <a:off x="6346968" y="5499606"/>
            <a:ext cx="2860624" cy="294876"/>
          </a:xfrm>
          <a:prstGeom prst="rect">
            <a:avLst/>
          </a:prstGeom>
          <a:ln w="57150">
            <a:solidFill>
              <a:srgbClr val="EE7C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665" name="Speech Bubble: Rectangle 1"/>
          <p:cNvGrpSpPr/>
          <p:nvPr/>
        </p:nvGrpSpPr>
        <p:grpSpPr>
          <a:xfrm>
            <a:off x="1668259" y="4652937"/>
            <a:ext cx="3687580" cy="2062655"/>
            <a:chOff x="0" y="0"/>
            <a:chExt cx="3687579" cy="2062653"/>
          </a:xfrm>
        </p:grpSpPr>
        <p:sp>
          <p:nvSpPr>
            <p:cNvPr id="663" name="Shape"/>
            <p:cNvSpPr/>
            <p:nvPr/>
          </p:nvSpPr>
          <p:spPr>
            <a:xfrm>
              <a:off x="0" y="0"/>
              <a:ext cx="3687580" cy="2062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510"/>
                  </a:moveTo>
                  <a:lnTo>
                    <a:pt x="3600" y="11510"/>
                  </a:lnTo>
                  <a:lnTo>
                    <a:pt x="6488" y="0"/>
                  </a:lnTo>
                  <a:lnTo>
                    <a:pt x="9000" y="11510"/>
                  </a:lnTo>
                  <a:lnTo>
                    <a:pt x="21600" y="1151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1319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18C54"/>
                </a:gs>
                <a:gs pos="50000">
                  <a:srgbClr val="F67B28"/>
                </a:gs>
                <a:gs pos="100000">
                  <a:srgbClr val="E46B19"/>
                </a:gs>
              </a:gsLst>
              <a:lin ang="5400000" scaled="0"/>
            </a:gradFill>
            <a:ln w="6350" cap="flat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64" name="Balance brought down in Analysed Cash Book (see slide 58)"/>
            <p:cNvSpPr txBox="1"/>
            <p:nvPr/>
          </p:nvSpPr>
          <p:spPr>
            <a:xfrm>
              <a:off x="48894" y="1106005"/>
              <a:ext cx="3589791" cy="9497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000" b="1">
                  <a:solidFill>
                    <a:srgbClr val="FFFFFF"/>
                  </a:solidFill>
                </a:defRPr>
              </a:lvl1pPr>
            </a:lstStyle>
            <a:p>
              <a:r>
                <a:t>Balance brought down in Analysed Cash Book (see slide 58)</a:t>
              </a:r>
            </a:p>
          </p:txBody>
        </p:sp>
      </p:grpSp>
      <p:sp>
        <p:nvSpPr>
          <p:cNvPr id="666" name="Google Shape;103;p3"/>
          <p:cNvSpPr txBox="1"/>
          <p:nvPr/>
        </p:nvSpPr>
        <p:spPr>
          <a:xfrm>
            <a:off x="408561" y="370959"/>
            <a:ext cx="10424150" cy="542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3400" b="1">
                <a:solidFill>
                  <a:srgbClr val="2E56A6"/>
                </a:solidFill>
              </a:defRPr>
            </a:lvl1pPr>
          </a:lstStyle>
          <a:p>
            <a:r>
              <a:t>28.3 The Analysed Cash Account</a:t>
            </a:r>
          </a:p>
        </p:txBody>
      </p:sp>
    </p:spTree>
  </p:cSld>
  <p:clrMapOvr>
    <a:masterClrMapping/>
  </p:clrMapOvr>
  <p:transition spd="med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158;p12"/>
          <p:cNvSpPr/>
          <p:nvPr/>
        </p:nvSpPr>
        <p:spPr>
          <a:xfrm>
            <a:off x="0" y="1"/>
            <a:ext cx="12192000" cy="5881510"/>
          </a:xfrm>
          <a:prstGeom prst="rect">
            <a:avLst/>
          </a:prstGeom>
          <a:solidFill>
            <a:srgbClr val="FFDE3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69" name="Google Shape;102;p3"/>
          <p:cNvSpPr txBox="1"/>
          <p:nvPr/>
        </p:nvSpPr>
        <p:spPr>
          <a:xfrm>
            <a:off x="509020" y="2060051"/>
            <a:ext cx="9883666" cy="444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marL="404813" indent="-404813">
              <a:defRPr sz="2800" b="1">
                <a:solidFill>
                  <a:srgbClr val="2E56A6"/>
                </a:solidFill>
              </a:defRPr>
            </a:lvl1pPr>
          </a:lstStyle>
          <a:p>
            <a:r>
              <a:t>Go to Section 28.3 of the Skills and Accounts Book (p. 225).</a:t>
            </a:r>
          </a:p>
        </p:txBody>
      </p:sp>
      <p:sp>
        <p:nvSpPr>
          <p:cNvPr id="670" name="Google Shape;103;p3"/>
          <p:cNvSpPr txBox="1"/>
          <p:nvPr/>
        </p:nvSpPr>
        <p:spPr>
          <a:xfrm>
            <a:off x="509021" y="365124"/>
            <a:ext cx="10424150" cy="601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4000" b="1">
                <a:solidFill>
                  <a:srgbClr val="2E56A6"/>
                </a:solidFill>
              </a:defRPr>
            </a:lvl1pPr>
          </a:lstStyle>
          <a:p>
            <a:r>
              <a:t>28.3 The Analysed Cash Account</a:t>
            </a:r>
          </a:p>
        </p:txBody>
      </p:sp>
      <p:pic>
        <p:nvPicPr>
          <p:cNvPr id="671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3932" y="2778397"/>
            <a:ext cx="1988957" cy="26860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108;p4"/>
          <p:cNvSpPr txBox="1"/>
          <p:nvPr/>
        </p:nvSpPr>
        <p:spPr>
          <a:xfrm>
            <a:off x="509020" y="1090599"/>
            <a:ext cx="9431227" cy="3022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sz="2400" b="1">
                <a:solidFill>
                  <a:srgbClr val="C00000"/>
                </a:solidFill>
              </a:defRPr>
            </a:pPr>
            <a:r>
              <a:t>Go to page 235 of the Skills and Accounts Book and assess your progress.</a:t>
            </a:r>
          </a:p>
          <a:p>
            <a:pPr marL="457200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>
                <a:solidFill>
                  <a:srgbClr val="2E56A6"/>
                </a:solidFill>
              </a:defRPr>
            </a:pPr>
            <a:r>
              <a:t>Complete the ‘I can’ reflection table.</a:t>
            </a:r>
          </a:p>
          <a:p>
            <a:pPr marL="457200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>
                <a:solidFill>
                  <a:srgbClr val="2E56A6"/>
                </a:solidFill>
              </a:defRPr>
            </a:pPr>
            <a:r>
              <a:t>Complete the Three-Two-One! activity</a:t>
            </a:r>
          </a:p>
          <a:p>
            <a:pPr marL="457200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>
                <a:solidFill>
                  <a:srgbClr val="2E56A6"/>
                </a:solidFill>
              </a:defRPr>
            </a:pPr>
            <a:r>
              <a:t>Business in Action: Note any ideas for your CBA 1 (Project)</a:t>
            </a:r>
          </a:p>
          <a:p>
            <a:pPr marL="457200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>
                <a:solidFill>
                  <a:srgbClr val="2E56A6"/>
                </a:solidFill>
              </a:defRPr>
            </a:pPr>
            <a:r>
              <a:t>Presentation: Note any ideas for your CBA 2 (Presentation)</a:t>
            </a:r>
          </a:p>
        </p:txBody>
      </p:sp>
      <p:sp>
        <p:nvSpPr>
          <p:cNvPr id="674" name="Google Shape;103;p3"/>
          <p:cNvSpPr txBox="1"/>
          <p:nvPr/>
        </p:nvSpPr>
        <p:spPr>
          <a:xfrm>
            <a:off x="509021" y="365124"/>
            <a:ext cx="10424150" cy="601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4000" b="1">
                <a:solidFill>
                  <a:srgbClr val="2E56A6"/>
                </a:solidFill>
              </a:defRPr>
            </a:lvl1pPr>
          </a:lstStyle>
          <a:p>
            <a:r>
              <a:t>Reflection Time!</a:t>
            </a:r>
          </a:p>
        </p:txBody>
      </p:sp>
      <p:pic>
        <p:nvPicPr>
          <p:cNvPr id="675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4748" y="1525338"/>
            <a:ext cx="2244815" cy="31833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103;p3"/>
          <p:cNvSpPr txBox="1"/>
          <p:nvPr/>
        </p:nvSpPr>
        <p:spPr>
          <a:xfrm>
            <a:off x="509021" y="365124"/>
            <a:ext cx="10424150" cy="601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4000" b="1">
                <a:solidFill>
                  <a:srgbClr val="2E56A6"/>
                </a:solidFill>
              </a:defRPr>
            </a:lvl1pPr>
          </a:lstStyle>
          <a:p>
            <a:r>
              <a:t>28.1 Bookkeeping</a:t>
            </a:r>
          </a:p>
        </p:txBody>
      </p:sp>
      <p:sp>
        <p:nvSpPr>
          <p:cNvPr id="258" name="Google Shape;114;p5"/>
          <p:cNvSpPr txBox="1"/>
          <p:nvPr/>
        </p:nvSpPr>
        <p:spPr>
          <a:xfrm>
            <a:off x="509020" y="783981"/>
            <a:ext cx="10964321" cy="3746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marL="457200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>
                <a:solidFill>
                  <a:srgbClr val="2E56A6"/>
                </a:solidFill>
              </a:defRPr>
            </a:pPr>
            <a:r>
              <a:t>All business transactions have two parts: </a:t>
            </a:r>
          </a:p>
          <a:p>
            <a:pPr marL="457200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>
                <a:solidFill>
                  <a:srgbClr val="2E56A6"/>
                </a:solidFill>
              </a:defRPr>
            </a:pPr>
            <a:endParaRPr/>
          </a:p>
          <a:p>
            <a:pPr marL="457200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>
                <a:solidFill>
                  <a:srgbClr val="2E56A6"/>
                </a:solidFill>
              </a:defRPr>
            </a:pPr>
            <a:endParaRPr/>
          </a:p>
          <a:p>
            <a:pPr marL="457200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>
                <a:solidFill>
                  <a:srgbClr val="2E56A6"/>
                </a:solidFill>
              </a:defRPr>
            </a:pPr>
            <a:r>
              <a:t>Both parts must be recorded in the </a:t>
            </a:r>
            <a:r>
              <a:rPr b="1"/>
              <a:t>ledger</a:t>
            </a:r>
            <a:r>
              <a:t>.</a:t>
            </a:r>
          </a:p>
          <a:p>
            <a:pPr marL="457200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>
                <a:solidFill>
                  <a:srgbClr val="2E56A6"/>
                </a:solidFill>
              </a:defRPr>
            </a:pPr>
            <a:r>
              <a:t>This system is called </a:t>
            </a:r>
            <a:r>
              <a:rPr b="1"/>
              <a:t>double-entry bookkeeping</a:t>
            </a:r>
            <a:r>
              <a:t>.</a:t>
            </a:r>
          </a:p>
          <a:p>
            <a:pPr marL="457200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>
                <a:solidFill>
                  <a:srgbClr val="2E56A6"/>
                </a:solidFill>
              </a:defRPr>
            </a:pPr>
            <a:r>
              <a:t>The next two slides give two examples.</a:t>
            </a:r>
          </a:p>
        </p:txBody>
      </p:sp>
      <p:sp>
        <p:nvSpPr>
          <p:cNvPr id="259" name="TextBox 1"/>
          <p:cNvSpPr txBox="1"/>
          <p:nvPr/>
        </p:nvSpPr>
        <p:spPr>
          <a:xfrm>
            <a:off x="509014" y="5499606"/>
            <a:ext cx="600606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t>P. 280</a:t>
            </a:r>
          </a:p>
        </p:txBody>
      </p:sp>
      <p:graphicFrame>
        <p:nvGraphicFramePr>
          <p:cNvPr id="260" name="Table 4"/>
          <p:cNvGraphicFramePr/>
          <p:nvPr/>
        </p:nvGraphicFramePr>
        <p:xfrm>
          <a:off x="2032000" y="1915566"/>
          <a:ext cx="8128000" cy="51816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defRPr sz="2800"/>
                      </a:pPr>
                      <a:r>
                        <a:t>A </a:t>
                      </a:r>
                      <a:r>
                        <a:rPr b="1"/>
                        <a:t>giving</a:t>
                      </a:r>
                      <a:r>
                        <a:t> part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2800" b="1"/>
                      </a:pPr>
                      <a:r>
                        <a:rPr b="0"/>
                        <a:t>A</a:t>
                      </a:r>
                      <a:r>
                        <a:t> receiving </a:t>
                      </a:r>
                      <a:r>
                        <a:rPr b="0"/>
                        <a:t>part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103;p3"/>
          <p:cNvSpPr txBox="1"/>
          <p:nvPr/>
        </p:nvSpPr>
        <p:spPr>
          <a:xfrm>
            <a:off x="509021" y="365124"/>
            <a:ext cx="10424150" cy="601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4000" b="1">
                <a:solidFill>
                  <a:srgbClr val="2E56A6"/>
                </a:solidFill>
              </a:defRPr>
            </a:lvl1pPr>
          </a:lstStyle>
          <a:p>
            <a:r>
              <a:t>28.1 Bookkeeping</a:t>
            </a:r>
          </a:p>
        </p:txBody>
      </p:sp>
      <p:sp>
        <p:nvSpPr>
          <p:cNvPr id="263" name="TextBox 1"/>
          <p:cNvSpPr txBox="1"/>
          <p:nvPr/>
        </p:nvSpPr>
        <p:spPr>
          <a:xfrm>
            <a:off x="509014" y="5499606"/>
            <a:ext cx="600606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t>P. 280</a:t>
            </a:r>
          </a:p>
        </p:txBody>
      </p:sp>
      <p:pic>
        <p:nvPicPr>
          <p:cNvPr id="26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8027" y="1235159"/>
            <a:ext cx="9355945" cy="42017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 2013 - 2022">
  <a:themeElements>
    <a:clrScheme name="Office Theme 2013 - 202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 2013 - 2022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 2013 - 202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699" tIns="45699" rIns="45699" bIns="4569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 2013 - 2022">
  <a:themeElements>
    <a:clrScheme name="Office Theme 2013 - 202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 2013 - 2022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 2013 - 202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699" tIns="45699" rIns="45699" bIns="4569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1ab246a-77f3-4d5c-be94-6febd71cb266">
      <Terms xmlns="http://schemas.microsoft.com/office/infopath/2007/PartnerControls"/>
    </lcf76f155ced4ddcb4097134ff3c332f>
    <TaxCatchAll xmlns="9ddcb376-1153-4d41-ba5c-06a73916633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C04678BF38646A75E7652E62843E9" ma:contentTypeVersion="12" ma:contentTypeDescription="Create a new document." ma:contentTypeScope="" ma:versionID="52542404caa64364ab616e8b5831a14c">
  <xsd:schema xmlns:xsd="http://www.w3.org/2001/XMLSchema" xmlns:xs="http://www.w3.org/2001/XMLSchema" xmlns:p="http://schemas.microsoft.com/office/2006/metadata/properties" xmlns:ns2="21ab246a-77f3-4d5c-be94-6febd71cb266" xmlns:ns3="9ddcb376-1153-4d41-ba5c-06a73916633d" targetNamespace="http://schemas.microsoft.com/office/2006/metadata/properties" ma:root="true" ma:fieldsID="000f22e6ee91965625e97719cfe85131" ns2:_="" ns3:_="">
    <xsd:import namespace="21ab246a-77f3-4d5c-be94-6febd71cb266"/>
    <xsd:import namespace="9ddcb376-1153-4d41-ba5c-06a7391663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ab246a-77f3-4d5c-be94-6febd71cb2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742b05b-9ba8-4872-bed0-60cf4bd1a3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dcb376-1153-4d41-ba5c-06a73916633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0e27e71-dafd-43e2-808b-bd5c7e1f0961}" ma:internalName="TaxCatchAll" ma:showField="CatchAllData" ma:web="9ddcb376-1153-4d41-ba5c-06a7391663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C49F54-58BF-4A89-86FE-FEEB96AAEB15}">
  <ds:schemaRefs>
    <ds:schemaRef ds:uri="21ab246a-77f3-4d5c-be94-6febd71cb266"/>
    <ds:schemaRef ds:uri="9ddcb376-1153-4d41-ba5c-06a73916633d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874851C-4AA1-4B4F-BE68-81A7825033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6131B3-E32E-4A7A-9363-FB66DA21F2CE}">
  <ds:schemaRefs>
    <ds:schemaRef ds:uri="21ab246a-77f3-4d5c-be94-6febd71cb266"/>
    <ds:schemaRef ds:uri="9ddcb376-1153-4d41-ba5c-06a73916633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1658</Words>
  <Application>Microsoft Office PowerPoint</Application>
  <PresentationFormat>Widescreen</PresentationFormat>
  <Paragraphs>274</Paragraphs>
  <Slides>78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79" baseType="lpstr">
      <vt:lpstr>Office Theme 2013 - 2022</vt:lpstr>
      <vt:lpstr>Chapter 28: Introduction to Bookkeeping  Learning Outcomes: 2.12, 1.2; 1.13; 2.10  – 2.13; 3.2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28: Introduction to Bookkeeping  Learning Outcomes: 2.12, 1.2; 1.13; 2.10  – 2.13; 3.2</dc:title>
  <dc:creator>Ciaran Deane</dc:creator>
  <cp:lastModifiedBy>Ciaran Deane</cp:lastModifiedBy>
  <cp:revision>6</cp:revision>
  <dcterms:modified xsi:type="dcterms:W3CDTF">2023-03-07T10:55:01Z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0x010100873C04678BF38646A75E7652E62843E9</vt:lpwstr>
  </property>
  <property fmtid="{D5CDD505-2E9C-101B-9397-08002B2CF9AE}" pid="3" name="MediaServiceImageTags">
    <vt:lpwstr/>
  </property>
</Properties>
</file>