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48" r:id="rId5"/>
    <p:sldId id="351" r:id="rId6"/>
    <p:sldId id="374" r:id="rId7"/>
    <p:sldId id="352" r:id="rId8"/>
    <p:sldId id="358" r:id="rId9"/>
    <p:sldId id="356" r:id="rId10"/>
    <p:sldId id="377" r:id="rId11"/>
    <p:sldId id="376" r:id="rId12"/>
    <p:sldId id="378" r:id="rId13"/>
    <p:sldId id="375" r:id="rId14"/>
    <p:sldId id="379" r:id="rId15"/>
    <p:sldId id="380" r:id="rId16"/>
    <p:sldId id="385" r:id="rId17"/>
    <p:sldId id="366" r:id="rId18"/>
    <p:sldId id="365" r:id="rId19"/>
    <p:sldId id="383" r:id="rId20"/>
    <p:sldId id="381" r:id="rId21"/>
    <p:sldId id="370" r:id="rId22"/>
    <p:sldId id="369" r:id="rId23"/>
    <p:sldId id="3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Wogan" initials="KW" lastIdx="67" clrIdx="0">
    <p:extLst>
      <p:ext uri="{19B8F6BF-5375-455C-9EA6-DF929625EA0E}">
        <p15:presenceInfo xmlns:p15="http://schemas.microsoft.com/office/powerpoint/2012/main" userId="S::Karen.Wogan@folens.ie::94100f75-28f7-4e6e-bfde-a1a952a9661a" providerId="AD"/>
      </p:ext>
    </p:extLst>
  </p:cmAuthor>
  <p:cmAuthor id="2" name="Elizabeth Ivory" initials="EI" lastIdx="39" clrIdx="1">
    <p:extLst>
      <p:ext uri="{19B8F6BF-5375-455C-9EA6-DF929625EA0E}">
        <p15:presenceInfo xmlns:p15="http://schemas.microsoft.com/office/powerpoint/2012/main" userId="S::Elizabeth.Ivory@folens.ie::cda662b0-af54-483e-8965-1c93d30bc3cd" providerId="AD"/>
      </p:ext>
    </p:extLst>
  </p:cmAuthor>
  <p:cmAuthor id="3" name="Kerri Ward" initials="KW" lastIdx="7" clrIdx="2">
    <p:extLst>
      <p:ext uri="{19B8F6BF-5375-455C-9EA6-DF929625EA0E}">
        <p15:presenceInfo xmlns:p15="http://schemas.microsoft.com/office/powerpoint/2012/main" userId="S::Kerri.Ward@folens.ie::c34b7972-ee9c-4763-98c7-4a6839e800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C01"/>
    <a:srgbClr val="0095AD"/>
    <a:srgbClr val="CCCC00"/>
    <a:srgbClr val="000066"/>
    <a:srgbClr val="8DD8F8"/>
    <a:srgbClr val="CC0099"/>
    <a:srgbClr val="00CC66"/>
    <a:srgbClr val="FF3399"/>
    <a:srgbClr val="66CC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2" autoAdjust="0"/>
    <p:restoredTop sz="66419" autoAdjust="0"/>
  </p:normalViewPr>
  <p:slideViewPr>
    <p:cSldViewPr snapToGrid="0" snapToObjects="1">
      <p:cViewPr varScale="1">
        <p:scale>
          <a:sx n="48" d="100"/>
          <a:sy n="48" d="100"/>
        </p:scale>
        <p:origin x="18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56"/>
    </p:cViewPr>
  </p:sorterViewPr>
  <p:notesViewPr>
    <p:cSldViewPr snapToGrid="0" snapToObjects="1">
      <p:cViewPr varScale="1">
        <p:scale>
          <a:sx n="55" d="100"/>
          <a:sy n="55" d="100"/>
        </p:scale>
        <p:origin x="20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B01275-79A1-4023-B0DE-6310F86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41602-3170-46B8-9D19-2AD87BAEF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AE57-2A62-4901-9FF9-9DF2E2C1CF1B}" type="datetimeFigureOut">
              <a:rPr lang="en-IE" smtClean="0"/>
              <a:t>17/03/2022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5E6C-62AA-4EC6-8700-CF2A0B1E3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B7BF1-F184-4B1A-99C9-F184164947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3006-7DB4-4A19-A29E-93CDB302FE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823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0521-2B16-445B-A2A3-6B9B05E4E509}" type="datetimeFigureOut">
              <a:rPr lang="en-IE" smtClean="0"/>
              <a:t>17/03/2022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A495-2D66-4698-A103-9C9ECC8ABD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243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13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177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075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20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989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94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50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9512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910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8739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43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458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533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3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623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911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34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234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183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1A495-2D66-4698-A103-9C9ECC8ABD6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125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A8C1-C026-5644-9DF4-1833CA6E2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A6ADC-DBCA-9C48-810C-EB95F4D98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FEDD9-7A96-EB42-9161-9086CAAC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0B45-12FB-A643-A695-FEA4A03B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24B5-AA8B-E54C-B4A5-F3697B3D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88F3-04E2-7149-972E-52EB6FF2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36193-17D2-9344-8DDF-EE1D97D8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3CC0-27D6-9242-8CAB-18CF5F30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2E97-5470-7347-B622-CCB4722E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647F4-7CAF-964A-BABA-26426603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709B4-4500-864C-B5A1-13C0F00C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777C-CD75-4947-9A86-C1807412A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0590-4D13-1C41-8F34-741527A5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1B54-0721-1547-B024-90F0FD22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8131E-C6EC-A142-B471-0F45AF92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3BEB-4FC7-2F4E-B44B-9731D71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46C1-D6E7-6549-9BF5-A7B32651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7BB2-F6B7-6147-876B-D215CBD4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000D-08A6-A04E-936F-45B8336F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B0D0-AC37-AC4D-9C0C-72486CE1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C6F0-D4BD-F244-B270-A199292E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361CF-2A68-524E-9212-3E6DDBA3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04CE-32E3-0B48-9655-7922CD26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11EDD-7180-5947-9F6C-816FEAEC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9B5F-B3C8-5345-9243-E12CEA0A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78-6609-6F42-BF6B-C1007DC7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BC9D-F127-B145-8F2A-DF9C576F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6C324-1D99-E44B-AE17-C7132C7B9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E4A16-4686-A840-993E-5C15BB63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D92E-719B-4D43-9BE4-836BF9CD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22D4E-52B4-794B-9182-BD92C665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654D-8964-0948-8928-81615979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C8438-07D5-FC4B-932B-A1A50635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549AA-15A3-924D-AB32-4C931633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0FD91-5179-FD48-BEAD-FC5D7F18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8AF10-11D0-4141-9AB8-B571C8559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A1469-CA71-1E4E-B683-79E478F3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1E743-40DA-8D4D-A363-39970198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8E472-7E1A-EA47-8AF8-AD323D57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FFE8-7DF2-DE4E-AD85-F2A78C14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C0445-4BB7-CE41-AE63-823163CF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C25E7-EC79-BC41-95A0-8B17BC2DF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7C7C6-FC16-B244-A101-A153FC1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56DD0-73A7-A74E-9182-2E37924C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56FD0-20F6-2A48-8BBF-D1D69E59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8FF4B-1E4A-F54B-847F-79A72F10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0CAB-6E63-AB40-B4A3-908861A6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9E81-C544-1440-A11F-1BBA547E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E2AF8-D245-2743-BB3A-B955D589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8F6D-0AD2-E649-89E0-C500F476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0004-4F2C-C64C-BB12-C68A02C2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02F25-1162-0D43-8975-F33A4ED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001-A871-C648-AA14-EFA0333B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1ADBD-52EA-6A42-A719-879564D15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9FFFB-C28A-524D-A434-19FDC4CB3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BB31-5BDD-2342-90B6-F6AA666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F2185-5F10-4648-BE67-3A0E940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EFAC-2BF4-F742-AF7A-176FF9E0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4EC54-6622-154D-A6FE-1BBBBE17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CC561-00B0-B54E-A40C-E403A395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5E853-4784-2D4F-B5A5-DF96F5A6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147E-7D0C-9447-90E1-6DFF51076B3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E5B4-C1FA-5C48-BAA7-C937F1E0E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1D42F-F3AE-1941-8454-02EC22B2D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4727-8EE8-1B4B-AFCE-9FA0D47AB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C72D0-1718-437B-B94F-6E339B74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29000"/>
            <a:ext cx="8524403" cy="983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2023866" y="1956468"/>
            <a:ext cx="779431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Comprehension Strategy: Determining Importance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6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424090" y="1988508"/>
            <a:ext cx="6440556" cy="298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determining importance in nonfiction texts, keep an eye out for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topics, facts and ideas.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B8ECE9-59BA-479C-8E96-47E5E8F33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0" y="1388603"/>
            <a:ext cx="2716674" cy="56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B92447-1F3B-4AD7-A63D-6B78B6D8D534}"/>
              </a:ext>
            </a:extLst>
          </p:cNvPr>
          <p:cNvSpPr txBox="1"/>
          <p:nvPr/>
        </p:nvSpPr>
        <p:spPr>
          <a:xfrm>
            <a:off x="687680" y="1435717"/>
            <a:ext cx="218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Nonfiction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76F5-1C48-4646-85B9-5B66064C2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929" y="1534110"/>
            <a:ext cx="3650391" cy="41902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81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1272210" y="1931235"/>
            <a:ext cx="10058400" cy="278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4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 if you can identify the important information in this nonfiction paragraph about crocodiles</a:t>
            </a:r>
            <a:r>
              <a:rPr lang="en-IE" sz="4000" b="1" i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0" lang="en-IE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AE2B5-62EF-4A50-B640-072120B6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997" y="1813426"/>
            <a:ext cx="8441279" cy="34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1F83E71-6F62-431C-B7E4-780058137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997" y="1813426"/>
            <a:ext cx="8441279" cy="3425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2E1D9-A165-4D2E-90DD-19A09FC0E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490" y="5023730"/>
            <a:ext cx="2109997" cy="938565"/>
          </a:xfrm>
          <a:prstGeom prst="rect">
            <a:avLst/>
          </a:prstGeom>
          <a:solidFill>
            <a:srgbClr val="0095AD"/>
          </a:solidFill>
          <a:ln>
            <a:solidFill>
              <a:srgbClr val="0095A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82EE9D-23FF-4304-BDFA-74E6FF1F0849}"/>
              </a:ext>
            </a:extLst>
          </p:cNvPr>
          <p:cNvSpPr txBox="1"/>
          <p:nvPr/>
        </p:nvSpPr>
        <p:spPr>
          <a:xfrm>
            <a:off x="10062125" y="5012828"/>
            <a:ext cx="2007509" cy="954107"/>
          </a:xfrm>
          <a:prstGeom prst="rect">
            <a:avLst/>
          </a:prstGeom>
          <a:solidFill>
            <a:srgbClr val="0095AD"/>
          </a:solidFill>
          <a:ln>
            <a:solidFill>
              <a:srgbClr val="0095AD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Interesting details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01EB3-E00D-4453-BD17-973059110A27}"/>
              </a:ext>
            </a:extLst>
          </p:cNvPr>
          <p:cNvSpPr/>
          <p:nvPr/>
        </p:nvSpPr>
        <p:spPr>
          <a:xfrm>
            <a:off x="2363787" y="3380087"/>
            <a:ext cx="3460543" cy="504090"/>
          </a:xfrm>
          <a:prstGeom prst="rect">
            <a:avLst/>
          </a:prstGeom>
          <a:noFill/>
          <a:ln w="38100">
            <a:solidFill>
              <a:srgbClr val="DF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C19F71-1088-4255-8837-D76E6B4F603C}"/>
              </a:ext>
            </a:extLst>
          </p:cNvPr>
          <p:cNvSpPr/>
          <p:nvPr/>
        </p:nvSpPr>
        <p:spPr>
          <a:xfrm>
            <a:off x="2346414" y="1928076"/>
            <a:ext cx="3854823" cy="504090"/>
          </a:xfrm>
          <a:prstGeom prst="rect">
            <a:avLst/>
          </a:prstGeom>
          <a:noFill/>
          <a:ln w="381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72E073-0A56-487B-A85A-0BB77E680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5" y="4837057"/>
            <a:ext cx="2514193" cy="12168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EFEEFE-580D-44A1-9E9C-A6E7DADCF1C1}"/>
              </a:ext>
            </a:extLst>
          </p:cNvPr>
          <p:cNvSpPr txBox="1"/>
          <p:nvPr/>
        </p:nvSpPr>
        <p:spPr>
          <a:xfrm>
            <a:off x="157811" y="5008188"/>
            <a:ext cx="2308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 information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EC256F-CDBD-4E18-99DA-8D1F75CCA007}"/>
              </a:ext>
            </a:extLst>
          </p:cNvPr>
          <p:cNvCxnSpPr>
            <a:cxnSpLocks/>
          </p:cNvCxnSpPr>
          <p:nvPr/>
        </p:nvCxnSpPr>
        <p:spPr>
          <a:xfrm flipH="1" flipV="1">
            <a:off x="10331931" y="2444253"/>
            <a:ext cx="1678069" cy="2795067"/>
          </a:xfrm>
          <a:prstGeom prst="straightConnector1">
            <a:avLst/>
          </a:prstGeom>
          <a:ln w="76200">
            <a:solidFill>
              <a:srgbClr val="0095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6DD3D5-9775-4B66-A8AD-7C22664D8042}"/>
              </a:ext>
            </a:extLst>
          </p:cNvPr>
          <p:cNvCxnSpPr>
            <a:cxnSpLocks/>
          </p:cNvCxnSpPr>
          <p:nvPr/>
        </p:nvCxnSpPr>
        <p:spPr>
          <a:xfrm flipH="1" flipV="1">
            <a:off x="10285917" y="4395645"/>
            <a:ext cx="1199807" cy="664946"/>
          </a:xfrm>
          <a:prstGeom prst="straightConnector1">
            <a:avLst/>
          </a:prstGeom>
          <a:ln w="76200">
            <a:solidFill>
              <a:srgbClr val="0095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986774-958B-4B90-BE1D-946FA3348E0F}"/>
              </a:ext>
            </a:extLst>
          </p:cNvPr>
          <p:cNvCxnSpPr>
            <a:cxnSpLocks/>
          </p:cNvCxnSpPr>
          <p:nvPr/>
        </p:nvCxnSpPr>
        <p:spPr>
          <a:xfrm flipV="1">
            <a:off x="706276" y="2432166"/>
            <a:ext cx="1473377" cy="2576022"/>
          </a:xfrm>
          <a:prstGeom prst="straightConnector1">
            <a:avLst/>
          </a:prstGeom>
          <a:ln w="76200">
            <a:solidFill>
              <a:srgbClr val="DFD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8B2EB4-8B2A-485F-A9BB-648B439EDB1D}"/>
              </a:ext>
            </a:extLst>
          </p:cNvPr>
          <p:cNvCxnSpPr>
            <a:cxnSpLocks/>
          </p:cNvCxnSpPr>
          <p:nvPr/>
        </p:nvCxnSpPr>
        <p:spPr>
          <a:xfrm flipV="1">
            <a:off x="1640724" y="3723454"/>
            <a:ext cx="663429" cy="1193115"/>
          </a:xfrm>
          <a:prstGeom prst="straightConnector1">
            <a:avLst/>
          </a:prstGeom>
          <a:ln w="76200">
            <a:solidFill>
              <a:srgbClr val="DFD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934278" y="1763768"/>
            <a:ext cx="105951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1a: </a:t>
            </a:r>
            <a:r>
              <a:rPr lang="en-IE" sz="5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The Race to Space</a:t>
            </a:r>
          </a:p>
          <a:p>
            <a:pPr lvl="0" algn="ctr" defTabSz="457200">
              <a:lnSpc>
                <a:spcPct val="150000"/>
              </a:lnSpc>
              <a:defRPr/>
            </a:pP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62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293704" y="1351721"/>
            <a:ext cx="7732644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4611756" y="1580996"/>
            <a:ext cx="7414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Read the first page of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The Race to Space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Which of the following is important information and which is an interesting detail?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The leader of the Soviet Union was Joseph Stalin.</a:t>
            </a: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After the Second World War, the USA and the Soviet Union became rivals in sending a rocket to space.</a:t>
            </a: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Sputnik 1 was a small metal sphere about the size of a beach ball.</a:t>
            </a: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People worried that the Soviet Union and the USA would use new weapons, like bombs, in a war. 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7883" y="1388482"/>
            <a:ext cx="3471055" cy="4355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019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6500190" y="1833812"/>
            <a:ext cx="5526157" cy="23853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6818244" y="1978561"/>
            <a:ext cx="5068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Read the last paragraph on 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page 7. What do you think is the main idea or most important information?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2511" y="1833812"/>
            <a:ext cx="5673489" cy="31903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84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293704" y="1351721"/>
            <a:ext cx="7732644" cy="39252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4750905" y="1491352"/>
            <a:ext cx="7275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Having read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The Race to Space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can you….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lphaLcParenR"/>
            </a:pPr>
            <a:r>
              <a:rPr lang="en-US" sz="2400" b="1" dirty="0" err="1">
                <a:solidFill>
                  <a:srgbClr val="0095AD"/>
                </a:solidFill>
              </a:rPr>
              <a:t>summarise</a:t>
            </a:r>
            <a:r>
              <a:rPr lang="en-US" sz="2400" b="1" dirty="0">
                <a:solidFill>
                  <a:srgbClr val="0095AD"/>
                </a:solidFill>
              </a:rPr>
              <a:t> the text using only important information?</a:t>
            </a: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identify any important information in the text features (e.g. headings, images, labels)?</a:t>
            </a: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identify key vocabulary related to the important information (e.g. satellite)?  </a:t>
            </a:r>
          </a:p>
          <a:p>
            <a:pPr marL="514350" indent="-514350">
              <a:buAutoNum type="alphaLcParenR"/>
            </a:pPr>
            <a:r>
              <a:rPr lang="en-US" sz="2400" b="1" dirty="0">
                <a:solidFill>
                  <a:srgbClr val="0095AD"/>
                </a:solidFill>
              </a:rPr>
              <a:t>justify why the information you have identified is important?</a:t>
            </a:r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4801" y="921657"/>
            <a:ext cx="3471055" cy="4355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01D0D-7AEB-4967-817E-1B2515AC3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246" y="2011061"/>
            <a:ext cx="3094774" cy="403003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0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6F633-E648-4C9B-8006-C4632C93011F}"/>
              </a:ext>
            </a:extLst>
          </p:cNvPr>
          <p:cNvSpPr txBox="1"/>
          <p:nvPr/>
        </p:nvSpPr>
        <p:spPr>
          <a:xfrm>
            <a:off x="934278" y="1763768"/>
            <a:ext cx="1059511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en-IE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</a:t>
            </a:r>
            <a:r>
              <a:rPr lang="en-IE" sz="5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1b: </a:t>
            </a:r>
            <a:r>
              <a:rPr lang="en-IE" sz="5400" b="1" i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Valentina Tereshkova: First Woman in Space</a:t>
            </a:r>
            <a:endParaRPr kumimoji="0" lang="en-IE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41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4492488" y="1351721"/>
            <a:ext cx="7513982" cy="44288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4770783" y="1566927"/>
            <a:ext cx="70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 student identified the below as the important information in page 12. Do you agree? Justify your answer.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95AD"/>
                </a:solidFill>
              </a:rPr>
              <a:t>The Soviet astronaut Valentina Tereshkova was the first woman ever to go into space.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0095AD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95AD"/>
                </a:solidFill>
              </a:rPr>
              <a:t>Tereshkova’s interest in parachuting was what got her </a:t>
            </a:r>
            <a:r>
              <a:rPr lang="en-US" sz="2800" b="1">
                <a:solidFill>
                  <a:srgbClr val="0095AD"/>
                </a:solidFill>
              </a:rPr>
              <a:t>into space.</a:t>
            </a:r>
            <a:endParaRPr lang="en-US" sz="2800" b="1" dirty="0">
              <a:solidFill>
                <a:srgbClr val="0095AD"/>
              </a:solidFill>
            </a:endParaRPr>
          </a:p>
          <a:p>
            <a:endParaRPr lang="en-I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542" y="1422251"/>
            <a:ext cx="3221737" cy="4287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09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874643" y="1184207"/>
            <a:ext cx="10137914" cy="224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Imagine you are going to play a game of soccer with your friends. What are the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three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most important items you need?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EDB430-6645-467B-BEFA-826BA05F0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7" y="4027562"/>
            <a:ext cx="1288079" cy="1627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5525CF-AAD1-4BD7-A987-9A3EBB0FA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44" y="4194441"/>
            <a:ext cx="1566087" cy="137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29CB44-C1D1-4EEF-8B0E-0287CADED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792" y="4289430"/>
            <a:ext cx="2071130" cy="137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300F73-8EA3-40AB-9C04-C52B82CD2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497" y="4289428"/>
            <a:ext cx="630609" cy="137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A8443E-11AB-489D-A6DF-D53CE71A5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7660" y="4279408"/>
            <a:ext cx="1519624" cy="1375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7E59F7-236F-46F3-AEAE-4DE0D2E09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2776" y="4291148"/>
            <a:ext cx="1044057" cy="1390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918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1B4EFA-5AEF-4A6B-B43C-098264761E09}"/>
              </a:ext>
            </a:extLst>
          </p:cNvPr>
          <p:cNvSpPr/>
          <p:nvPr/>
        </p:nvSpPr>
        <p:spPr>
          <a:xfrm>
            <a:off x="6460434" y="1580995"/>
            <a:ext cx="5565913" cy="20772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8D9D0-6184-4A2C-84A3-B65B6562C9C4}"/>
              </a:ext>
            </a:extLst>
          </p:cNvPr>
          <p:cNvSpPr txBox="1"/>
          <p:nvPr/>
        </p:nvSpPr>
        <p:spPr>
          <a:xfrm>
            <a:off x="6877878" y="1870406"/>
            <a:ext cx="5009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Which piece of information in this paragraph on page 14 do you think is the most important? Why?</a:t>
            </a:r>
            <a:endParaRPr lang="en-I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FB3D-81CD-4AC4-BB44-70B68A64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4800" y="1580995"/>
            <a:ext cx="5649423" cy="33488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85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616226" y="1183577"/>
            <a:ext cx="11064825" cy="224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can’t play soccer without a ball and goals. It’s also difficult to run around without a pair of soccer boots or runners.  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A3FEF-DC7E-4627-92DA-78FA985AE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16" y="3418168"/>
            <a:ext cx="685800" cy="7286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AD5B9D-7CA4-4FDB-8D96-6533DCA14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572" y="3520392"/>
            <a:ext cx="685800" cy="728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F5C8C-0C97-487B-83F5-22C574A4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457" y="3487211"/>
            <a:ext cx="685800" cy="7286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16125F-D6C0-48F8-A454-9B14429E4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77" y="4027562"/>
            <a:ext cx="1288079" cy="1627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820D15-816E-4015-8A7A-AB03958E9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44" y="4194441"/>
            <a:ext cx="1566087" cy="137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E145B9-C6C4-442A-BFCE-EB2CC2005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792" y="4289430"/>
            <a:ext cx="2071130" cy="137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3E24B2-0B5F-4777-B880-EFEE74938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497" y="4289428"/>
            <a:ext cx="630609" cy="137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8A0881-F8DA-4E31-AADD-80E74BDED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660" y="4279408"/>
            <a:ext cx="1519624" cy="1375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555ADB-9431-4181-8E32-1F62B2D24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2776" y="4291148"/>
            <a:ext cx="1044057" cy="1390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95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606396" y="1442621"/>
            <a:ext cx="8164941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 readers need to be able to tell the difference between: </a:t>
            </a:r>
          </a:p>
          <a:p>
            <a:pPr marL="457200" lvl="0" indent="-45720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 ideas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457200" lvl="0" indent="-45720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Interesting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details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is what’s called </a:t>
            </a:r>
            <a:r>
              <a:rPr lang="en-IE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‘determining importance’</a:t>
            </a: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lvl="0" defTabSz="457200">
              <a:lnSpc>
                <a:spcPct val="150000"/>
              </a:lnSpc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8BF0B-276F-4862-A5D6-8301A0894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384" y="1987826"/>
            <a:ext cx="2106188" cy="31786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4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442346" y="945664"/>
            <a:ext cx="4463837" cy="5200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3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It’s a bit like straining the water from spaghetti. You keep the important things (spaghetti) and lose the bits you don’t need (water).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1095BB-0E07-4B10-A8D6-D7C709AC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586" y="2057400"/>
            <a:ext cx="2724150" cy="27432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D0D33F6-8ED4-49D6-8484-CC8D7E69469D}"/>
              </a:ext>
            </a:extLst>
          </p:cNvPr>
          <p:cNvGrpSpPr/>
          <p:nvPr/>
        </p:nvGrpSpPr>
        <p:grpSpPr>
          <a:xfrm>
            <a:off x="6690277" y="2251154"/>
            <a:ext cx="5405623" cy="1090849"/>
            <a:chOff x="6682823" y="2333180"/>
            <a:chExt cx="5405623" cy="1090849"/>
          </a:xfrm>
        </p:grpSpPr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61C86B9E-712D-494F-A4E5-D1D242089DEE}"/>
                </a:ext>
              </a:extLst>
            </p:cNvPr>
            <p:cNvSpPr/>
            <p:nvPr/>
          </p:nvSpPr>
          <p:spPr>
            <a:xfrm>
              <a:off x="6682823" y="2464904"/>
              <a:ext cx="1987826" cy="483705"/>
            </a:xfrm>
            <a:prstGeom prst="leftArrow">
              <a:avLst/>
            </a:prstGeom>
            <a:solidFill>
              <a:srgbClr val="0095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77E5BA-E09D-406E-A3A4-23611957A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3325" y="2333180"/>
              <a:ext cx="3375121" cy="109084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FE82D4-0C14-414E-AEF7-B1B80DA1EAEE}"/>
                </a:ext>
              </a:extLst>
            </p:cNvPr>
            <p:cNvSpPr txBox="1"/>
            <p:nvPr/>
          </p:nvSpPr>
          <p:spPr>
            <a:xfrm>
              <a:off x="9300141" y="2372990"/>
              <a:ext cx="24495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Important </a:t>
              </a:r>
            </a:p>
            <a:p>
              <a:pPr lvl="0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information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6A7F10-5CC1-4747-890F-E290DC732754}"/>
              </a:ext>
            </a:extLst>
          </p:cNvPr>
          <p:cNvGrpSpPr/>
          <p:nvPr/>
        </p:nvGrpSpPr>
        <p:grpSpPr>
          <a:xfrm>
            <a:off x="6686550" y="3749507"/>
            <a:ext cx="5409350" cy="1090849"/>
            <a:chOff x="6686550" y="3749507"/>
            <a:chExt cx="5409350" cy="1090849"/>
          </a:xfrm>
        </p:grpSpPr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F41AEBE8-21DF-4C7E-AC7F-99A7D1B7AB37}"/>
                </a:ext>
              </a:extLst>
            </p:cNvPr>
            <p:cNvSpPr/>
            <p:nvPr/>
          </p:nvSpPr>
          <p:spPr>
            <a:xfrm>
              <a:off x="6686550" y="3909391"/>
              <a:ext cx="1987826" cy="483705"/>
            </a:xfrm>
            <a:prstGeom prst="leftArrow">
              <a:avLst/>
            </a:prstGeom>
            <a:solidFill>
              <a:srgbClr val="0095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EA41D4-1C4B-483F-8D46-CD5CAC5B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0779" y="3749507"/>
              <a:ext cx="3375121" cy="10908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245191-F7B9-4003-B156-D76A0B0A9E31}"/>
                </a:ext>
              </a:extLst>
            </p:cNvPr>
            <p:cNvSpPr txBox="1"/>
            <p:nvPr/>
          </p:nvSpPr>
          <p:spPr>
            <a:xfrm>
              <a:off x="9351715" y="3819962"/>
              <a:ext cx="24495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Interesting </a:t>
              </a:r>
            </a:p>
            <a:p>
              <a:pPr lvl="0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details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7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429102" y="1761131"/>
            <a:ext cx="4507341" cy="326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important information in a fiction text, usually sits somewhere in the </a:t>
            </a:r>
            <a:r>
              <a:rPr lang="en-IE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 mountain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AEDD815-A96E-416F-9988-F6B59A121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921" y="1766901"/>
            <a:ext cx="5714922" cy="398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A5F0526-A99D-446C-99B7-3B7183E8E120}"/>
              </a:ext>
            </a:extLst>
          </p:cNvPr>
          <p:cNvGrpSpPr/>
          <p:nvPr/>
        </p:nvGrpSpPr>
        <p:grpSpPr>
          <a:xfrm>
            <a:off x="429102" y="1188059"/>
            <a:ext cx="2319109" cy="573072"/>
            <a:chOff x="429102" y="1188059"/>
            <a:chExt cx="2319109" cy="5730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6DEDECE-F897-4A58-AB6A-AF8D84364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102" y="1188059"/>
              <a:ext cx="2319109" cy="5636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069199-558B-4AA1-A114-C77F8F7F86A6}"/>
                </a:ext>
              </a:extLst>
            </p:cNvPr>
            <p:cNvSpPr txBox="1"/>
            <p:nvPr/>
          </p:nvSpPr>
          <p:spPr>
            <a:xfrm>
              <a:off x="811963" y="1237911"/>
              <a:ext cx="1553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defRPr/>
              </a:pPr>
              <a:r>
                <a:rPr lang="en-IE" sz="2800" dirty="0">
                  <a:solidFill>
                    <a:schemeClr val="accent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Fiction</a:t>
              </a:r>
              <a:endPara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56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2337D6-C694-422E-B3F6-C6CD63F0547A}"/>
              </a:ext>
            </a:extLst>
          </p:cNvPr>
          <p:cNvSpPr txBox="1"/>
          <p:nvPr/>
        </p:nvSpPr>
        <p:spPr>
          <a:xfrm>
            <a:off x="1272210" y="1931235"/>
            <a:ext cx="1005840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IE" sz="4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 if you can identify the important information in this extract from </a:t>
            </a:r>
            <a:r>
              <a:rPr lang="en-IE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Who Cried Wolf.</a:t>
            </a:r>
            <a:endParaRPr kumimoji="0" lang="en-IE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7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79D742-5887-47AA-B11F-489A0FCD7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396" y="1544998"/>
            <a:ext cx="6881234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C4B6F-C53E-4CE1-9C5E-18ECF3523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9" y="3508512"/>
            <a:ext cx="2514193" cy="1585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DF71AF-6FB7-4CEF-B04C-0E434DF1D4E1}"/>
              </a:ext>
            </a:extLst>
          </p:cNvPr>
          <p:cNvSpPr txBox="1"/>
          <p:nvPr/>
        </p:nvSpPr>
        <p:spPr>
          <a:xfrm>
            <a:off x="280437" y="3792679"/>
            <a:ext cx="2365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 information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21205-7E16-42C8-BD9C-C8C5FCB58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156" y="2738777"/>
            <a:ext cx="2157220" cy="1420889"/>
          </a:xfrm>
          <a:prstGeom prst="rect">
            <a:avLst/>
          </a:prstGeom>
          <a:solidFill>
            <a:srgbClr val="0095AD"/>
          </a:solidFill>
          <a:ln>
            <a:solidFill>
              <a:srgbClr val="0095A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D3E53-3D23-4F58-8B13-831533C39487}"/>
              </a:ext>
            </a:extLst>
          </p:cNvPr>
          <p:cNvSpPr txBox="1"/>
          <p:nvPr/>
        </p:nvSpPr>
        <p:spPr>
          <a:xfrm>
            <a:off x="9978253" y="2774671"/>
            <a:ext cx="2090123" cy="1384995"/>
          </a:xfrm>
          <a:prstGeom prst="rect">
            <a:avLst/>
          </a:prstGeom>
          <a:solidFill>
            <a:srgbClr val="0095AD"/>
          </a:solidFill>
          <a:ln>
            <a:solidFill>
              <a:srgbClr val="0095AD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Interesting details</a:t>
            </a:r>
          </a:p>
          <a:p>
            <a:pPr lvl="0" defTabSz="457200"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20815F-760D-4E0F-B679-0B887CA654F7}"/>
              </a:ext>
            </a:extLst>
          </p:cNvPr>
          <p:cNvGrpSpPr/>
          <p:nvPr/>
        </p:nvGrpSpPr>
        <p:grpSpPr>
          <a:xfrm>
            <a:off x="2717396" y="1544998"/>
            <a:ext cx="6881234" cy="4172068"/>
            <a:chOff x="2498738" y="1544998"/>
            <a:chExt cx="6881234" cy="41720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4301A0-3356-4559-BD00-55DC0A269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8738" y="1544998"/>
              <a:ext cx="6881234" cy="416242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47BA49-9B4F-44E0-8834-B02FEEE44A69}"/>
                </a:ext>
              </a:extLst>
            </p:cNvPr>
            <p:cNvSpPr/>
            <p:nvPr/>
          </p:nvSpPr>
          <p:spPr>
            <a:xfrm>
              <a:off x="2577749" y="4685883"/>
              <a:ext cx="6774387" cy="1031183"/>
            </a:xfrm>
            <a:prstGeom prst="rect">
              <a:avLst/>
            </a:prstGeom>
            <a:noFill/>
            <a:ln w="38100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7663C38-A07F-4B65-930C-C30E752385CC}"/>
              </a:ext>
            </a:extLst>
          </p:cNvPr>
          <p:cNvSpPr/>
          <p:nvPr/>
        </p:nvSpPr>
        <p:spPr>
          <a:xfrm>
            <a:off x="2809859" y="3508512"/>
            <a:ext cx="6747484" cy="1107503"/>
          </a:xfrm>
          <a:prstGeom prst="rect">
            <a:avLst/>
          </a:prstGeom>
          <a:noFill/>
          <a:ln w="38100">
            <a:solidFill>
              <a:srgbClr val="009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EB764-66DF-46F1-B5A5-DC6E7FA94539}"/>
              </a:ext>
            </a:extLst>
          </p:cNvPr>
          <p:cNvSpPr/>
          <p:nvPr/>
        </p:nvSpPr>
        <p:spPr>
          <a:xfrm>
            <a:off x="2779798" y="2776649"/>
            <a:ext cx="6774387" cy="638108"/>
          </a:xfrm>
          <a:prstGeom prst="rect">
            <a:avLst/>
          </a:prstGeom>
          <a:noFill/>
          <a:ln w="381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4AB30C-F465-44BC-82F2-F37A145272C2}"/>
              </a:ext>
            </a:extLst>
          </p:cNvPr>
          <p:cNvSpPr/>
          <p:nvPr/>
        </p:nvSpPr>
        <p:spPr>
          <a:xfrm>
            <a:off x="2791512" y="1621121"/>
            <a:ext cx="6747484" cy="1107503"/>
          </a:xfrm>
          <a:prstGeom prst="rect">
            <a:avLst/>
          </a:prstGeom>
          <a:noFill/>
          <a:ln w="38100">
            <a:solidFill>
              <a:srgbClr val="009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F2F360-D7E9-44D5-A878-8CD9E63E66AE}"/>
              </a:ext>
            </a:extLst>
          </p:cNvPr>
          <p:cNvCxnSpPr>
            <a:cxnSpLocks/>
          </p:cNvCxnSpPr>
          <p:nvPr/>
        </p:nvCxnSpPr>
        <p:spPr>
          <a:xfrm flipH="1" flipV="1">
            <a:off x="9400488" y="2305878"/>
            <a:ext cx="544217" cy="789825"/>
          </a:xfrm>
          <a:prstGeom prst="straightConnector1">
            <a:avLst/>
          </a:prstGeom>
          <a:ln w="76200">
            <a:solidFill>
              <a:srgbClr val="0095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278693-39BA-4928-B681-05211FDB3AEA}"/>
              </a:ext>
            </a:extLst>
          </p:cNvPr>
          <p:cNvCxnSpPr>
            <a:cxnSpLocks/>
          </p:cNvCxnSpPr>
          <p:nvPr/>
        </p:nvCxnSpPr>
        <p:spPr>
          <a:xfrm flipH="1">
            <a:off x="9499675" y="3594430"/>
            <a:ext cx="445030" cy="296363"/>
          </a:xfrm>
          <a:prstGeom prst="straightConnector1">
            <a:avLst/>
          </a:prstGeom>
          <a:ln w="76200">
            <a:solidFill>
              <a:srgbClr val="0095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6A3F7B-95D6-4275-9493-90E7925EDA7E}"/>
              </a:ext>
            </a:extLst>
          </p:cNvPr>
          <p:cNvCxnSpPr>
            <a:cxnSpLocks/>
          </p:cNvCxnSpPr>
          <p:nvPr/>
        </p:nvCxnSpPr>
        <p:spPr>
          <a:xfrm flipV="1">
            <a:off x="1932510" y="2990491"/>
            <a:ext cx="741468" cy="635719"/>
          </a:xfrm>
          <a:prstGeom prst="straightConnector1">
            <a:avLst/>
          </a:prstGeom>
          <a:ln w="76200">
            <a:solidFill>
              <a:srgbClr val="DFD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98ED5B-045F-410A-A19C-6185AA1D312A}"/>
              </a:ext>
            </a:extLst>
          </p:cNvPr>
          <p:cNvCxnSpPr>
            <a:cxnSpLocks/>
          </p:cNvCxnSpPr>
          <p:nvPr/>
        </p:nvCxnSpPr>
        <p:spPr>
          <a:xfrm>
            <a:off x="1957301" y="4847877"/>
            <a:ext cx="786739" cy="563228"/>
          </a:xfrm>
          <a:prstGeom prst="straightConnector1">
            <a:avLst/>
          </a:prstGeom>
          <a:ln w="76200">
            <a:solidFill>
              <a:srgbClr val="DFD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9CFA18E0E4B468E0A2B78EF3F885D" ma:contentTypeVersion="8" ma:contentTypeDescription="Create a new document." ma:contentTypeScope="" ma:versionID="cd0ca180a6e3f8bc732b4ea7f7be2fbe">
  <xsd:schema xmlns:xsd="http://www.w3.org/2001/XMLSchema" xmlns:xs="http://www.w3.org/2001/XMLSchema" xmlns:p="http://schemas.microsoft.com/office/2006/metadata/properties" xmlns:ns2="ed0dab0f-15ac-4636-895d-55c77d9717a8" xmlns:ns3="2817e1aa-e079-4660-9fef-fd7225163f35" targetNamespace="http://schemas.microsoft.com/office/2006/metadata/properties" ma:root="true" ma:fieldsID="b1f25cf9212a441accb5d7a3c0a2d806" ns2:_="" ns3:_="">
    <xsd:import namespace="ed0dab0f-15ac-4636-895d-55c77d9717a8"/>
    <xsd:import namespace="2817e1aa-e079-4660-9fef-fd7225163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dab0f-15ac-4636-895d-55c77d971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7e1aa-e079-4660-9fef-fd7225163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1EFFE5-934F-445B-9212-1B0476F32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6E3D6-9E77-4A5F-B9CB-978BFF35513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ce42000-84c2-4011-b1a7-3d9f287543b8"/>
    <ds:schemaRef ds:uri="http://schemas.microsoft.com/office/infopath/2007/PartnerControls"/>
    <ds:schemaRef ds:uri="0aa213ad-4049-4cf6-85c8-feae26e7596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C8CA69-3362-4A30-8E92-FD294311DD8E}"/>
</file>

<file path=docProps/app.xml><?xml version="1.0" encoding="utf-8"?>
<Properties xmlns="http://schemas.openxmlformats.org/officeDocument/2006/extended-properties" xmlns:vt="http://schemas.openxmlformats.org/officeDocument/2006/docPropsVTypes">
  <TotalTime>28046</TotalTime>
  <Words>487</Words>
  <Application>Microsoft Office PowerPoint</Application>
  <PresentationFormat>Widescreen</PresentationFormat>
  <Paragraphs>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Karen Wogan</cp:lastModifiedBy>
  <cp:revision>224</cp:revision>
  <cp:lastPrinted>2020-03-10T13:32:22Z</cp:lastPrinted>
  <dcterms:created xsi:type="dcterms:W3CDTF">2020-01-30T12:44:49Z</dcterms:created>
  <dcterms:modified xsi:type="dcterms:W3CDTF">2022-03-17T14:13:07Z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0x010100C5D9CFA18E0E4B468E0A2B78EF3F885D</vt:lpwstr>
  </property>
</Properties>
</file>