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348" r:id="rId5"/>
    <p:sldId id="351" r:id="rId6"/>
    <p:sldId id="386" r:id="rId7"/>
    <p:sldId id="374" r:id="rId8"/>
    <p:sldId id="387" r:id="rId9"/>
    <p:sldId id="388" r:id="rId10"/>
    <p:sldId id="366" r:id="rId11"/>
    <p:sldId id="365" r:id="rId12"/>
    <p:sldId id="389" r:id="rId13"/>
    <p:sldId id="390" r:id="rId14"/>
    <p:sldId id="391" r:id="rId15"/>
    <p:sldId id="370" r:id="rId16"/>
    <p:sldId id="381" r:id="rId17"/>
    <p:sldId id="39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en Wogan" initials="KW" lastIdx="67" clrIdx="0">
    <p:extLst>
      <p:ext uri="{19B8F6BF-5375-455C-9EA6-DF929625EA0E}">
        <p15:presenceInfo xmlns:p15="http://schemas.microsoft.com/office/powerpoint/2012/main" userId="S::Karen.Wogan@folens.ie::94100f75-28f7-4e6e-bfde-a1a952a9661a" providerId="AD"/>
      </p:ext>
    </p:extLst>
  </p:cmAuthor>
  <p:cmAuthor id="2" name="Elizabeth Ivory" initials="EI" lastIdx="39" clrIdx="1">
    <p:extLst>
      <p:ext uri="{19B8F6BF-5375-455C-9EA6-DF929625EA0E}">
        <p15:presenceInfo xmlns:p15="http://schemas.microsoft.com/office/powerpoint/2012/main" userId="S::Elizabeth.Ivory@folens.ie::cda662b0-af54-483e-8965-1c93d30bc3cd" providerId="AD"/>
      </p:ext>
    </p:extLst>
  </p:cmAuthor>
  <p:cmAuthor id="3" name="Kerri Ward" initials="KW" lastIdx="7" clrIdx="2">
    <p:extLst>
      <p:ext uri="{19B8F6BF-5375-455C-9EA6-DF929625EA0E}">
        <p15:presenceInfo xmlns:p15="http://schemas.microsoft.com/office/powerpoint/2012/main" userId="S::Kerri.Ward@folens.ie::c34b7972-ee9c-4763-98c7-4a6839e800f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95AD"/>
    <a:srgbClr val="DFDC01"/>
    <a:srgbClr val="CCCC00"/>
    <a:srgbClr val="8DD8F8"/>
    <a:srgbClr val="CC0099"/>
    <a:srgbClr val="00CC66"/>
    <a:srgbClr val="FF3399"/>
    <a:srgbClr val="66CC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0B52DB-2BBE-4806-8E60-16E4D3848ED2}" v="496" dt="2022-02-14T00:42:12.5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42" autoAdjust="0"/>
    <p:restoredTop sz="66419" autoAdjust="0"/>
  </p:normalViewPr>
  <p:slideViewPr>
    <p:cSldViewPr snapToGrid="0" snapToObjects="1">
      <p:cViewPr varScale="1">
        <p:scale>
          <a:sx n="48" d="100"/>
          <a:sy n="48" d="100"/>
        </p:scale>
        <p:origin x="183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656"/>
    </p:cViewPr>
  </p:sorterViewPr>
  <p:notesViewPr>
    <p:cSldViewPr snapToGrid="0" snapToObjects="1">
      <p:cViewPr varScale="1">
        <p:scale>
          <a:sx n="55" d="100"/>
          <a:sy n="55" d="100"/>
        </p:scale>
        <p:origin x="206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B01275-79A1-4023-B0DE-6310F86FA8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541602-3170-46B8-9D19-2AD87BAEF86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9AE57-2A62-4901-9FF9-9DF2E2C1CF1B}" type="datetimeFigureOut">
              <a:rPr lang="en-IE" smtClean="0"/>
              <a:t>26/07/2022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985E6C-62AA-4EC6-8700-CF2A0B1E34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B7BF1-F184-4B1A-99C9-F184164947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43006-7DB4-4A19-A29E-93CDB302FE1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8234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20521-2B16-445B-A2A3-6B9B05E4E509}" type="datetimeFigureOut">
              <a:rPr lang="en-IE" smtClean="0"/>
              <a:t>26/07/2022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1A495-2D66-4698-A103-9C9ECC8ABD6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42439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D1A495-2D66-4698-A103-9C9ECC8ABD6F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135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1A495-2D66-4698-A103-9C9ECC8ABD6F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73678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1A495-2D66-4698-A103-9C9ECC8ABD6F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584703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1A495-2D66-4698-A103-9C9ECC8ABD6F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28739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1A495-2D66-4698-A103-9C9ECC8ABD6F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51910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1A495-2D66-4698-A103-9C9ECC8ABD6F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2317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D1A495-2D66-4698-A103-9C9ECC8ABD6F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458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1A495-2D66-4698-A103-9C9ECC8ABD6F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37762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1A495-2D66-4698-A103-9C9ECC8ABD6F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5032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1A495-2D66-4698-A103-9C9ECC8ABD6F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8960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1A495-2D66-4698-A103-9C9ECC8ABD6F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72693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1A495-2D66-4698-A103-9C9ECC8ABD6F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37941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1A495-2D66-4698-A103-9C9ECC8ABD6F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60503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1A495-2D66-4698-A103-9C9ECC8ABD6F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72437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BA8C1-C026-5644-9DF4-1833CA6E23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EA6ADC-DBCA-9C48-810C-EB95F4D983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FEDD9-7A96-EB42-9161-9086CAACB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147E-7D0C-9447-90E1-6DFF51076B33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20B45-12FB-A643-A695-FEA4A03BD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824B5-AA8B-E54C-B4A5-F3697B3DC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24727-8EE8-1B4B-AFCE-9FA0D47AB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36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488F3-04E2-7149-972E-52EB6FF2E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736193-17D2-9344-8DDF-EE1D97D870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73CC0-27D6-9242-8CAB-18CF5F30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147E-7D0C-9447-90E1-6DFF51076B33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F2E97-5470-7347-B622-CCB4722E7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647F4-7CAF-964A-BABA-264266038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24727-8EE8-1B4B-AFCE-9FA0D47AB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503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C709B4-4500-864C-B5A1-13C0F00C8C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1B777C-CD75-4947-9A86-C1807412A1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A0590-4D13-1C41-8F34-741527A57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147E-7D0C-9447-90E1-6DFF51076B33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D1B54-0721-1547-B024-90F0FD22E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8131E-C6EC-A142-B471-0F45AF929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24727-8EE8-1B4B-AFCE-9FA0D47AB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78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03BEB-4FC7-2F4E-B44B-9731D713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846C1-D6E7-6549-9BF5-A7B326514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37BB2-F6B7-6147-876B-D215CBD4B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147E-7D0C-9447-90E1-6DFF51076B33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B000D-08A6-A04E-936F-45B8336F4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3B0D0-AC37-AC4D-9C0C-72486CE1B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24727-8EE8-1B4B-AFCE-9FA0D47AB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2C6F0-D4BD-F244-B270-A199292E4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361CF-2A68-524E-9212-3E6DDBA3A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404CE-32E3-0B48-9655-7922CD26F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147E-7D0C-9447-90E1-6DFF51076B33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11EDD-7180-5947-9F6C-816FEAEC1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A9B5F-B3C8-5345-9243-E12CEA0A8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24727-8EE8-1B4B-AFCE-9FA0D47AB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87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51A78-6609-6F42-BF6B-C1007DC7B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7BC9D-F127-B145-8F2A-DF9C576FC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A6C324-1D99-E44B-AE17-C7132C7B9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2E4A16-4686-A840-993E-5C15BB631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147E-7D0C-9447-90E1-6DFF51076B33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D6D92E-719B-4D43-9BE4-836BF9CD1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E22D4E-52B4-794B-9182-BD92C6655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24727-8EE8-1B4B-AFCE-9FA0D47AB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27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A654D-8964-0948-8928-81615979D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0C8438-07D5-FC4B-932B-A1A50635E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F549AA-15A3-924D-AB32-4C9316337C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B0FD91-5179-FD48-BEAD-FC5D7F18D0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68AF10-11D0-4141-9AB8-B571C8559E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8A1469-CA71-1E4E-B683-79E478F32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147E-7D0C-9447-90E1-6DFF51076B33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01E743-40DA-8D4D-A363-399701984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D8E472-7E1A-EA47-8AF8-AD323D571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24727-8EE8-1B4B-AFCE-9FA0D47AB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72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7FFE8-7DF2-DE4E-AD85-F2A78C145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AC0445-4BB7-CE41-AE63-823163CF5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147E-7D0C-9447-90E1-6DFF51076B33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7C25E7-EC79-BC41-95A0-8B17BC2DF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97C7C6-FC16-B244-A101-A153FC1FD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24727-8EE8-1B4B-AFCE-9FA0D47AB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4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756DD0-73A7-A74E-9182-2E37924CD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147E-7D0C-9447-90E1-6DFF51076B33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F56FD0-20F6-2A48-8BBF-D1D69E59C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58FF4B-1E4A-F54B-847F-79A72F10F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24727-8EE8-1B4B-AFCE-9FA0D47AB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0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60CAB-6E63-AB40-B4A3-908861A68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49E81-C544-1440-A11F-1BBA547E1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DE2AF8-D245-2743-BB3A-B955D5895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618F6D-0AD2-E649-89E0-C500F4769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147E-7D0C-9447-90E1-6DFF51076B33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A60004-4F2C-C64C-BB12-C68A02C21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602F25-1162-0D43-8975-F33A4ED9A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24727-8EE8-1B4B-AFCE-9FA0D47AB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18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A2001-A871-C648-AA14-EFA0333BF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81ADBD-52EA-6A42-A719-879564D151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F9FFFB-C28A-524D-A434-19FDC4CB38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66BB31-5BDD-2342-90B6-F6AA666A9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147E-7D0C-9447-90E1-6DFF51076B33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FF2185-5F10-4648-BE67-3A0E940FF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20EFAC-2BF4-F742-AF7A-176FF9E08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24727-8EE8-1B4B-AFCE-9FA0D47AB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08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54EC54-6622-154D-A6FE-1BBBBE177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4CC561-00B0-B54E-A40C-E403A3953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5E853-4784-2D4F-B5A5-DF96F5A6F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7147E-7D0C-9447-90E1-6DFF51076B33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8E5B4-C1FA-5C48-BAA7-C937F1E0ED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1D42F-F3AE-1941-8454-02EC22B2D5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24727-8EE8-1B4B-AFCE-9FA0D47AB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7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1C72D0-1718-437B-B94F-6E339B7483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6139" y="3429000"/>
            <a:ext cx="4154557" cy="9839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66F633-E648-4C9B-8006-C4632C93011F}"/>
              </a:ext>
            </a:extLst>
          </p:cNvPr>
          <p:cNvSpPr txBox="1"/>
          <p:nvPr/>
        </p:nvSpPr>
        <p:spPr>
          <a:xfrm>
            <a:off x="2076262" y="1956468"/>
            <a:ext cx="7794310" cy="2456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5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Comprehension Strategy: Inferring</a:t>
            </a:r>
            <a:endParaRPr kumimoji="0" lang="en-IE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0068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41B4EFA-5AEF-4A6B-B43C-098264761E09}"/>
              </a:ext>
            </a:extLst>
          </p:cNvPr>
          <p:cNvSpPr/>
          <p:nvPr/>
        </p:nvSpPr>
        <p:spPr>
          <a:xfrm>
            <a:off x="6687647" y="1511702"/>
            <a:ext cx="5199908" cy="379645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C8D9D0-6184-4A2C-84A3-B65B6562C9C4}"/>
              </a:ext>
            </a:extLst>
          </p:cNvPr>
          <p:cNvSpPr txBox="1"/>
          <p:nvPr/>
        </p:nvSpPr>
        <p:spPr>
          <a:xfrm>
            <a:off x="6937513" y="1806868"/>
            <a:ext cx="49500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In the 3</a:t>
            </a:r>
            <a:r>
              <a:rPr lang="en-US" sz="2800" b="1" baseline="30000" dirty="0">
                <a:solidFill>
                  <a:schemeClr val="accent1">
                    <a:lumMod val="50000"/>
                  </a:schemeClr>
                </a:solidFill>
              </a:rPr>
              <a:t>rd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paragraph on page 7: </a:t>
            </a:r>
          </a:p>
          <a:p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1. Why do you think people rushed to stock up on bread and milk before the blizzard hit?</a:t>
            </a:r>
          </a:p>
          <a:p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2. Why do you think there were widespread power failures?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A6BD4D-878A-47C2-82AD-B7B9E620B1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337" y="1640214"/>
            <a:ext cx="5189060" cy="3508256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16678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41B4EFA-5AEF-4A6B-B43C-098264761E09}"/>
              </a:ext>
            </a:extLst>
          </p:cNvPr>
          <p:cNvSpPr/>
          <p:nvPr/>
        </p:nvSpPr>
        <p:spPr>
          <a:xfrm>
            <a:off x="6687647" y="1511702"/>
            <a:ext cx="5199908" cy="431262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C8D9D0-6184-4A2C-84A3-B65B6562C9C4}"/>
              </a:ext>
            </a:extLst>
          </p:cNvPr>
          <p:cNvSpPr txBox="1"/>
          <p:nvPr/>
        </p:nvSpPr>
        <p:spPr>
          <a:xfrm>
            <a:off x="6937513" y="1640214"/>
            <a:ext cx="49500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In the final line the author says  that the ‘Beast from the East would go down in Irish weather history.’ </a:t>
            </a:r>
          </a:p>
          <a:p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What does this statement mean? How can we tell from the text that this was a significant weather event?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A6BD4D-878A-47C2-82AD-B7B9E620B11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6" r="56"/>
          <a:stretch/>
        </p:blipFill>
        <p:spPr>
          <a:xfrm>
            <a:off x="625337" y="1640214"/>
            <a:ext cx="5189060" cy="3508256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1993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66F633-E648-4C9B-8006-C4632C93011F}"/>
              </a:ext>
            </a:extLst>
          </p:cNvPr>
          <p:cNvSpPr txBox="1"/>
          <p:nvPr/>
        </p:nvSpPr>
        <p:spPr>
          <a:xfrm>
            <a:off x="934278" y="1763768"/>
            <a:ext cx="10595113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kumimoji="0" lang="en-IE" sz="5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Unit </a:t>
            </a:r>
            <a:r>
              <a:rPr lang="en-IE" sz="5400" b="1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1b: </a:t>
            </a:r>
            <a:r>
              <a:rPr lang="en-IE" sz="5400" b="1" i="1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A Rescue with a Difference</a:t>
            </a:r>
            <a:endParaRPr kumimoji="0" lang="en-IE" sz="5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4419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41B4EFA-5AEF-4A6B-B43C-098264761E09}"/>
              </a:ext>
            </a:extLst>
          </p:cNvPr>
          <p:cNvSpPr/>
          <p:nvPr/>
        </p:nvSpPr>
        <p:spPr>
          <a:xfrm>
            <a:off x="7586870" y="1289472"/>
            <a:ext cx="4552122" cy="182062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C8D9D0-6184-4A2C-84A3-B65B6562C9C4}"/>
              </a:ext>
            </a:extLst>
          </p:cNvPr>
          <p:cNvSpPr txBox="1"/>
          <p:nvPr/>
        </p:nvSpPr>
        <p:spPr>
          <a:xfrm>
            <a:off x="7699513" y="1294218"/>
            <a:ext cx="43268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What might you infer about Tommy based on this information from page 12 of the text?</a:t>
            </a:r>
            <a:endParaRPr lang="en-IE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B8BD8F-42D1-4DCC-A3DA-B77EF03997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653" y="4065522"/>
            <a:ext cx="7010400" cy="80280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F20B7E-44CA-429C-AA56-37E0392C7B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653" y="1699540"/>
            <a:ext cx="7010400" cy="84728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B6A06D6-A7DA-4B10-9ECF-6499DA0CC985}"/>
              </a:ext>
            </a:extLst>
          </p:cNvPr>
          <p:cNvSpPr/>
          <p:nvPr/>
        </p:nvSpPr>
        <p:spPr>
          <a:xfrm>
            <a:off x="7586870" y="3703317"/>
            <a:ext cx="4552122" cy="18604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C135CB-6EAC-46DF-B153-3073EE890D98}"/>
              </a:ext>
            </a:extLst>
          </p:cNvPr>
          <p:cNvSpPr txBox="1"/>
          <p:nvPr/>
        </p:nvSpPr>
        <p:spPr>
          <a:xfrm>
            <a:off x="7699513" y="3747900"/>
            <a:ext cx="43268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What might you infer about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Áine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based on this information from page 12 of the text?</a:t>
            </a:r>
            <a:endParaRPr lang="en-IE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209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41B4EFA-5AEF-4A6B-B43C-098264761E09}"/>
              </a:ext>
            </a:extLst>
          </p:cNvPr>
          <p:cNvSpPr/>
          <p:nvPr/>
        </p:nvSpPr>
        <p:spPr>
          <a:xfrm>
            <a:off x="7474224" y="1523778"/>
            <a:ext cx="4552122" cy="290907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C8D9D0-6184-4A2C-84A3-B65B6562C9C4}"/>
              </a:ext>
            </a:extLst>
          </p:cNvPr>
          <p:cNvSpPr txBox="1"/>
          <p:nvPr/>
        </p:nvSpPr>
        <p:spPr>
          <a:xfrm>
            <a:off x="7792276" y="1542494"/>
            <a:ext cx="42340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What can you infer from the below statement from page 14?</a:t>
            </a:r>
          </a:p>
          <a:p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‘Aware of the thin ice, Tommy worked quickly.’</a:t>
            </a:r>
            <a:endParaRPr lang="en-IE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4F464C-A223-4DF3-AB93-FD957EE2D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653" y="1847115"/>
            <a:ext cx="6862888" cy="206841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4156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02337D6-C694-422E-B3F6-C6CD63F0547A}"/>
              </a:ext>
            </a:extLst>
          </p:cNvPr>
          <p:cNvSpPr txBox="1"/>
          <p:nvPr/>
        </p:nvSpPr>
        <p:spPr>
          <a:xfrm>
            <a:off x="1027043" y="2127792"/>
            <a:ext cx="10137914" cy="2245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An </a:t>
            </a:r>
            <a:r>
              <a:rPr kumimoji="0" lang="en-IE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inference</a:t>
            </a:r>
            <a:r>
              <a:rPr kumimoji="0" lang="en-IE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 is something you conclude based partly on clues in the text and partly on your own experience or knowledge. </a:t>
            </a:r>
            <a:endParaRPr kumimoji="0" lang="en-I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9185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A1A419E-901B-49E1-8DD1-90CD7EC16862}"/>
              </a:ext>
            </a:extLst>
          </p:cNvPr>
          <p:cNvGrpSpPr/>
          <p:nvPr/>
        </p:nvGrpSpPr>
        <p:grpSpPr>
          <a:xfrm>
            <a:off x="591119" y="3636362"/>
            <a:ext cx="3160011" cy="1090849"/>
            <a:chOff x="8713325" y="2333180"/>
            <a:chExt cx="3375121" cy="109084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1213958-16C5-4ECB-AD5E-7C6DC9F63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13325" y="2333180"/>
              <a:ext cx="3375121" cy="109084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3459935-2820-4806-80F4-8068FBA48251}"/>
                </a:ext>
              </a:extLst>
            </p:cNvPr>
            <p:cNvSpPr txBox="1"/>
            <p:nvPr/>
          </p:nvSpPr>
          <p:spPr>
            <a:xfrm>
              <a:off x="8974484" y="2441280"/>
              <a:ext cx="278830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457200">
                <a:defRPr/>
              </a:pPr>
              <a:r>
                <a:rPr lang="en-IE" sz="2800" dirty="0">
                  <a:solidFill>
                    <a:schemeClr val="accent1">
                      <a:lumMod val="50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Clues in the text</a:t>
              </a:r>
              <a:endParaRPr kumimoji="0" lang="en-I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CEBA888E-E25A-46AC-82B4-EA6C985455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1315" y="3589877"/>
            <a:ext cx="3375121" cy="109084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EF379EF-EE1A-4F58-9C4E-72F75542DC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8967" y="3627470"/>
            <a:ext cx="2973816" cy="109084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3690212-E597-40B7-A5D3-C7E16BE46296}"/>
              </a:ext>
            </a:extLst>
          </p:cNvPr>
          <p:cNvSpPr txBox="1"/>
          <p:nvPr/>
        </p:nvSpPr>
        <p:spPr>
          <a:xfrm>
            <a:off x="3983072" y="3589877"/>
            <a:ext cx="581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n-IE" sz="5400" b="1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+</a:t>
            </a:r>
            <a:endParaRPr kumimoji="0" lang="en-IE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F03A3E-3E0A-4217-B828-01F76B320FA0}"/>
              </a:ext>
            </a:extLst>
          </p:cNvPr>
          <p:cNvSpPr txBox="1"/>
          <p:nvPr/>
        </p:nvSpPr>
        <p:spPr>
          <a:xfrm>
            <a:off x="5163577" y="3695842"/>
            <a:ext cx="26105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IE" sz="28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I already know</a:t>
            </a:r>
            <a:endParaRPr kumimoji="0" lang="en-I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F011EE-F054-44F7-B128-1DDF3C7AC5AC}"/>
              </a:ext>
            </a:extLst>
          </p:cNvPr>
          <p:cNvSpPr txBox="1"/>
          <p:nvPr/>
        </p:nvSpPr>
        <p:spPr>
          <a:xfrm>
            <a:off x="8156436" y="3589877"/>
            <a:ext cx="581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n-IE" sz="5400" b="1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=</a:t>
            </a:r>
            <a:endParaRPr kumimoji="0" lang="en-IE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8FEBB1-BC3E-4941-9076-9F742AA0CE3E}"/>
              </a:ext>
            </a:extLst>
          </p:cNvPr>
          <p:cNvSpPr txBox="1"/>
          <p:nvPr/>
        </p:nvSpPr>
        <p:spPr>
          <a:xfrm>
            <a:off x="9120578" y="3826438"/>
            <a:ext cx="2610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IE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Inference</a:t>
            </a:r>
            <a:endParaRPr kumimoji="0" lang="en-IE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002B2B9-7E5F-4DEA-A0FE-C2923C1927A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016" r="4016"/>
          <a:stretch/>
        </p:blipFill>
        <p:spPr>
          <a:xfrm>
            <a:off x="1142238" y="2367203"/>
            <a:ext cx="1815330" cy="10617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06A8D31D-23AE-4FC6-966A-BB94B1DF5368}"/>
              </a:ext>
            </a:extLst>
          </p:cNvPr>
          <p:cNvSpPr/>
          <p:nvPr/>
        </p:nvSpPr>
        <p:spPr>
          <a:xfrm>
            <a:off x="5506278" y="2038199"/>
            <a:ext cx="2267894" cy="1221836"/>
          </a:xfrm>
          <a:prstGeom prst="cloudCallout">
            <a:avLst/>
          </a:prstGeom>
          <a:solidFill>
            <a:srgbClr val="0095AD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60DC06-D3BC-42BA-9986-697F07EEF0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1987" y="2226929"/>
            <a:ext cx="1247775" cy="1257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894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02337D6-C694-422E-B3F6-C6CD63F0547A}"/>
              </a:ext>
            </a:extLst>
          </p:cNvPr>
          <p:cNvSpPr txBox="1"/>
          <p:nvPr/>
        </p:nvSpPr>
        <p:spPr>
          <a:xfrm>
            <a:off x="636470" y="1346859"/>
            <a:ext cx="757325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  <a:defRPr/>
            </a:pPr>
            <a:r>
              <a:rPr lang="en-IE" sz="32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would you infer if you read the following:</a:t>
            </a:r>
            <a:endParaRPr kumimoji="0" lang="en-IE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06C11E-4219-43D0-9BB5-E4D0DF7DF5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0225" y="1544528"/>
            <a:ext cx="2071113" cy="3768944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4F0CE5-8E83-41D5-B928-2404381ABDBA}"/>
              </a:ext>
            </a:extLst>
          </p:cNvPr>
          <p:cNvSpPr txBox="1"/>
          <p:nvPr/>
        </p:nvSpPr>
        <p:spPr>
          <a:xfrm>
            <a:off x="1479408" y="3325928"/>
            <a:ext cx="7195565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IE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“Ella stood with her arms folded tightly  </a:t>
            </a:r>
          </a:p>
          <a:p>
            <a:r>
              <a:rPr lang="en-IE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across her chest, and glared out the </a:t>
            </a:r>
          </a:p>
          <a:p>
            <a:r>
              <a:rPr lang="en-IE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window.”</a:t>
            </a:r>
            <a:endParaRPr lang="en-I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573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3690212-E597-40B7-A5D3-C7E16BE46296}"/>
              </a:ext>
            </a:extLst>
          </p:cNvPr>
          <p:cNvSpPr txBox="1"/>
          <p:nvPr/>
        </p:nvSpPr>
        <p:spPr>
          <a:xfrm>
            <a:off x="3883682" y="1820711"/>
            <a:ext cx="581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n-IE" sz="5400" b="1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+</a:t>
            </a:r>
            <a:endParaRPr kumimoji="0" lang="en-IE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F011EE-F054-44F7-B128-1DDF3C7AC5AC}"/>
              </a:ext>
            </a:extLst>
          </p:cNvPr>
          <p:cNvSpPr txBox="1"/>
          <p:nvPr/>
        </p:nvSpPr>
        <p:spPr>
          <a:xfrm>
            <a:off x="7955648" y="1652862"/>
            <a:ext cx="7982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n-IE" sz="5400" b="1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=</a:t>
            </a:r>
            <a:endParaRPr kumimoji="0" lang="en-IE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17A41C-513A-49BF-AC35-4B1E7EDD49F5}"/>
              </a:ext>
            </a:extLst>
          </p:cNvPr>
          <p:cNvSpPr txBox="1"/>
          <p:nvPr/>
        </p:nvSpPr>
        <p:spPr>
          <a:xfrm>
            <a:off x="591120" y="3468756"/>
            <a:ext cx="3006845" cy="2246769"/>
          </a:xfrm>
          <a:prstGeom prst="rect">
            <a:avLst/>
          </a:prstGeom>
          <a:solidFill>
            <a:schemeClr val="bg1"/>
          </a:solidFill>
          <a:ln w="38100">
            <a:solidFill>
              <a:srgbClr val="0095AD"/>
            </a:solidFill>
            <a:prstDash val="sysDot"/>
          </a:ln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n-IE" sz="2800" b="1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Ella’s arms are folded tightly across her chest and she’s glaring.</a:t>
            </a:r>
            <a:endParaRPr kumimoji="0" lang="en-IE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A516F5-5225-4CE1-8CA6-AA93425EFEE7}"/>
              </a:ext>
            </a:extLst>
          </p:cNvPr>
          <p:cNvSpPr txBox="1"/>
          <p:nvPr/>
        </p:nvSpPr>
        <p:spPr>
          <a:xfrm>
            <a:off x="4749086" y="3468755"/>
            <a:ext cx="3006845" cy="2246769"/>
          </a:xfrm>
          <a:prstGeom prst="rect">
            <a:avLst/>
          </a:prstGeom>
          <a:solidFill>
            <a:schemeClr val="bg1"/>
          </a:solidFill>
          <a:ln w="38100">
            <a:solidFill>
              <a:srgbClr val="0095AD"/>
            </a:solidFill>
            <a:prstDash val="sysDot"/>
          </a:ln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n-IE" sz="2800" b="1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People who fold their arms tightly and glare are often angry or upset.</a:t>
            </a:r>
            <a:endParaRPr kumimoji="0" lang="en-IE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83A5BB0-10DD-4D9A-816D-1DA414F85598}"/>
              </a:ext>
            </a:extLst>
          </p:cNvPr>
          <p:cNvSpPr txBox="1"/>
          <p:nvPr/>
        </p:nvSpPr>
        <p:spPr>
          <a:xfrm>
            <a:off x="8753891" y="3452190"/>
            <a:ext cx="3006845" cy="181588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n-IE" sz="28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Ella must be angry or upset </a:t>
            </a:r>
            <a:r>
              <a:rPr lang="en-IE" sz="2800" b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about something.</a:t>
            </a:r>
            <a:endParaRPr kumimoji="0" lang="en-IE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AAF4A0C-E1E7-4756-B58B-89DF2851D871}"/>
              </a:ext>
            </a:extLst>
          </p:cNvPr>
          <p:cNvGrpSpPr/>
          <p:nvPr/>
        </p:nvGrpSpPr>
        <p:grpSpPr>
          <a:xfrm>
            <a:off x="591119" y="1652860"/>
            <a:ext cx="3160011" cy="1762785"/>
            <a:chOff x="591119" y="1652860"/>
            <a:chExt cx="3160011" cy="176278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A1A419E-901B-49E1-8DD1-90CD7EC16862}"/>
                </a:ext>
              </a:extLst>
            </p:cNvPr>
            <p:cNvGrpSpPr/>
            <p:nvPr/>
          </p:nvGrpSpPr>
          <p:grpSpPr>
            <a:xfrm>
              <a:off x="591119" y="1652860"/>
              <a:ext cx="3160011" cy="1090849"/>
              <a:chOff x="8713325" y="2333180"/>
              <a:chExt cx="3375121" cy="1090849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B1213958-16C5-4ECB-AD5E-7C6DC9F63E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13325" y="2333180"/>
                <a:ext cx="3375121" cy="1090849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3459935-2820-4806-80F4-8068FBA48251}"/>
                  </a:ext>
                </a:extLst>
              </p:cNvPr>
              <p:cNvSpPr txBox="1"/>
              <p:nvPr/>
            </p:nvSpPr>
            <p:spPr>
              <a:xfrm>
                <a:off x="8974484" y="2441280"/>
                <a:ext cx="278830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 defTabSz="457200">
                  <a:defRPr/>
                </a:pPr>
                <a:r>
                  <a:rPr lang="en-IE" sz="2800" dirty="0">
                    <a:solidFill>
                      <a:schemeClr val="accent1">
                        <a:lumMod val="50000"/>
                      </a:schemeClr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Clues in the text</a:t>
                </a:r>
                <a:endParaRPr kumimoji="0" lang="en-IE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sp>
          <p:nvSpPr>
            <p:cNvPr id="26" name="Arrow: Left 25">
              <a:extLst>
                <a:ext uri="{FF2B5EF4-FFF2-40B4-BE49-F238E27FC236}">
                  <a16:creationId xmlns:a16="http://schemas.microsoft.com/office/drawing/2014/main" id="{ABC8183B-C89E-4F36-BE05-53D6250B9476}"/>
                </a:ext>
              </a:extLst>
            </p:cNvPr>
            <p:cNvSpPr/>
            <p:nvPr/>
          </p:nvSpPr>
          <p:spPr>
            <a:xfrm rot="16200000">
              <a:off x="1738695" y="2872198"/>
              <a:ext cx="711693" cy="375202"/>
            </a:xfrm>
            <a:prstGeom prst="leftArrow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E9E02EB-1E1D-496F-BC28-A07E035CBCBA}"/>
              </a:ext>
            </a:extLst>
          </p:cNvPr>
          <p:cNvGrpSpPr/>
          <p:nvPr/>
        </p:nvGrpSpPr>
        <p:grpSpPr>
          <a:xfrm>
            <a:off x="4564950" y="1652862"/>
            <a:ext cx="3375121" cy="1754048"/>
            <a:chOff x="4564950" y="1652862"/>
            <a:chExt cx="3375121" cy="175404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EBA888E-E25A-46AC-82B4-EA6C98545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64950" y="1652862"/>
              <a:ext cx="3375121" cy="1090849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CF03A3E-3E0A-4217-B828-01F76B320FA0}"/>
                </a:ext>
              </a:extLst>
            </p:cNvPr>
            <p:cNvSpPr txBox="1"/>
            <p:nvPr/>
          </p:nvSpPr>
          <p:spPr>
            <a:xfrm>
              <a:off x="4947212" y="1721232"/>
              <a:ext cx="261059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457200">
                <a:defRPr/>
              </a:pPr>
              <a:r>
                <a:rPr lang="en-IE" sz="2800" dirty="0">
                  <a:solidFill>
                    <a:schemeClr val="accent1">
                      <a:lumMod val="50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What I already know</a:t>
              </a:r>
              <a:endParaRPr kumimoji="0" lang="en-I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7" name="Arrow: Left 26">
              <a:extLst>
                <a:ext uri="{FF2B5EF4-FFF2-40B4-BE49-F238E27FC236}">
                  <a16:creationId xmlns:a16="http://schemas.microsoft.com/office/drawing/2014/main" id="{55926098-DA49-4B9B-B64F-9D7596F2985E}"/>
                </a:ext>
              </a:extLst>
            </p:cNvPr>
            <p:cNvSpPr/>
            <p:nvPr/>
          </p:nvSpPr>
          <p:spPr>
            <a:xfrm rot="16200000">
              <a:off x="5883925" y="2863463"/>
              <a:ext cx="711693" cy="375202"/>
            </a:xfrm>
            <a:prstGeom prst="leftArrow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95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8FFCF90-4503-441D-8489-8ECDB06C39EE}"/>
              </a:ext>
            </a:extLst>
          </p:cNvPr>
          <p:cNvGrpSpPr/>
          <p:nvPr/>
        </p:nvGrpSpPr>
        <p:grpSpPr>
          <a:xfrm>
            <a:off x="8656610" y="1591739"/>
            <a:ext cx="2973816" cy="1786161"/>
            <a:chOff x="8656610" y="1591739"/>
            <a:chExt cx="2973816" cy="178616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EF379EF-EE1A-4F58-9C4E-72F75542D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56610" y="1591739"/>
              <a:ext cx="2973816" cy="1090849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08FEBB1-BC3E-4941-9076-9F742AA0CE3E}"/>
                </a:ext>
              </a:extLst>
            </p:cNvPr>
            <p:cNvSpPr txBox="1"/>
            <p:nvPr/>
          </p:nvSpPr>
          <p:spPr>
            <a:xfrm>
              <a:off x="8838220" y="1812911"/>
              <a:ext cx="26105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457200">
                <a:defRPr/>
              </a:pPr>
              <a:r>
                <a:rPr lang="en-IE" sz="2800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Inference</a:t>
              </a:r>
              <a:endParaRPr kumimoji="0" lang="en-IE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8" name="Arrow: Left 27">
              <a:extLst>
                <a:ext uri="{FF2B5EF4-FFF2-40B4-BE49-F238E27FC236}">
                  <a16:creationId xmlns:a16="http://schemas.microsoft.com/office/drawing/2014/main" id="{A39673EA-7087-4E66-A416-5DC5DF78290C}"/>
                </a:ext>
              </a:extLst>
            </p:cNvPr>
            <p:cNvSpPr/>
            <p:nvPr/>
          </p:nvSpPr>
          <p:spPr>
            <a:xfrm rot="16200000">
              <a:off x="9747915" y="2834453"/>
              <a:ext cx="711693" cy="375202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84962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16" grpId="0" animBg="1"/>
      <p:bldP spid="18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51FF4740-5FF4-496E-9373-76B0301BA3B4}"/>
              </a:ext>
            </a:extLst>
          </p:cNvPr>
          <p:cNvSpPr txBox="1"/>
          <p:nvPr/>
        </p:nvSpPr>
        <p:spPr>
          <a:xfrm>
            <a:off x="636469" y="1381753"/>
            <a:ext cx="121253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  <a:defRPr/>
            </a:pPr>
            <a:r>
              <a:rPr lang="en-IE" sz="32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would you infer from each of the below sentences? </a:t>
            </a:r>
            <a:endParaRPr kumimoji="0" lang="en-IE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9557FA-A6FC-4F8D-A624-84A477C78E39}"/>
              </a:ext>
            </a:extLst>
          </p:cNvPr>
          <p:cNvSpPr txBox="1"/>
          <p:nvPr/>
        </p:nvSpPr>
        <p:spPr>
          <a:xfrm>
            <a:off x="513634" y="2643281"/>
            <a:ext cx="3269678" cy="255454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n-IE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“My family and I have everything we need: tickets, popcorn and drinks!”</a:t>
            </a:r>
            <a:endParaRPr lang="en-I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3F84059-7910-4AF2-817F-61006E48252A}"/>
              </a:ext>
            </a:extLst>
          </p:cNvPr>
          <p:cNvSpPr txBox="1"/>
          <p:nvPr/>
        </p:nvSpPr>
        <p:spPr>
          <a:xfrm>
            <a:off x="4461160" y="2643281"/>
            <a:ext cx="3589535" cy="304698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IE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“Claire rolled her eyes and stuck out her tongue when she saw the pile of broccoli on her plate.”</a:t>
            </a:r>
            <a:endParaRPr lang="en-I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511E99-E2C8-4372-BC44-86F52159EFA8}"/>
              </a:ext>
            </a:extLst>
          </p:cNvPr>
          <p:cNvSpPr txBox="1"/>
          <p:nvPr/>
        </p:nvSpPr>
        <p:spPr>
          <a:xfrm>
            <a:off x="8728543" y="2643281"/>
            <a:ext cx="3269678" cy="332398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IE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“Dad glanced out the window before we left the house and grabbed an umbrella. </a:t>
            </a:r>
            <a:endParaRPr kumimoji="0" lang="en-IE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457200">
              <a:defRPr/>
            </a:pPr>
            <a:endParaRPr lang="en-I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73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66F633-E648-4C9B-8006-C4632C93011F}"/>
              </a:ext>
            </a:extLst>
          </p:cNvPr>
          <p:cNvSpPr txBox="1"/>
          <p:nvPr/>
        </p:nvSpPr>
        <p:spPr>
          <a:xfrm>
            <a:off x="934278" y="1763768"/>
            <a:ext cx="10595113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kumimoji="0" lang="en-IE" sz="5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Unit 1a: </a:t>
            </a:r>
            <a:r>
              <a:rPr lang="en-IE" sz="5400" b="1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The Beast from the East</a:t>
            </a:r>
          </a:p>
          <a:p>
            <a:pPr lvl="0" algn="ctr" defTabSz="457200">
              <a:lnSpc>
                <a:spcPct val="150000"/>
              </a:lnSpc>
              <a:defRPr/>
            </a:pPr>
            <a:endParaRPr kumimoji="0" lang="en-IE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5626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41B4EFA-5AEF-4A6B-B43C-098264761E09}"/>
              </a:ext>
            </a:extLst>
          </p:cNvPr>
          <p:cNvSpPr/>
          <p:nvPr/>
        </p:nvSpPr>
        <p:spPr>
          <a:xfrm>
            <a:off x="7633252" y="1680950"/>
            <a:ext cx="4278175" cy="28659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C8D9D0-6184-4A2C-84A3-B65B6562C9C4}"/>
              </a:ext>
            </a:extLst>
          </p:cNvPr>
          <p:cNvSpPr txBox="1"/>
          <p:nvPr/>
        </p:nvSpPr>
        <p:spPr>
          <a:xfrm>
            <a:off x="7951304" y="1865750"/>
            <a:ext cx="396012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What might you infer from the fact that the weather event was called ‘The Beast from the East’?</a:t>
            </a:r>
          </a:p>
          <a:p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0D30AB-F415-44C1-95AC-FFCE1631D2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573" y="1739182"/>
            <a:ext cx="6796088" cy="2749480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79019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41B4EFA-5AEF-4A6B-B43C-098264761E09}"/>
              </a:ext>
            </a:extLst>
          </p:cNvPr>
          <p:cNvSpPr/>
          <p:nvPr/>
        </p:nvSpPr>
        <p:spPr>
          <a:xfrm>
            <a:off x="7275443" y="1511702"/>
            <a:ext cx="4612112" cy="16688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C8D9D0-6184-4A2C-84A3-B65B6562C9C4}"/>
              </a:ext>
            </a:extLst>
          </p:cNvPr>
          <p:cNvSpPr txBox="1"/>
          <p:nvPr/>
        </p:nvSpPr>
        <p:spPr>
          <a:xfrm>
            <a:off x="7494105" y="1588646"/>
            <a:ext cx="43934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What can you infer from these statements in the 2</a:t>
            </a:r>
            <a:r>
              <a:rPr lang="en-US" sz="2800" b="1" baseline="30000" dirty="0">
                <a:solidFill>
                  <a:schemeClr val="accent1">
                    <a:lumMod val="50000"/>
                  </a:schemeClr>
                </a:solidFill>
              </a:rPr>
              <a:t>nd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paragraph on page 7?</a:t>
            </a:r>
          </a:p>
          <a:p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EA4DD0-46D3-4A7F-9809-00A50F7BD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517" y="1627448"/>
            <a:ext cx="5199908" cy="4086139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67CD20-D0C2-48D5-8730-3E84CB608B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517" y="2429311"/>
            <a:ext cx="6460793" cy="907260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69651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9CFA18E0E4B468E0A2B78EF3F885D" ma:contentTypeVersion="8" ma:contentTypeDescription="Create a new document." ma:contentTypeScope="" ma:versionID="cd0ca180a6e3f8bc732b4ea7f7be2fbe">
  <xsd:schema xmlns:xsd="http://www.w3.org/2001/XMLSchema" xmlns:xs="http://www.w3.org/2001/XMLSchema" xmlns:p="http://schemas.microsoft.com/office/2006/metadata/properties" xmlns:ns2="ed0dab0f-15ac-4636-895d-55c77d9717a8" xmlns:ns3="2817e1aa-e079-4660-9fef-fd7225163f35" targetNamespace="http://schemas.microsoft.com/office/2006/metadata/properties" ma:root="true" ma:fieldsID="b1f25cf9212a441accb5d7a3c0a2d806" ns2:_="" ns3:_="">
    <xsd:import namespace="ed0dab0f-15ac-4636-895d-55c77d9717a8"/>
    <xsd:import namespace="2817e1aa-e079-4660-9fef-fd7225163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0dab0f-15ac-4636-895d-55c77d9717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17e1aa-e079-4660-9fef-fd7225163f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96E3D6-9E77-4A5F-B9CB-978BFF35513A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9ce42000-84c2-4011-b1a7-3d9f287543b8"/>
    <ds:schemaRef ds:uri="http://schemas.microsoft.com/office/infopath/2007/PartnerControls"/>
    <ds:schemaRef ds:uri="0aa213ad-4049-4cf6-85c8-feae26e75966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1C6CDE7-E4E9-42EE-BC24-E6AD3AAC4E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0dab0f-15ac-4636-895d-55c77d9717a8"/>
    <ds:schemaRef ds:uri="2817e1aa-e079-4660-9fef-fd7225163f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1EFFE5-934F-445B-9212-1B0476F322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27559</TotalTime>
  <Words>399</Words>
  <Application>Microsoft Office PowerPoint</Application>
  <PresentationFormat>Widescreen</PresentationFormat>
  <Paragraphs>71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O'Keeffe</dc:creator>
  <cp:lastModifiedBy>Karen Wogan</cp:lastModifiedBy>
  <cp:revision>222</cp:revision>
  <cp:lastPrinted>2020-03-10T13:32:22Z</cp:lastPrinted>
  <dcterms:created xsi:type="dcterms:W3CDTF">2020-01-30T12:44:49Z</dcterms:created>
  <dcterms:modified xsi:type="dcterms:W3CDTF">2022-07-26T12:57:17Z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0x010100C5D9CFA18E0E4B468E0A2B78EF3F885D</vt:lpwstr>
  </property>
</Properties>
</file>