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65" r:id="rId4"/>
    <p:sldId id="266" r:id="rId5"/>
    <p:sldId id="267" r:id="rId6"/>
    <p:sldId id="270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7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Dunn" initials="PD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1" autoAdjust="0"/>
    <p:restoredTop sz="94650" autoAdjust="0"/>
  </p:normalViewPr>
  <p:slideViewPr>
    <p:cSldViewPr snapToGrid="0" snapToObjects="1">
      <p:cViewPr>
        <p:scale>
          <a:sx n="102" d="100"/>
          <a:sy n="102" d="100"/>
        </p:scale>
        <p:origin x="774" y="-84"/>
      </p:cViewPr>
      <p:guideLst>
        <p:guide orient="horz" pos="2382"/>
        <p:guide pos="6732"/>
      </p:guideLst>
    </p:cSldViewPr>
  </p:slideViewPr>
  <p:outlineViewPr>
    <p:cViewPr>
      <p:scale>
        <a:sx n="33" d="100"/>
        <a:sy n="33" d="100"/>
      </p:scale>
      <p:origin x="0" y="-42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9B7940-C234-457B-BEE3-D30475408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19186-537A-4C0D-810F-BA5283834B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90E4F2-BB2E-4EBE-A1D8-328F9E212FEB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AF71BF-A528-4C11-8855-39A133DFF1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5C50FE-6F85-45DD-BECC-C32E6976D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07B5E-19FF-4AAE-96E6-3646FBCFC8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BAF2D-9E46-4ED9-9FA1-51D03C888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6F146C-5815-45A5-94D1-C1CA89840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LENS LOGO.png">
            <a:extLst>
              <a:ext uri="{FF2B5EF4-FFF2-40B4-BE49-F238E27FC236}">
                <a16:creationId xmlns:a16="http://schemas.microsoft.com/office/drawing/2014/main" id="{71FE0096-C43D-472A-9D9E-BC09CA638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9E2184-D97F-4DAF-846F-FE6AECC66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775450"/>
            <a:ext cx="27733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559"/>
            <a:ext cx="10688638" cy="6608887"/>
          </a:xfrm>
          <a:prstGeom prst="rect">
            <a:avLst/>
          </a:prstGeom>
          <a:solidFill>
            <a:srgbClr val="70C1A9">
              <a:alpha val="50196"/>
            </a:srgbClr>
          </a:solid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ga-IE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5019211" cy="506484"/>
          </a:xfrm>
          <a:prstGeom prst="rect">
            <a:avLst/>
          </a:prstGeom>
          <a:solidFill>
            <a:srgbClr val="009C78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320000" cy="507228"/>
          </a:xfrm>
          <a:prstGeom prst="rect">
            <a:avLst/>
          </a:prstGeom>
          <a:solidFill>
            <a:srgbClr val="009C78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3960000" cy="504000"/>
          </a:xfrm>
          <a:prstGeom prst="rect">
            <a:avLst/>
          </a:prstGeom>
          <a:solidFill>
            <a:srgbClr val="8BCBB7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rgbClr val="00785D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9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5DF4BBC-63FB-4BB0-B4FB-05F54CBA9192}"/>
              </a:ext>
            </a:extLst>
          </p:cNvPr>
          <p:cNvSpPr txBox="1">
            <a:spLocks/>
          </p:cNvSpPr>
          <p:nvPr/>
        </p:nvSpPr>
        <p:spPr>
          <a:xfrm>
            <a:off x="9399588" y="7019925"/>
            <a:ext cx="1289050" cy="542925"/>
          </a:xfrm>
          <a:prstGeom prst="rect">
            <a:avLst/>
          </a:prstGeom>
        </p:spPr>
        <p:txBody>
          <a:bodyPr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29C991-EB61-4A34-8F25-6D4E944BA73D}" type="slidenum">
              <a:rPr lang="ga-IE" altLang="en-US" sz="1200" smtClean="0">
                <a:solidFill>
                  <a:srgbClr val="009C78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200" dirty="0">
              <a:solidFill>
                <a:srgbClr val="009C78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A43D78-55F7-4DEB-9040-34F3E5FA278F}"/>
              </a:ext>
            </a:extLst>
          </p:cNvPr>
          <p:cNvCxnSpPr/>
          <p:nvPr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9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41E562E8-2B86-42B0-92C8-7444AEB0C3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019925"/>
            <a:ext cx="2224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9C78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9C78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22873" y="7019924"/>
            <a:ext cx="6476716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9C78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3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0473013-15FD-4A40-BC8A-FEFA6131654E}"/>
              </a:ext>
            </a:extLst>
          </p:cNvPr>
          <p:cNvSpPr txBox="1">
            <a:spLocks/>
          </p:cNvSpPr>
          <p:nvPr userDrawn="1"/>
        </p:nvSpPr>
        <p:spPr>
          <a:xfrm>
            <a:off x="9399588" y="7019925"/>
            <a:ext cx="1289050" cy="542925"/>
          </a:xfrm>
          <a:prstGeom prst="rect">
            <a:avLst/>
          </a:prstGeom>
        </p:spPr>
        <p:txBody>
          <a:bodyPr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663A56E-DEC0-4EE9-9B14-6BA878A55084}" type="slidenum">
              <a:rPr lang="ga-IE" altLang="en-US" sz="1200" smtClean="0">
                <a:solidFill>
                  <a:srgbClr val="009C78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200" dirty="0">
              <a:solidFill>
                <a:srgbClr val="009C78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B2208E-7BA1-4A38-A8AD-67E175411526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9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382A9B8E-56AC-4698-A2FE-970BDFFC0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019925"/>
            <a:ext cx="2224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9C78"/>
              </a:buClr>
              <a:buSzTx/>
              <a:buFont typeface="Courier New" panose="02070309020205020404" pitchFamily="49" charset="0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9C78"/>
              </a:buClr>
              <a:buFont typeface="Arial" panose="020B0604020202020204" pitchFamily="34" charset="0"/>
              <a:buChar char="–"/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9C78"/>
              </a:buClr>
              <a:defRPr sz="1400"/>
            </a:lvl3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9C78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9C78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22871" y="7019924"/>
            <a:ext cx="6476717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9C78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1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F6DE20F-8758-4C7E-8EC1-62ED4FE65E12}"/>
              </a:ext>
            </a:extLst>
          </p:cNvPr>
          <p:cNvSpPr txBox="1">
            <a:spLocks/>
          </p:cNvSpPr>
          <p:nvPr userDrawn="1"/>
        </p:nvSpPr>
        <p:spPr>
          <a:xfrm>
            <a:off x="9399588" y="7019925"/>
            <a:ext cx="1289050" cy="542925"/>
          </a:xfrm>
          <a:prstGeom prst="rect">
            <a:avLst/>
          </a:prstGeom>
        </p:spPr>
        <p:txBody>
          <a:bodyPr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FC38EEC-3FE1-4D57-BE77-627E831F45BF}" type="slidenum">
              <a:rPr lang="ga-IE" altLang="en-US" sz="1200" smtClean="0">
                <a:solidFill>
                  <a:srgbClr val="009C78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200" dirty="0">
              <a:solidFill>
                <a:srgbClr val="009C78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EB3AF-6108-40E1-8E80-A2BD7A5C776D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9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45F5E87C-00FD-492F-B4AB-5686689D1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019925"/>
            <a:ext cx="2224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5854701" y="5588000"/>
            <a:ext cx="4279900" cy="1003300"/>
          </a:xfrm>
          <a:prstGeom prst="rect">
            <a:avLst/>
          </a:prstGeom>
        </p:spPr>
        <p:txBody>
          <a:bodyPr vert="horz"/>
          <a:lstStyle>
            <a:lvl1pPr marL="0" marR="0" indent="0" algn="ctr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340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41402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9C78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9C78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922871" y="7019924"/>
            <a:ext cx="6476717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9C78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5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01A7BA5-46C2-4AAB-BC22-6E5261260981}"/>
              </a:ext>
            </a:extLst>
          </p:cNvPr>
          <p:cNvSpPr txBox="1">
            <a:spLocks/>
          </p:cNvSpPr>
          <p:nvPr userDrawn="1"/>
        </p:nvSpPr>
        <p:spPr>
          <a:xfrm>
            <a:off x="9399588" y="7019925"/>
            <a:ext cx="1289050" cy="542925"/>
          </a:xfrm>
          <a:prstGeom prst="rect">
            <a:avLst/>
          </a:prstGeom>
        </p:spPr>
        <p:txBody>
          <a:bodyPr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0AB0583-B5BE-4CDF-AB82-5BAC5D136A4F}" type="slidenum">
              <a:rPr lang="ga-IE" altLang="en-US" sz="1200" smtClean="0">
                <a:solidFill>
                  <a:srgbClr val="009C78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200" dirty="0">
              <a:solidFill>
                <a:srgbClr val="009C78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1314C2-BF46-4E50-819E-20677AC3A670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9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FBDFAC07-B10F-4E57-9902-615A003858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019925"/>
            <a:ext cx="2224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467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9C78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9C78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922871" y="7019924"/>
            <a:ext cx="6476717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9C78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71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CBFE938-CEDC-482C-AA90-5BDF950FB7E4}"/>
              </a:ext>
            </a:extLst>
          </p:cNvPr>
          <p:cNvSpPr txBox="1">
            <a:spLocks/>
          </p:cNvSpPr>
          <p:nvPr userDrawn="1"/>
        </p:nvSpPr>
        <p:spPr>
          <a:xfrm>
            <a:off x="9399588" y="7019925"/>
            <a:ext cx="1289050" cy="542925"/>
          </a:xfrm>
          <a:prstGeom prst="rect">
            <a:avLst/>
          </a:prstGeom>
        </p:spPr>
        <p:txBody>
          <a:bodyPr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F514C0F-3742-4BA4-9036-FA95CEF43F0A}" type="slidenum">
              <a:rPr lang="ga-IE" altLang="en-US" sz="1200" smtClean="0">
                <a:solidFill>
                  <a:srgbClr val="009C78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200" dirty="0">
              <a:solidFill>
                <a:srgbClr val="009C78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D347D0-DF95-47EA-9E52-376B06D78AB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9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DE384C2D-A1B2-41D5-9222-DFADC0CEC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019925"/>
            <a:ext cx="2224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9C78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9C78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0"/>
          </p:nvPr>
        </p:nvSpPr>
        <p:spPr>
          <a:xfrm>
            <a:off x="1112638" y="2524101"/>
            <a:ext cx="8463162" cy="4064746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22871" y="7019924"/>
            <a:ext cx="6476717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9C78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1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icture Placeholder 1">
            <a:extLst>
              <a:ext uri="{FF2B5EF4-FFF2-40B4-BE49-F238E27FC236}">
                <a16:creationId xmlns:a16="http://schemas.microsoft.com/office/drawing/2014/main" id="{42A24A25-AC18-43C7-BF49-0A7A389E1CC1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0" y="7938"/>
            <a:ext cx="10688638" cy="6608762"/>
          </a:xfrm>
          <a:solidFill>
            <a:srgbClr val="70C1A9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167ED4DF-C013-4E4E-BD49-E8013ED34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635125"/>
            <a:ext cx="5019675" cy="506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19138"/>
            <a:br>
              <a:rPr lang="fr-FR" altLang="fr-FR"/>
            </a:br>
            <a:r>
              <a:rPr lang="fr-FR" altLang="fr-FR"/>
              <a:t>Grammaire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0BAB9-F642-4F6F-9389-3991C0A7C9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220913"/>
            <a:ext cx="5715000" cy="508000"/>
          </a:xfrm>
        </p:spPr>
        <p:txBody>
          <a:bodyPr/>
          <a:lstStyle/>
          <a:p>
            <a:pPr>
              <a:defRPr/>
            </a:pPr>
            <a:r>
              <a:rPr lang="fr-FR" dirty="0"/>
              <a:t>Unité 1 : Bonjour, je me présente</a:t>
            </a:r>
            <a:endParaRPr lang="fr-FR" b="1" dirty="0"/>
          </a:p>
        </p:txBody>
      </p:sp>
      <p:sp>
        <p:nvSpPr>
          <p:cNvPr id="19460" name="Text Placeholder 4">
            <a:extLst>
              <a:ext uri="{FF2B5EF4-FFF2-40B4-BE49-F238E27FC236}">
                <a16:creationId xmlns:a16="http://schemas.microsoft.com/office/drawing/2014/main" id="{8912CA7C-49B5-42C6-B497-3E639BDF5910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0" y="2808288"/>
            <a:ext cx="3959225" cy="9731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b="1" dirty="0"/>
              <a:t>•</a:t>
            </a:r>
            <a:r>
              <a:rPr lang="en-US" b="1" dirty="0"/>
              <a:t> </a:t>
            </a:r>
            <a:r>
              <a:rPr lang="fr-FR" dirty="0"/>
              <a:t>Le présent</a:t>
            </a:r>
          </a:p>
          <a:p>
            <a:pPr>
              <a:defRPr/>
            </a:pPr>
            <a:r>
              <a:rPr lang="fr-FR" b="1" dirty="0"/>
              <a:t>• </a:t>
            </a:r>
            <a:r>
              <a:rPr lang="fr-FR" dirty="0"/>
              <a:t>Les verbes pronominaux</a:t>
            </a:r>
          </a:p>
          <a:p>
            <a:pPr marL="719138">
              <a:spcBef>
                <a:spcPct val="0"/>
              </a:spcBef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8FA84-E1B6-473D-AEE1-5C2F682A99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DA6AF-C631-47F6-81FF-44DDE37BC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8. </a:t>
            </a:r>
            <a:r>
              <a:rPr lang="en-US" dirty="0"/>
              <a:t>Other commonly used irregular verbs in French</a:t>
            </a:r>
          </a:p>
        </p:txBody>
      </p:sp>
      <p:sp>
        <p:nvSpPr>
          <p:cNvPr id="17412" name="Text Placeholder 6">
            <a:extLst>
              <a:ext uri="{FF2B5EF4-FFF2-40B4-BE49-F238E27FC236}">
                <a16:creationId xmlns:a16="http://schemas.microsoft.com/office/drawing/2014/main" id="{4782D90C-5E77-4123-BAC3-6F464A144F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31F431-7405-40B9-BAA7-FAD9D83A4F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97934" y="1447800"/>
            <a:ext cx="8463162" cy="5143500"/>
          </a:xfrm>
        </p:spPr>
        <p:txBody>
          <a:bodyPr numCol="2"/>
          <a:lstStyle/>
          <a:p>
            <a:pPr>
              <a:defRPr/>
            </a:pPr>
            <a:r>
              <a:rPr lang="fr-FR" b="1" dirty="0"/>
              <a:t>boire</a:t>
            </a:r>
            <a:r>
              <a:rPr lang="fr-FR" dirty="0"/>
              <a:t> 		to drink </a:t>
            </a:r>
          </a:p>
          <a:p>
            <a:pPr>
              <a:defRPr/>
            </a:pPr>
            <a:r>
              <a:rPr lang="fr-FR" b="1" dirty="0"/>
              <a:t>conclure</a:t>
            </a:r>
            <a:r>
              <a:rPr lang="fr-FR" dirty="0"/>
              <a:t>		to </a:t>
            </a:r>
            <a:r>
              <a:rPr lang="fr-FR" dirty="0" err="1"/>
              <a:t>conclude</a:t>
            </a:r>
            <a:endParaRPr lang="fr-FR" dirty="0"/>
          </a:p>
          <a:p>
            <a:pPr>
              <a:defRPr/>
            </a:pPr>
            <a:r>
              <a:rPr lang="fr-FR" b="1" dirty="0"/>
              <a:t>conduire</a:t>
            </a:r>
            <a:r>
              <a:rPr lang="fr-FR" dirty="0"/>
              <a:t> 		to drive, to lead </a:t>
            </a:r>
          </a:p>
          <a:p>
            <a:pPr>
              <a:defRPr/>
            </a:pPr>
            <a:r>
              <a:rPr lang="fr-FR" b="1" dirty="0"/>
              <a:t>connaître</a:t>
            </a:r>
            <a:r>
              <a:rPr lang="fr-FR" dirty="0"/>
              <a:t>	 	to know </a:t>
            </a:r>
          </a:p>
          <a:p>
            <a:pPr>
              <a:defRPr/>
            </a:pPr>
            <a:r>
              <a:rPr lang="fr-FR" b="1" dirty="0"/>
              <a:t>courir</a:t>
            </a:r>
            <a:r>
              <a:rPr lang="fr-FR" dirty="0"/>
              <a:t> 		to run </a:t>
            </a:r>
          </a:p>
          <a:p>
            <a:pPr>
              <a:defRPr/>
            </a:pPr>
            <a:r>
              <a:rPr lang="fr-FR" b="1" dirty="0"/>
              <a:t>croire</a:t>
            </a:r>
            <a:r>
              <a:rPr lang="fr-FR" dirty="0"/>
              <a:t> 		to </a:t>
            </a:r>
            <a:r>
              <a:rPr lang="fr-FR" dirty="0" err="1"/>
              <a:t>believe</a:t>
            </a:r>
            <a:endParaRPr lang="fr-FR" dirty="0"/>
          </a:p>
          <a:p>
            <a:pPr>
              <a:defRPr/>
            </a:pPr>
            <a:r>
              <a:rPr lang="fr-FR" b="1" dirty="0"/>
              <a:t>dire</a:t>
            </a:r>
            <a:r>
              <a:rPr lang="fr-FR" dirty="0"/>
              <a:t> 			to </a:t>
            </a:r>
            <a:r>
              <a:rPr lang="fr-FR" dirty="0" err="1"/>
              <a:t>say</a:t>
            </a:r>
            <a:r>
              <a:rPr lang="fr-FR" dirty="0"/>
              <a:t>, to tell</a:t>
            </a:r>
          </a:p>
          <a:p>
            <a:pPr>
              <a:defRPr/>
            </a:pPr>
            <a:r>
              <a:rPr lang="fr-FR" b="1" dirty="0"/>
              <a:t>dormir</a:t>
            </a:r>
            <a:r>
              <a:rPr lang="fr-FR" dirty="0"/>
              <a:t> 		to </a:t>
            </a:r>
            <a:r>
              <a:rPr lang="fr-FR" dirty="0" err="1"/>
              <a:t>sleep</a:t>
            </a:r>
            <a:endParaRPr lang="fr-FR" dirty="0"/>
          </a:p>
          <a:p>
            <a:pPr>
              <a:defRPr/>
            </a:pPr>
            <a:r>
              <a:rPr lang="fr-FR" b="1" dirty="0"/>
              <a:t>écrire</a:t>
            </a:r>
            <a:r>
              <a:rPr lang="fr-FR" dirty="0"/>
              <a:t> 		to </a:t>
            </a:r>
            <a:r>
              <a:rPr lang="fr-FR" dirty="0" err="1"/>
              <a:t>write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="1" dirty="0"/>
              <a:t>falloir</a:t>
            </a:r>
            <a:r>
              <a:rPr lang="fr-FR" dirty="0"/>
              <a:t> 		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="1" dirty="0"/>
              <a:t>frire</a:t>
            </a:r>
            <a:r>
              <a:rPr lang="fr-FR" dirty="0"/>
              <a:t> 			to </a:t>
            </a:r>
            <a:r>
              <a:rPr lang="fr-FR" dirty="0" err="1"/>
              <a:t>fry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="1" dirty="0"/>
              <a:t>inclure</a:t>
            </a:r>
            <a:r>
              <a:rPr lang="fr-FR" dirty="0"/>
              <a:t> 		to </a:t>
            </a:r>
            <a:r>
              <a:rPr lang="fr-FR" dirty="0" err="1"/>
              <a:t>include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="1" dirty="0"/>
              <a:t>joindre</a:t>
            </a:r>
            <a:r>
              <a:rPr lang="fr-FR" dirty="0"/>
              <a:t> 		to </a:t>
            </a:r>
            <a:r>
              <a:rPr lang="fr-FR" dirty="0" err="1"/>
              <a:t>join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="1" dirty="0"/>
              <a:t>lire</a:t>
            </a:r>
            <a:r>
              <a:rPr lang="fr-FR" dirty="0"/>
              <a:t> 			to </a:t>
            </a:r>
            <a:r>
              <a:rPr lang="fr-FR" dirty="0" err="1"/>
              <a:t>read</a:t>
            </a:r>
            <a:r>
              <a:rPr lang="fr-FR" dirty="0"/>
              <a:t>  </a:t>
            </a:r>
          </a:p>
          <a:p>
            <a:pPr>
              <a:defRPr/>
            </a:pPr>
            <a:r>
              <a:rPr lang="fr-FR" b="1" dirty="0"/>
              <a:t>mettre</a:t>
            </a:r>
            <a:r>
              <a:rPr lang="fr-FR" dirty="0"/>
              <a:t> 		to put</a:t>
            </a:r>
          </a:p>
          <a:p>
            <a:pPr>
              <a:defRPr/>
            </a:pPr>
            <a:r>
              <a:rPr lang="fr-FR" b="1" dirty="0"/>
              <a:t>naître</a:t>
            </a:r>
            <a:r>
              <a:rPr lang="fr-FR" dirty="0"/>
              <a:t> 		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born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	</a:t>
            </a:r>
            <a:r>
              <a:rPr lang="fr-FR" b="1" dirty="0"/>
              <a:t>ouvrir</a:t>
            </a:r>
            <a:r>
              <a:rPr lang="fr-FR" dirty="0"/>
              <a:t>		to open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peindre</a:t>
            </a:r>
            <a:r>
              <a:rPr lang="fr-FR" dirty="0"/>
              <a:t> 		to </a:t>
            </a:r>
            <a:r>
              <a:rPr lang="fr-FR" dirty="0" err="1"/>
              <a:t>paint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plaire</a:t>
            </a:r>
            <a:r>
              <a:rPr lang="fr-FR" dirty="0"/>
              <a:t> 		to </a:t>
            </a:r>
            <a:r>
              <a:rPr lang="fr-FR" dirty="0" err="1"/>
              <a:t>please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	</a:t>
            </a:r>
            <a:r>
              <a:rPr lang="fr-FR" b="1" dirty="0"/>
              <a:t>pleuvoir</a:t>
            </a:r>
            <a:r>
              <a:rPr lang="fr-FR" dirty="0"/>
              <a:t> 		to </a:t>
            </a:r>
            <a:r>
              <a:rPr lang="fr-FR" dirty="0" err="1"/>
              <a:t>rain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prendre</a:t>
            </a:r>
            <a:r>
              <a:rPr lang="fr-FR" dirty="0"/>
              <a:t> 		to </a:t>
            </a:r>
            <a:r>
              <a:rPr lang="fr-FR" dirty="0" err="1"/>
              <a:t>take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recevoir</a:t>
            </a:r>
            <a:r>
              <a:rPr lang="fr-FR" dirty="0"/>
              <a:t> 		to </a:t>
            </a:r>
            <a:r>
              <a:rPr lang="fr-FR" dirty="0" err="1"/>
              <a:t>receive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rire</a:t>
            </a:r>
            <a:r>
              <a:rPr lang="fr-FR" dirty="0"/>
              <a:t> 			to </a:t>
            </a:r>
            <a:r>
              <a:rPr lang="fr-FR" dirty="0" err="1"/>
              <a:t>laugh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	</a:t>
            </a:r>
            <a:r>
              <a:rPr lang="fr-FR" b="1" dirty="0"/>
              <a:t>savoir</a:t>
            </a:r>
            <a:r>
              <a:rPr lang="fr-FR" dirty="0"/>
              <a:t> 		to know </a:t>
            </a:r>
          </a:p>
          <a:p>
            <a:pPr>
              <a:defRPr/>
            </a:pPr>
            <a:r>
              <a:rPr lang="fr-FR" dirty="0"/>
              <a:t>     	</a:t>
            </a:r>
            <a:r>
              <a:rPr lang="fr-FR" b="1" dirty="0"/>
              <a:t>sortir</a:t>
            </a:r>
            <a:r>
              <a:rPr lang="fr-FR" dirty="0"/>
              <a:t> 		to go out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suffire</a:t>
            </a:r>
            <a:r>
              <a:rPr lang="fr-FR" dirty="0"/>
              <a:t> 		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enough</a:t>
            </a:r>
            <a:endParaRPr lang="fr-FR" dirty="0"/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suivre</a:t>
            </a:r>
            <a:r>
              <a:rPr lang="fr-FR" dirty="0"/>
              <a:t> 		to follow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tenir</a:t>
            </a:r>
            <a:r>
              <a:rPr lang="fr-FR" dirty="0"/>
              <a:t> 		to </a:t>
            </a:r>
            <a:r>
              <a:rPr lang="fr-FR" dirty="0" err="1"/>
              <a:t>hold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valoir</a:t>
            </a:r>
            <a:r>
              <a:rPr lang="fr-FR" dirty="0"/>
              <a:t> 		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worth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     	</a:t>
            </a:r>
            <a:r>
              <a:rPr lang="fr-FR" b="1" dirty="0"/>
              <a:t>venir</a:t>
            </a:r>
            <a:r>
              <a:rPr lang="fr-FR" dirty="0"/>
              <a:t> 		to come </a:t>
            </a:r>
          </a:p>
          <a:p>
            <a:pPr>
              <a:defRPr/>
            </a:pPr>
            <a:r>
              <a:rPr lang="fr-FR" dirty="0"/>
              <a:t>    	</a:t>
            </a:r>
            <a:r>
              <a:rPr lang="fr-FR" b="1" dirty="0"/>
              <a:t>vivre</a:t>
            </a:r>
            <a:r>
              <a:rPr lang="fr-FR" dirty="0"/>
              <a:t> 		to live </a:t>
            </a:r>
          </a:p>
          <a:p>
            <a:pPr>
              <a:defRPr/>
            </a:pPr>
            <a:r>
              <a:rPr lang="fr-FR" dirty="0"/>
              <a:t>     	</a:t>
            </a:r>
            <a:r>
              <a:rPr lang="fr-FR" b="1" dirty="0"/>
              <a:t>voir</a:t>
            </a:r>
            <a:r>
              <a:rPr lang="fr-FR" dirty="0"/>
              <a:t> 			to </a:t>
            </a:r>
            <a:r>
              <a:rPr lang="fr-FR" dirty="0" err="1"/>
              <a:t>see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A0BC0-A02C-4299-A250-9482C5368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36D11-A328-4097-8D67-01EDD39FA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9. </a:t>
            </a:r>
            <a:r>
              <a:rPr lang="en-US" dirty="0"/>
              <a:t>Complete the sentences with the correct form of the present tense</a:t>
            </a:r>
          </a:p>
        </p:txBody>
      </p:sp>
      <p:sp>
        <p:nvSpPr>
          <p:cNvPr id="18436" name="Text Placeholder 6">
            <a:extLst>
              <a:ext uri="{FF2B5EF4-FFF2-40B4-BE49-F238E27FC236}">
                <a16:creationId xmlns:a16="http://schemas.microsoft.com/office/drawing/2014/main" id="{A2B82F98-8A46-4DF6-859D-9F6B93DB4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7" name="Espace réservé du contenu 5">
            <a:extLst>
              <a:ext uri="{FF2B5EF4-FFF2-40B4-BE49-F238E27FC236}">
                <a16:creationId xmlns:a16="http://schemas.microsoft.com/office/drawing/2014/main" id="{30456845-4A87-4B90-B69E-C3E03D002196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altLang="fr-FR" dirty="0"/>
              <a:t>Noé ___________ (sortir) souvent le week-end.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Irina ___________ (savoir) jouer aux échecs.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Ils ___________ (vivre) à Bordeaux. 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Nous ___________ (aller) en boîte de nuit ce soir.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Tu ___________ (pouvoir) m’aider avec les devoirs de physique ?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Je ___________ (faire) du tennis tous les samedis.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Comment est-ce qu’on ___________ (dire) « to </a:t>
            </a:r>
            <a:r>
              <a:rPr lang="fr-FR" altLang="fr-FR" dirty="0" err="1"/>
              <a:t>laugh</a:t>
            </a:r>
            <a:r>
              <a:rPr lang="fr-FR" altLang="fr-FR" dirty="0"/>
              <a:t> » en français ?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Regarde Adrien : il ___________ (dormir) debout !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Je ___________ (devoir) terminer ma dissertation avant de sortir.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/>
              <a:t>Est-ce que vous ___________ (aller) au cinéma ?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9EF08-266D-4583-87CF-A7C317620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43C0-7EE9-47CC-998F-614EECB21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10. </a:t>
            </a:r>
            <a:r>
              <a:rPr lang="en-US" dirty="0"/>
              <a:t>Les </a:t>
            </a:r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en-US" dirty="0" err="1"/>
              <a:t>pronominaux</a:t>
            </a:r>
            <a:r>
              <a:rPr lang="en-US" dirty="0"/>
              <a:t> (reflexive verbs)</a:t>
            </a:r>
          </a:p>
        </p:txBody>
      </p:sp>
      <p:sp>
        <p:nvSpPr>
          <p:cNvPr id="19460" name="Text Placeholder 6">
            <a:extLst>
              <a:ext uri="{FF2B5EF4-FFF2-40B4-BE49-F238E27FC236}">
                <a16:creationId xmlns:a16="http://schemas.microsoft.com/office/drawing/2014/main" id="{1FD65EFE-6D36-4BCB-ADFF-A67EC38577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1" name="Espace réservé du contenu 5">
            <a:extLst>
              <a:ext uri="{FF2B5EF4-FFF2-40B4-BE49-F238E27FC236}">
                <a16:creationId xmlns:a16="http://schemas.microsoft.com/office/drawing/2014/main" id="{8D98FE31-7BC6-41BD-853D-268A41D65B7F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In English, </a:t>
            </a:r>
            <a:r>
              <a:rPr lang="fr-FR" altLang="fr-FR" b="1" dirty="0" err="1"/>
              <a:t>reflexive</a:t>
            </a:r>
            <a:r>
              <a:rPr lang="fr-FR" altLang="fr-FR" b="1" dirty="0"/>
              <a:t> </a:t>
            </a:r>
            <a:r>
              <a:rPr lang="fr-FR" altLang="fr-FR" b="1" dirty="0" err="1"/>
              <a:t>pronouns</a:t>
            </a:r>
            <a:r>
              <a:rPr lang="fr-FR" altLang="fr-FR" b="1" dirty="0"/>
              <a:t> </a:t>
            </a:r>
            <a:r>
              <a:rPr lang="fr-FR" altLang="fr-FR" dirty="0" err="1"/>
              <a:t>can</a:t>
            </a:r>
            <a:r>
              <a:rPr lang="fr-FR" altLang="fr-FR" dirty="0"/>
              <a:t> </a:t>
            </a:r>
            <a:r>
              <a:rPr lang="fr-FR" altLang="fr-FR" dirty="0" err="1"/>
              <a:t>sometimes</a:t>
            </a:r>
            <a:r>
              <a:rPr lang="fr-FR" altLang="fr-FR" dirty="0"/>
              <a:t> </a:t>
            </a:r>
            <a:r>
              <a:rPr lang="fr-FR" altLang="fr-FR" dirty="0" err="1"/>
              <a:t>be</a:t>
            </a:r>
            <a:r>
              <a:rPr lang="fr-FR" altLang="fr-FR" dirty="0"/>
              <a:t> </a:t>
            </a:r>
            <a:r>
              <a:rPr lang="fr-FR" altLang="fr-FR" dirty="0" err="1"/>
              <a:t>used</a:t>
            </a:r>
            <a:r>
              <a:rPr lang="fr-FR" altLang="fr-FR" dirty="0"/>
              <a:t> </a:t>
            </a:r>
            <a:r>
              <a:rPr lang="fr-FR" altLang="fr-FR" dirty="0" err="1"/>
              <a:t>when</a:t>
            </a:r>
            <a:r>
              <a:rPr lang="fr-FR" altLang="fr-FR" dirty="0"/>
              <a:t> the </a:t>
            </a:r>
            <a:r>
              <a:rPr lang="en-US" altLang="fr-FR" dirty="0"/>
              <a:t>subject performs the action on itself: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fr-FR" dirty="0"/>
          </a:p>
          <a:p>
            <a:pPr algn="ctr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/>
              <a:t>to wash </a:t>
            </a:r>
            <a:r>
              <a:rPr lang="en-US" altLang="fr-FR" b="1" dirty="0"/>
              <a:t>oneself </a:t>
            </a:r>
            <a:r>
              <a:rPr lang="fr-FR" altLang="fr-FR" dirty="0">
                <a:solidFill>
                  <a:srgbClr val="FF0000"/>
                </a:solidFill>
                <a:sym typeface="Wingdings 3" panose="05040102010807070707" pitchFamily="18" charset="2"/>
              </a:rPr>
              <a:t> </a:t>
            </a:r>
            <a:r>
              <a:rPr lang="fr-FR" altLang="fr-FR" dirty="0"/>
              <a:t>I </a:t>
            </a:r>
            <a:r>
              <a:rPr lang="fr-FR" altLang="fr-FR" dirty="0" err="1"/>
              <a:t>need</a:t>
            </a:r>
            <a:r>
              <a:rPr lang="fr-FR" altLang="fr-FR" dirty="0"/>
              <a:t> to </a:t>
            </a:r>
            <a:r>
              <a:rPr lang="fr-FR" altLang="fr-FR" dirty="0" err="1"/>
              <a:t>wash</a:t>
            </a:r>
            <a:r>
              <a:rPr lang="fr-FR" altLang="fr-FR" dirty="0"/>
              <a:t> </a:t>
            </a:r>
            <a:r>
              <a:rPr lang="fr-FR" altLang="fr-FR" b="1" dirty="0" err="1"/>
              <a:t>myself</a:t>
            </a:r>
            <a:endParaRPr lang="fr-FR" altLang="fr-FR" b="1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This is much more common in French. </a:t>
            </a:r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Verbs using this extra reflexive pronoun are called </a:t>
            </a:r>
            <a:r>
              <a:rPr lang="fr-FR" altLang="fr-FR" dirty="0" err="1"/>
              <a:t>reflexive</a:t>
            </a:r>
            <a:r>
              <a:rPr lang="fr-FR" altLang="fr-FR" dirty="0"/>
              <a:t> </a:t>
            </a:r>
            <a:r>
              <a:rPr lang="fr-FR" altLang="fr-FR" dirty="0" err="1"/>
              <a:t>verbs</a:t>
            </a:r>
            <a:r>
              <a:rPr lang="fr-FR" altLang="fr-FR" dirty="0"/>
              <a:t>.</a:t>
            </a:r>
            <a:endParaRPr lang="en-US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One difference is that in French the pronoun appears before the verb.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fr-FR" sz="2100" dirty="0">
              <a:solidFill>
                <a:schemeClr val="dk1"/>
              </a:solidFill>
              <a:ea typeface="+mn-ea"/>
              <a:cs typeface="+mn-cs"/>
            </a:endParaRP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0C400F-28FC-4C00-A18C-9CAFD9288D5E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4518025"/>
          <a:ext cx="7515224" cy="184947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57">
                <a:tc>
                  <a:txBody>
                    <a:bodyPr/>
                    <a:lstStyle/>
                    <a:p>
                      <a:r>
                        <a:rPr lang="en-GB" sz="2100" dirty="0"/>
                        <a:t>French </a:t>
                      </a:r>
                      <a:endParaRPr lang="en-GB" sz="2100" dirty="0">
                        <a:latin typeface="+mj-lt"/>
                      </a:endParaRPr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English</a:t>
                      </a:r>
                      <a:endParaRPr lang="en-GB" sz="2100" dirty="0">
                        <a:latin typeface="+mj-lt"/>
                      </a:endParaRPr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1443" marR="91443" marT="45654" marB="456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90">
                <a:tc>
                  <a:txBody>
                    <a:bodyPr/>
                    <a:lstStyle/>
                    <a:p>
                      <a:r>
                        <a:rPr lang="en-GB" sz="2000" b="1" dirty="0"/>
                        <a:t>se</a:t>
                      </a:r>
                      <a:r>
                        <a:rPr lang="en-GB" sz="2000" dirty="0"/>
                        <a:t> laver</a:t>
                      </a:r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 wash </a:t>
                      </a:r>
                      <a:r>
                        <a:rPr lang="en-GB" sz="2000" b="1" dirty="0"/>
                        <a:t>oneself</a:t>
                      </a:r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Reflexive</a:t>
                      </a:r>
                      <a:r>
                        <a:rPr lang="en-GB" sz="2000" baseline="0" dirty="0"/>
                        <a:t> pronoun used in French and English</a:t>
                      </a:r>
                      <a:endParaRPr lang="en-GB" sz="2000" dirty="0"/>
                    </a:p>
                  </a:txBody>
                  <a:tcPr marL="91443" marR="91443" marT="45654" marB="456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90">
                <a:tc>
                  <a:txBody>
                    <a:bodyPr/>
                    <a:lstStyle/>
                    <a:p>
                      <a:r>
                        <a:rPr lang="en-GB" sz="2000" b="1" dirty="0"/>
                        <a:t>se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réveiller</a:t>
                      </a:r>
                      <a:endParaRPr lang="en-GB" sz="2000" dirty="0"/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 wake</a:t>
                      </a:r>
                      <a:r>
                        <a:rPr lang="en-GB" sz="2000" baseline="0" dirty="0"/>
                        <a:t> up</a:t>
                      </a:r>
                      <a:endParaRPr lang="en-GB" sz="2000" dirty="0"/>
                    </a:p>
                  </a:txBody>
                  <a:tcPr marL="91443" marR="91443" marT="45654" marB="45654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Reflexive</a:t>
                      </a:r>
                      <a:r>
                        <a:rPr lang="en-GB" sz="2000" baseline="0" dirty="0"/>
                        <a:t> pronoun used in French and implied in English</a:t>
                      </a:r>
                      <a:endParaRPr lang="en-GB" sz="2000" dirty="0"/>
                    </a:p>
                  </a:txBody>
                  <a:tcPr marL="91443" marR="91443" marT="45654" marB="456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FF436B-9CE3-4168-A9CE-2FFC2951A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AD638-8103-4EA9-A987-1B6ECE920C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10. </a:t>
            </a:r>
            <a:r>
              <a:rPr lang="en-US" dirty="0"/>
              <a:t>Les </a:t>
            </a:r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en-US" dirty="0" err="1"/>
              <a:t>pronominaux</a:t>
            </a:r>
            <a:r>
              <a:rPr lang="en-US" dirty="0"/>
              <a:t> (reflexive verbs)</a:t>
            </a:r>
          </a:p>
        </p:txBody>
      </p:sp>
      <p:sp>
        <p:nvSpPr>
          <p:cNvPr id="20484" name="Text Placeholder 6">
            <a:extLst>
              <a:ext uri="{FF2B5EF4-FFF2-40B4-BE49-F238E27FC236}">
                <a16:creationId xmlns:a16="http://schemas.microsoft.com/office/drawing/2014/main" id="{3C025D14-F2F8-445E-B2A3-2A9445580C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893A1D-7E19-4A5B-9DAF-784289FF77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12838" y="1447800"/>
            <a:ext cx="8462962" cy="54483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The </a:t>
            </a:r>
            <a:r>
              <a:rPr lang="fr-FR" b="1" dirty="0" err="1"/>
              <a:t>reflexive</a:t>
            </a:r>
            <a:r>
              <a:rPr lang="fr-FR" b="1" dirty="0"/>
              <a:t> </a:t>
            </a:r>
            <a:r>
              <a:rPr lang="fr-FR" b="1" dirty="0" err="1"/>
              <a:t>pronouns</a:t>
            </a:r>
            <a:r>
              <a:rPr lang="fr-FR" b="1" dirty="0"/>
              <a:t> </a:t>
            </a:r>
            <a:r>
              <a:rPr lang="fr-FR" dirty="0"/>
              <a:t>are </a:t>
            </a:r>
            <a:r>
              <a:rPr lang="fr-FR" i="1" dirty="0"/>
              <a:t>me</a:t>
            </a:r>
            <a:r>
              <a:rPr lang="fr-FR" dirty="0"/>
              <a:t>, </a:t>
            </a:r>
            <a:r>
              <a:rPr lang="fr-FR" i="1" dirty="0"/>
              <a:t>te</a:t>
            </a:r>
            <a:r>
              <a:rPr lang="fr-FR" dirty="0"/>
              <a:t>, </a:t>
            </a:r>
            <a:r>
              <a:rPr lang="fr-FR" i="1" dirty="0"/>
              <a:t>se</a:t>
            </a:r>
            <a:r>
              <a:rPr lang="fr-FR" dirty="0"/>
              <a:t>, </a:t>
            </a:r>
            <a:r>
              <a:rPr lang="fr-FR" i="1" dirty="0"/>
              <a:t>nous</a:t>
            </a:r>
            <a:r>
              <a:rPr lang="fr-FR" dirty="0"/>
              <a:t>, </a:t>
            </a:r>
            <a:r>
              <a:rPr lang="fr-FR" i="1" dirty="0"/>
              <a:t>vous </a:t>
            </a:r>
            <a:r>
              <a:rPr lang="fr-FR" dirty="0"/>
              <a:t>and </a:t>
            </a:r>
            <a:r>
              <a:rPr lang="fr-FR" i="1" dirty="0"/>
              <a:t>se</a:t>
            </a:r>
            <a:r>
              <a:rPr lang="fr-FR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Note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i="1" dirty="0"/>
              <a:t>me</a:t>
            </a:r>
            <a:r>
              <a:rPr lang="fr-FR" dirty="0"/>
              <a:t>, </a:t>
            </a:r>
            <a:r>
              <a:rPr lang="fr-FR" i="1" dirty="0"/>
              <a:t>te</a:t>
            </a:r>
            <a:r>
              <a:rPr lang="fr-FR" dirty="0"/>
              <a:t> and </a:t>
            </a:r>
            <a:r>
              <a:rPr lang="fr-FR" i="1" dirty="0"/>
              <a:t>se </a:t>
            </a:r>
            <a:r>
              <a:rPr lang="fr-FR" dirty="0" err="1"/>
              <a:t>become</a:t>
            </a:r>
            <a:r>
              <a:rPr lang="fr-FR" dirty="0"/>
              <a:t> </a:t>
            </a:r>
            <a:r>
              <a:rPr lang="fr-FR" i="1" dirty="0"/>
              <a:t>m’</a:t>
            </a:r>
            <a:r>
              <a:rPr lang="fr-FR" dirty="0"/>
              <a:t>, </a:t>
            </a:r>
            <a:r>
              <a:rPr lang="fr-FR" i="1" dirty="0"/>
              <a:t>t’</a:t>
            </a:r>
            <a:r>
              <a:rPr lang="fr-FR" dirty="0"/>
              <a:t> and </a:t>
            </a:r>
            <a:r>
              <a:rPr lang="fr-FR" i="1" dirty="0"/>
              <a:t>s’ </a:t>
            </a:r>
            <a:r>
              <a:rPr lang="en-US" dirty="0"/>
              <a:t>in front of a vowel.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It can sound strange initially, but the </a:t>
            </a:r>
            <a:r>
              <a:rPr lang="en-US" i="1" dirty="0"/>
              <a:t>nous</a:t>
            </a:r>
            <a:r>
              <a:rPr lang="en-US" dirty="0"/>
              <a:t> and </a:t>
            </a:r>
            <a:r>
              <a:rPr lang="en-US" i="1" dirty="0" err="1"/>
              <a:t>vous</a:t>
            </a:r>
            <a:r>
              <a:rPr lang="en-US" dirty="0"/>
              <a:t> really are doubled.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good news is that most reflexive verbs end in </a:t>
            </a:r>
            <a:r>
              <a:rPr lang="en-US" i="1" dirty="0"/>
              <a:t>-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dirty="0"/>
              <a:t>and follow the same pattern as regular </a:t>
            </a:r>
            <a:r>
              <a:rPr lang="en-US" i="1" dirty="0"/>
              <a:t>-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dirty="0"/>
              <a:t>verbs.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58E1B1B-A084-4D90-BEBB-A9E490F742AC}"/>
              </a:ext>
            </a:extLst>
          </p:cNvPr>
          <p:cNvGraphicFramePr>
            <a:graphicFrameLocks noGrp="1"/>
          </p:cNvGraphicFramePr>
          <p:nvPr/>
        </p:nvGraphicFramePr>
        <p:xfrm>
          <a:off x="1195388" y="3563938"/>
          <a:ext cx="7404100" cy="296862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5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339">
                <a:tc>
                  <a:txBody>
                    <a:bodyPr/>
                    <a:lstStyle/>
                    <a:p>
                      <a:r>
                        <a:rPr lang="en-US" sz="2100" dirty="0"/>
                        <a:t>Se laver (to wash oneself) </a:t>
                      </a:r>
                      <a:endParaRPr lang="fr-FR" sz="21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S’amuser</a:t>
                      </a:r>
                      <a:r>
                        <a:rPr lang="en-US" sz="2100" dirty="0"/>
                        <a:t> (to enjoy oneself)</a:t>
                      </a:r>
                      <a:endParaRPr lang="en-US" sz="2100" b="1" dirty="0"/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je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me</a:t>
                      </a:r>
                      <a:r>
                        <a:rPr lang="fr-FR" sz="2100" dirty="0"/>
                        <a:t> lave 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m’</a:t>
                      </a:r>
                      <a:r>
                        <a:rPr lang="fr-FR" sz="2100" dirty="0"/>
                        <a:t>amuse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tu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te</a:t>
                      </a:r>
                      <a:r>
                        <a:rPr lang="fr-FR" sz="2100" dirty="0"/>
                        <a:t> laves 	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tu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t’</a:t>
                      </a:r>
                      <a:r>
                        <a:rPr lang="fr-FR" sz="2100" dirty="0"/>
                        <a:t>amuses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il/elle/on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se</a:t>
                      </a:r>
                      <a:r>
                        <a:rPr lang="fr-FR" sz="2100" dirty="0"/>
                        <a:t> lave 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il/elle/on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s’</a:t>
                      </a:r>
                      <a:r>
                        <a:rPr lang="fr-FR" sz="2100" dirty="0"/>
                        <a:t>amuse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nous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nous</a:t>
                      </a:r>
                      <a:r>
                        <a:rPr lang="fr-FR" sz="2100" dirty="0"/>
                        <a:t> lavons 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nous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nous</a:t>
                      </a:r>
                      <a:r>
                        <a:rPr lang="fr-FR" sz="2100" dirty="0"/>
                        <a:t> amusons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vous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vous</a:t>
                      </a:r>
                      <a:r>
                        <a:rPr lang="fr-FR" sz="2100" dirty="0"/>
                        <a:t> lavez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vous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vous</a:t>
                      </a:r>
                      <a:r>
                        <a:rPr lang="fr-FR" sz="2100" dirty="0"/>
                        <a:t> amusez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r>
                        <a:rPr lang="fr-FR" sz="2100" dirty="0"/>
                        <a:t>ils/elles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se</a:t>
                      </a:r>
                      <a:r>
                        <a:rPr lang="fr-FR" sz="2100" dirty="0"/>
                        <a:t> lavent </a:t>
                      </a:r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ils/elles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s’</a:t>
                      </a:r>
                      <a:r>
                        <a:rPr lang="fr-FR" sz="2100" dirty="0"/>
                        <a:t>amusent</a:t>
                      </a:r>
                    </a:p>
                  </a:txBody>
                  <a:tcPr marL="91455" marR="91455"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E62D5-5549-4107-9349-891597EC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39C86-FE84-4173-9DC5-FD7CF4D9C8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10. </a:t>
            </a:r>
            <a:r>
              <a:rPr lang="en-US" dirty="0"/>
              <a:t>Les </a:t>
            </a:r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en-US" dirty="0" err="1"/>
              <a:t>pronominaux</a:t>
            </a:r>
            <a:r>
              <a:rPr lang="en-US" dirty="0"/>
              <a:t> (reflexive verbs)</a:t>
            </a:r>
          </a:p>
        </p:txBody>
      </p:sp>
      <p:sp>
        <p:nvSpPr>
          <p:cNvPr id="21508" name="Text Placeholder 6">
            <a:extLst>
              <a:ext uri="{FF2B5EF4-FFF2-40B4-BE49-F238E27FC236}">
                <a16:creationId xmlns:a16="http://schemas.microsoft.com/office/drawing/2014/main" id="{1CFD7936-E4A6-4C3F-94B4-2E488D4AAF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9" name="Espace réservé du contenu 5">
            <a:extLst>
              <a:ext uri="{FF2B5EF4-FFF2-40B4-BE49-F238E27FC236}">
                <a16:creationId xmlns:a16="http://schemas.microsoft.com/office/drawing/2014/main" id="{00054322-46C2-4365-B1D0-1A89D529FB45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T</a:t>
            </a:r>
            <a:r>
              <a:rPr lang="en-US" altLang="fr-FR" dirty="0"/>
              <a:t>o make a reflexive verb </a:t>
            </a:r>
            <a:r>
              <a:rPr lang="en-US" altLang="fr-FR" b="1" dirty="0"/>
              <a:t>negative</a:t>
            </a:r>
            <a:r>
              <a:rPr lang="en-US" altLang="fr-FR" dirty="0"/>
              <a:t>, we put the </a:t>
            </a:r>
            <a:r>
              <a:rPr lang="en-US" altLang="fr-FR" i="1" dirty="0"/>
              <a:t>ne </a:t>
            </a:r>
            <a:r>
              <a:rPr lang="en-US" altLang="fr-FR" dirty="0"/>
              <a:t>before the reflexive pronoun and the </a:t>
            </a:r>
            <a:r>
              <a:rPr lang="en-US" altLang="fr-FR" i="1" dirty="0"/>
              <a:t>pas </a:t>
            </a:r>
            <a:r>
              <a:rPr lang="fr-FR" altLang="fr-FR" dirty="0" err="1"/>
              <a:t>after</a:t>
            </a:r>
            <a:r>
              <a:rPr lang="fr-FR" altLang="fr-FR" dirty="0"/>
              <a:t> the </a:t>
            </a:r>
            <a:r>
              <a:rPr lang="fr-FR" altLang="fr-FR" dirty="0" err="1"/>
              <a:t>verb</a:t>
            </a:r>
            <a:r>
              <a:rPr lang="fr-FR" altLang="fr-FR" dirty="0"/>
              <a:t>.</a:t>
            </a:r>
          </a:p>
          <a:p>
            <a:pPr marL="271463" indent="-271463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b="1" dirty="0"/>
              <a:t>	ex. : </a:t>
            </a:r>
            <a:r>
              <a:rPr lang="fr-FR" altLang="fr-FR" dirty="0"/>
              <a:t>Je </a:t>
            </a:r>
            <a:r>
              <a:rPr lang="fr-FR" altLang="fr-FR" b="1" dirty="0"/>
              <a:t>ne </a:t>
            </a:r>
            <a:r>
              <a:rPr lang="fr-FR" altLang="fr-FR" dirty="0"/>
              <a:t>me repose </a:t>
            </a:r>
            <a:r>
              <a:rPr lang="fr-FR" altLang="fr-FR" b="1" dirty="0"/>
              <a:t>pas </a:t>
            </a:r>
            <a:r>
              <a:rPr lang="fr-FR" altLang="fr-FR" dirty="0"/>
              <a:t>beaucoup ici.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Other commonly used reflexive verbs in French:</a:t>
            </a:r>
            <a:endParaRPr lang="fr-FR" altLang="fr-FR" b="1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CDE383-C4FF-414A-9F3A-28708208E1A4}"/>
              </a:ext>
            </a:extLst>
          </p:cNvPr>
          <p:cNvSpPr txBox="1"/>
          <p:nvPr/>
        </p:nvSpPr>
        <p:spPr>
          <a:xfrm>
            <a:off x="1112838" y="3283493"/>
            <a:ext cx="8632611" cy="3307808"/>
          </a:xfrm>
          <a:prstGeom prst="rect">
            <a:avLst/>
          </a:prstGeom>
          <a:noFill/>
        </p:spPr>
        <p:txBody>
          <a:bodyPr numCol="2"/>
          <a:lstStyle/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s’appeler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to call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oneself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s’approcher 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s’arrêter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to stop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 baigner 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bathe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coucher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to go to bed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 demander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wonder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 dépêcher 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hurry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fâcher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to get angry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s’habiller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get dressed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laver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wash oneself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lever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to get up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promener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to go for a walk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raser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to shave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 reposer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réveiller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to wake up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se souvenir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68209-00C9-4AC3-84C8-C1A615E26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DD3C8-EEDA-40E5-A0CA-6FD391EDAB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11. </a:t>
            </a:r>
            <a:r>
              <a:rPr lang="en-US" dirty="0"/>
              <a:t>Complete the sentences with the correct form of the reflexive verbs</a:t>
            </a:r>
          </a:p>
        </p:txBody>
      </p:sp>
      <p:sp>
        <p:nvSpPr>
          <p:cNvPr id="22532" name="Text Placeholder 6">
            <a:extLst>
              <a:ext uri="{FF2B5EF4-FFF2-40B4-BE49-F238E27FC236}">
                <a16:creationId xmlns:a16="http://schemas.microsoft.com/office/drawing/2014/main" id="{371FDBC6-3113-496C-A4B2-E32D21CEB7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CD80BF-3B66-4F45-8682-10625E99E3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12838" y="1447800"/>
            <a:ext cx="8462962" cy="5143500"/>
          </a:xfrm>
        </p:spPr>
        <p:txBody>
          <a:bodyPr/>
          <a:lstStyle/>
          <a:p>
            <a:pPr>
              <a:defRPr/>
            </a:pPr>
            <a:endParaRPr lang="fr-FR" b="1" dirty="0"/>
          </a:p>
          <a:p>
            <a:pPr marL="342900" indent="-342900">
              <a:spcAft>
                <a:spcPts val="600"/>
              </a:spcAft>
              <a:buFont typeface="Arial"/>
              <a:buAutoNum type="arabicPeriod"/>
              <a:defRPr/>
            </a:pPr>
            <a:r>
              <a:rPr lang="fr-FR" dirty="0"/>
              <a:t>Depuis qu’ils sont arrivés en Corse, Mike et Laura ___________ (se baigner) tous les jours. La mer est chaude ! </a:t>
            </a:r>
          </a:p>
          <a:p>
            <a:pPr marL="342900" indent="-342900">
              <a:spcAft>
                <a:spcPts val="600"/>
              </a:spcAft>
              <a:buFont typeface="Arial"/>
              <a:buAutoNum type="arabicPeriod"/>
              <a:defRPr/>
            </a:pPr>
            <a:r>
              <a:rPr lang="fr-FR" dirty="0"/>
              <a:t>Je ___________ (se demander) où est Suzie, on doit déjeuner ensemble.</a:t>
            </a:r>
          </a:p>
          <a:p>
            <a:pPr marL="342900" indent="-342900">
              <a:spcAft>
                <a:spcPts val="600"/>
              </a:spcAft>
              <a:buFont typeface="Arial"/>
              <a:buAutoNum type="arabicPeriod"/>
              <a:defRPr/>
            </a:pPr>
            <a:r>
              <a:rPr lang="fr-FR" dirty="0"/>
              <a:t>Les jumeaux ___________ (s’appeler) Noé et Zoé.</a:t>
            </a:r>
          </a:p>
          <a:p>
            <a:pPr marL="342900" indent="-342900">
              <a:spcAft>
                <a:spcPts val="600"/>
              </a:spcAft>
              <a:buFont typeface="Arial"/>
              <a:buAutoNum type="arabicPeriod"/>
              <a:defRPr/>
            </a:pPr>
            <a:r>
              <a:rPr lang="fr-FR" dirty="0"/>
              <a:t>Nous ___________ (se réveiller) tous les jours à 8h.</a:t>
            </a:r>
          </a:p>
          <a:p>
            <a:pPr marL="342900" indent="-342900">
              <a:spcAft>
                <a:spcPts val="600"/>
              </a:spcAft>
              <a:buFont typeface="Arial"/>
              <a:buAutoNum type="arabicPeriod"/>
              <a:defRPr/>
            </a:pPr>
            <a:r>
              <a:rPr lang="fr-FR" dirty="0"/>
              <a:t>Vous _________________ (se souvenir de) Juliette ? Elle habite à Tahiti maintenant !</a:t>
            </a:r>
          </a:p>
          <a:p>
            <a:pPr>
              <a:spcAft>
                <a:spcPts val="600"/>
              </a:spcAft>
              <a:defRPr/>
            </a:pPr>
            <a:endParaRPr lang="fr-FR" dirty="0"/>
          </a:p>
          <a:p>
            <a:pPr>
              <a:defRPr/>
            </a:pPr>
            <a:r>
              <a:rPr lang="en-US" b="1" dirty="0"/>
              <a:t>Reuse the reflexive </a:t>
            </a:r>
            <a:r>
              <a:rPr lang="fr-FR" b="1" dirty="0" err="1"/>
              <a:t>verbs</a:t>
            </a:r>
            <a:r>
              <a:rPr lang="fr-FR" b="1" dirty="0"/>
              <a:t> </a:t>
            </a:r>
            <a:r>
              <a:rPr lang="fr-FR" b="1" dirty="0" err="1"/>
              <a:t>above</a:t>
            </a:r>
            <a:r>
              <a:rPr lang="fr-FR" b="1" dirty="0"/>
              <a:t> in new, simple sentences, </a:t>
            </a:r>
            <a:r>
              <a:rPr lang="fr-FR" b="1" dirty="0" err="1"/>
              <a:t>making</a:t>
            </a:r>
            <a:r>
              <a:rPr lang="fr-FR" b="1" dirty="0"/>
              <a:t> </a:t>
            </a:r>
            <a:r>
              <a:rPr lang="fr-FR" b="1" dirty="0" err="1"/>
              <a:t>them</a:t>
            </a:r>
            <a:r>
              <a:rPr lang="fr-FR" b="1" dirty="0"/>
              <a:t> </a:t>
            </a:r>
            <a:r>
              <a:rPr lang="fr-FR" b="1" dirty="0" err="1"/>
              <a:t>negative</a:t>
            </a:r>
            <a:r>
              <a:rPr lang="fr-FR" b="1" dirty="0"/>
              <a:t>, </a:t>
            </a:r>
            <a:r>
              <a:rPr lang="fr-FR" b="1" dirty="0" err="1"/>
              <a:t>e.g</a:t>
            </a:r>
            <a:r>
              <a:rPr lang="fr-FR" b="1" dirty="0"/>
              <a:t>. </a:t>
            </a:r>
            <a:r>
              <a:rPr lang="fr-FR" b="1" i="1" dirty="0"/>
              <a:t>Mais Paul ne se baigne pas</a:t>
            </a:r>
            <a:r>
              <a:rPr lang="fr-FR" b="1" dirty="0"/>
              <a:t>.</a:t>
            </a:r>
            <a:r>
              <a:rPr lang="fr-FR" b="1" i="1" dirty="0"/>
              <a:t> </a:t>
            </a:r>
            <a:r>
              <a:rPr lang="fr-FR" b="1" dirty="0"/>
              <a:t>Or: </a:t>
            </a:r>
            <a:r>
              <a:rPr lang="fr-FR" b="1" i="1" dirty="0"/>
              <a:t>Mais nous ne nous baignons pas en Irlande.</a:t>
            </a:r>
            <a:endParaRPr lang="fr-FR" i="1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AF625-FF8B-4B87-B165-26EA8DF222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6B0C4-5663-4270-B150-DD68ED5AA4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12. </a:t>
            </a:r>
            <a:r>
              <a:rPr lang="en-US" dirty="0"/>
              <a:t>Verbs with spelling irregularities</a:t>
            </a:r>
          </a:p>
        </p:txBody>
      </p:sp>
      <p:sp>
        <p:nvSpPr>
          <p:cNvPr id="23556" name="Text Placeholder 6">
            <a:extLst>
              <a:ext uri="{FF2B5EF4-FFF2-40B4-BE49-F238E27FC236}">
                <a16:creationId xmlns:a16="http://schemas.microsoft.com/office/drawing/2014/main" id="{593A57F0-936C-4ED8-8E0F-7D2860C0E9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C0BFA3-0B0D-47A1-944F-9670BE6EB7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12838" y="1447800"/>
            <a:ext cx="8653462" cy="55721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Several verbs in French have slight spelling irregularities.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They undergo a small spelling change to the </a:t>
            </a:r>
            <a:r>
              <a:rPr lang="en-US" b="1" dirty="0"/>
              <a:t>stem</a:t>
            </a:r>
            <a:r>
              <a:rPr lang="en-US" dirty="0"/>
              <a:t>, not to the ending, depending on which subject pronoun is used.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This happens for pronunciation reasons.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 verbs ending in </a:t>
            </a:r>
            <a:r>
              <a:rPr lang="en-US" i="1" dirty="0"/>
              <a:t>-</a:t>
            </a:r>
            <a:r>
              <a:rPr lang="en-US" i="1" dirty="0" err="1"/>
              <a:t>eter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-</a:t>
            </a:r>
            <a:r>
              <a:rPr lang="en-US" i="1" dirty="0" err="1"/>
              <a:t>eler</a:t>
            </a:r>
            <a:r>
              <a:rPr lang="en-US" dirty="0"/>
              <a:t>, double the final consonant before the silent endings. The /Ə/ of the infinitive is pronounced /Ɛ/ before the double consonant. 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9700C52-2A2C-4050-84C0-88E1F5CEA1AB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3911600"/>
          <a:ext cx="6973888" cy="29702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6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86">
                <a:tc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Jeter (to throw) </a:t>
                      </a:r>
                      <a:endParaRPr lang="en-US" sz="2100" b="1" dirty="0"/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S’appeler</a:t>
                      </a:r>
                      <a:r>
                        <a:rPr lang="en-US" sz="2100" dirty="0"/>
                        <a:t> (to call oneself)</a:t>
                      </a:r>
                      <a:endParaRPr lang="fr-FR" sz="2100" dirty="0"/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je/j’ 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fr-FR" sz="2100" dirty="0"/>
                        <a:t>e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m’appe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fr-FR" sz="2100" dirty="0"/>
                        <a:t>e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tu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fr-FR" sz="2100" dirty="0"/>
                        <a:t>es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t’appe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fr-FR" sz="2100" dirty="0"/>
                        <a:t>es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il/elle/on 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fr-FR" sz="2100" dirty="0"/>
                        <a:t>e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s’appe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fr-FR" sz="2100" dirty="0"/>
                        <a:t>e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nous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jetons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nous appelons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vous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jetez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vous appelez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ils/elles 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je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fr-FR" sz="2100" dirty="0"/>
                        <a:t>ent</a:t>
                      </a:r>
                    </a:p>
                  </a:txBody>
                  <a:tcPr marL="91448" marR="91448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s’appe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fr-FR" sz="2100" dirty="0"/>
                        <a:t>ent</a:t>
                      </a:r>
                    </a:p>
                  </a:txBody>
                  <a:tcPr marL="91448" marR="91448" marT="45679" marB="456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01E455-D46D-452D-A78B-052474B71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4A206-C49B-4626-84E7-5CA1C7346B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12. </a:t>
            </a:r>
            <a:r>
              <a:rPr lang="en-US" dirty="0"/>
              <a:t>Verbs with spelling irregularities</a:t>
            </a:r>
          </a:p>
        </p:txBody>
      </p:sp>
      <p:sp>
        <p:nvSpPr>
          <p:cNvPr id="24580" name="Text Placeholder 6">
            <a:extLst>
              <a:ext uri="{FF2B5EF4-FFF2-40B4-BE49-F238E27FC236}">
                <a16:creationId xmlns:a16="http://schemas.microsoft.com/office/drawing/2014/main" id="{43E4896D-1982-4F6D-A6DB-FC2E9844D4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1" name="Espace réservé du contenu 5">
            <a:extLst>
              <a:ext uri="{FF2B5EF4-FFF2-40B4-BE49-F238E27FC236}">
                <a16:creationId xmlns:a16="http://schemas.microsoft.com/office/drawing/2014/main" id="{016AC258-EBD4-486B-85C6-AC025F3EF3CD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For verbs with an </a:t>
            </a:r>
            <a:r>
              <a:rPr lang="en-US" altLang="fr-FR" i="1" dirty="0"/>
              <a:t>-e </a:t>
            </a:r>
            <a:r>
              <a:rPr lang="en-US" altLang="fr-FR" dirty="0"/>
              <a:t>/Ə/</a:t>
            </a:r>
            <a:r>
              <a:rPr lang="en-US" altLang="fr-FR" i="1" dirty="0"/>
              <a:t> </a:t>
            </a:r>
            <a:r>
              <a:rPr lang="en-US" altLang="fr-FR" dirty="0"/>
              <a:t>(or </a:t>
            </a:r>
            <a:r>
              <a:rPr lang="en-US" altLang="fr-FR" i="1" dirty="0"/>
              <a:t>-é /e/</a:t>
            </a:r>
            <a:r>
              <a:rPr lang="en-US" altLang="fr-FR" dirty="0"/>
              <a:t>) before the last syllable of the infinitive, change the vowel to </a:t>
            </a:r>
            <a:r>
              <a:rPr lang="en-US" altLang="fr-FR" i="1" dirty="0"/>
              <a:t>-è </a:t>
            </a:r>
            <a:r>
              <a:rPr lang="en-US" altLang="fr-FR" dirty="0"/>
              <a:t>/Ɛ/ </a:t>
            </a:r>
            <a:r>
              <a:rPr lang="fr-FR" altLang="fr-FR" dirty="0" err="1"/>
              <a:t>before</a:t>
            </a:r>
            <a:r>
              <a:rPr lang="fr-FR" altLang="fr-FR" dirty="0"/>
              <a:t> the </a:t>
            </a:r>
            <a:r>
              <a:rPr lang="fr-FR" altLang="fr-FR" dirty="0" err="1"/>
              <a:t>silent</a:t>
            </a:r>
            <a:r>
              <a:rPr lang="fr-FR" altLang="fr-FR" dirty="0"/>
              <a:t> </a:t>
            </a:r>
            <a:r>
              <a:rPr lang="fr-FR" altLang="fr-FR" dirty="0" err="1"/>
              <a:t>endings</a:t>
            </a:r>
            <a:r>
              <a:rPr lang="fr-FR" altLang="fr-FR" dirty="0"/>
              <a:t>.</a:t>
            </a:r>
            <a:endParaRPr lang="en-US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D7FCB88-B398-4AB8-AB4E-93040346FF0E}"/>
              </a:ext>
            </a:extLst>
          </p:cNvPr>
          <p:cNvGraphicFramePr>
            <a:graphicFrameLocks noGrp="1"/>
          </p:cNvGraphicFramePr>
          <p:nvPr/>
        </p:nvGraphicFramePr>
        <p:xfrm>
          <a:off x="1252538" y="2579688"/>
          <a:ext cx="6426200" cy="29749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48">
                <a:tc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Se lever (to get up) </a:t>
                      </a:r>
                      <a:endParaRPr lang="en-US" sz="2100" b="1" dirty="0"/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Espérer</a:t>
                      </a:r>
                      <a:r>
                        <a:rPr lang="en-US" sz="2100" dirty="0"/>
                        <a:t> (to hope)</a:t>
                      </a:r>
                      <a:endParaRPr lang="fr-FR" sz="2100" dirty="0"/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je/j’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me l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ve	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re	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tu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te l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ves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res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il/elle/on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se l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ve	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re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nous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nous levons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espérons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vous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vous levez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espérez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ils/elles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se l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vent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esp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è</a:t>
                      </a:r>
                      <a:r>
                        <a:rPr lang="fr-FR" sz="2100" dirty="0"/>
                        <a:t>rent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B4DA11-4798-4AEC-B285-DC9BA57DB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53827-220D-4CBD-A7FF-951E5E3C24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12. </a:t>
            </a:r>
            <a:r>
              <a:rPr lang="en-US" dirty="0"/>
              <a:t>Verbs with spelling irregularities</a:t>
            </a:r>
          </a:p>
        </p:txBody>
      </p:sp>
      <p:sp>
        <p:nvSpPr>
          <p:cNvPr id="25604" name="Text Placeholder 6">
            <a:extLst>
              <a:ext uri="{FF2B5EF4-FFF2-40B4-BE49-F238E27FC236}">
                <a16:creationId xmlns:a16="http://schemas.microsoft.com/office/drawing/2014/main" id="{B5975D97-B860-45F4-AC01-E570F239E0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5" name="Espace réservé du contenu 5">
            <a:extLst>
              <a:ext uri="{FF2B5EF4-FFF2-40B4-BE49-F238E27FC236}">
                <a16:creationId xmlns:a16="http://schemas.microsoft.com/office/drawing/2014/main" id="{814E7372-41AC-4B04-A5BF-417B2320E0AD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For verbs ending in </a:t>
            </a:r>
            <a:r>
              <a:rPr lang="en-US" altLang="fr-FR" i="1" dirty="0"/>
              <a:t>-</a:t>
            </a:r>
            <a:r>
              <a:rPr lang="en-US" altLang="fr-FR" i="1" dirty="0" err="1"/>
              <a:t>oyer</a:t>
            </a:r>
            <a:r>
              <a:rPr lang="en-US" altLang="fr-FR" i="1" dirty="0"/>
              <a:t> </a:t>
            </a:r>
            <a:r>
              <a:rPr lang="en-US" altLang="fr-FR" dirty="0"/>
              <a:t>and </a:t>
            </a:r>
            <a:r>
              <a:rPr lang="en-US" altLang="fr-FR" i="1" dirty="0"/>
              <a:t>-</a:t>
            </a:r>
            <a:r>
              <a:rPr lang="en-US" altLang="fr-FR" i="1" dirty="0" err="1"/>
              <a:t>uyer</a:t>
            </a:r>
            <a:r>
              <a:rPr lang="en-US" altLang="fr-FR" dirty="0"/>
              <a:t>, change the </a:t>
            </a:r>
            <a:r>
              <a:rPr lang="en-US" altLang="fr-FR" i="1" dirty="0"/>
              <a:t>-y </a:t>
            </a:r>
            <a:r>
              <a:rPr lang="en-US" altLang="fr-FR" dirty="0"/>
              <a:t>to </a:t>
            </a:r>
            <a:r>
              <a:rPr lang="en-US" altLang="fr-FR" i="1" dirty="0"/>
              <a:t>-</a:t>
            </a:r>
            <a:r>
              <a:rPr lang="en-US" altLang="fr-FR" i="1" dirty="0" err="1"/>
              <a:t>i</a:t>
            </a:r>
            <a:r>
              <a:rPr lang="en-US" altLang="fr-FR" i="1" dirty="0"/>
              <a:t> </a:t>
            </a:r>
            <a:r>
              <a:rPr lang="en-US" altLang="fr-FR" dirty="0"/>
              <a:t>before the silent endings. </a:t>
            </a:r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This change is optional for verbs ending in </a:t>
            </a:r>
            <a:r>
              <a:rPr lang="en-US" altLang="fr-FR" i="1" dirty="0"/>
              <a:t>-</a:t>
            </a:r>
            <a:r>
              <a:rPr lang="en-US" altLang="fr-FR" i="1" dirty="0" err="1"/>
              <a:t>ayer</a:t>
            </a:r>
            <a:r>
              <a:rPr lang="en-US" altLang="fr-FR" dirty="0"/>
              <a:t>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BA7FE72-F74C-41E4-8019-0D375BE0832C}"/>
              </a:ext>
            </a:extLst>
          </p:cNvPr>
          <p:cNvGraphicFramePr>
            <a:graphicFrameLocks noGrp="1"/>
          </p:cNvGraphicFramePr>
          <p:nvPr/>
        </p:nvGraphicFramePr>
        <p:xfrm>
          <a:off x="1241425" y="2760663"/>
          <a:ext cx="6426200" cy="294957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46">
                <a:tc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en-US" sz="2100" dirty="0" err="1"/>
                        <a:t>Nettoyer</a:t>
                      </a:r>
                      <a:r>
                        <a:rPr lang="en-US" sz="2100" dirty="0"/>
                        <a:t> (to clean) </a:t>
                      </a:r>
                      <a:endParaRPr lang="en-US" sz="2100" b="1" dirty="0"/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Essuyer</a:t>
                      </a:r>
                      <a:r>
                        <a:rPr lang="en-US" sz="2100" dirty="0"/>
                        <a:t> (to wipe)</a:t>
                      </a:r>
                      <a:endParaRPr lang="fr-FR" sz="2100" dirty="0"/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je/j’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netto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	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	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tu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netto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es	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es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/>
                        <a:t>il/</a:t>
                      </a:r>
                      <a:r>
                        <a:rPr lang="fr-FR" sz="2100" dirty="0"/>
                        <a:t>elle/on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netto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	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	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nous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nettoyons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essuyons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r>
                        <a:rPr lang="fr-FR" sz="2100" dirty="0"/>
                        <a:t>vous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nettoyez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essuyez	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ils/elles 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netto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ent</a:t>
                      </a:r>
                    </a:p>
                  </a:txBody>
                  <a:tcPr marL="91453" marR="91453" marT="45679" marB="45679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essu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fr-FR" sz="2100" dirty="0"/>
                        <a:t>ent</a:t>
                      </a:r>
                    </a:p>
                  </a:txBody>
                  <a:tcPr marL="91453" marR="91453" marT="45679" marB="456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2A5281-F809-4BEF-835B-8B7F271E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751C4-96DF-4809-A0D5-31034ADFD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12. </a:t>
            </a:r>
            <a:r>
              <a:rPr lang="en-US" dirty="0"/>
              <a:t>Verbs with spelling irregularities</a:t>
            </a:r>
          </a:p>
        </p:txBody>
      </p:sp>
      <p:sp>
        <p:nvSpPr>
          <p:cNvPr id="26628" name="Text Placeholder 6">
            <a:extLst>
              <a:ext uri="{FF2B5EF4-FFF2-40B4-BE49-F238E27FC236}">
                <a16:creationId xmlns:a16="http://schemas.microsoft.com/office/drawing/2014/main" id="{801B294B-E55C-422E-ADF9-072A0FB1D2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9" name="Espace réservé du contenu 5">
            <a:extLst>
              <a:ext uri="{FF2B5EF4-FFF2-40B4-BE49-F238E27FC236}">
                <a16:creationId xmlns:a16="http://schemas.microsoft.com/office/drawing/2014/main" id="{61C86C12-70F1-415B-8973-2981907DF043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Verbs ending in </a:t>
            </a:r>
            <a:r>
              <a:rPr lang="en-US" altLang="fr-FR" i="1" dirty="0"/>
              <a:t>-</a:t>
            </a:r>
            <a:r>
              <a:rPr lang="en-US" altLang="fr-FR" i="1" dirty="0" err="1"/>
              <a:t>ger</a:t>
            </a:r>
            <a:r>
              <a:rPr lang="en-US" altLang="fr-FR" i="1" dirty="0"/>
              <a:t> </a:t>
            </a:r>
            <a:r>
              <a:rPr lang="en-US" altLang="fr-FR" dirty="0"/>
              <a:t>have a spelling change before the hard vowels </a:t>
            </a:r>
            <a:r>
              <a:rPr lang="en-US" altLang="fr-FR" i="1" dirty="0"/>
              <a:t>-a </a:t>
            </a:r>
            <a:r>
              <a:rPr lang="en-US" altLang="fr-FR" dirty="0"/>
              <a:t>and </a:t>
            </a:r>
            <a:r>
              <a:rPr lang="en-US" altLang="fr-FR" i="1" dirty="0"/>
              <a:t>-o</a:t>
            </a:r>
            <a:r>
              <a:rPr lang="en-US" altLang="fr-FR" dirty="0"/>
              <a:t>. Add an </a:t>
            </a:r>
            <a:r>
              <a:rPr lang="en-US" altLang="fr-FR" i="1" dirty="0"/>
              <a:t>-e </a:t>
            </a:r>
            <a:r>
              <a:rPr lang="en-US" altLang="fr-FR" dirty="0"/>
              <a:t>after the </a:t>
            </a:r>
            <a:r>
              <a:rPr lang="en-US" altLang="fr-FR" i="1" dirty="0"/>
              <a:t>g</a:t>
            </a:r>
            <a:r>
              <a:rPr lang="en-US" altLang="fr-FR" dirty="0"/>
              <a:t>.</a:t>
            </a:r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Verbs ending in </a:t>
            </a:r>
            <a:r>
              <a:rPr lang="en-US" altLang="fr-FR" i="1" dirty="0"/>
              <a:t>-</a:t>
            </a:r>
            <a:r>
              <a:rPr lang="en-US" altLang="fr-FR" i="1" dirty="0" err="1"/>
              <a:t>cer</a:t>
            </a:r>
            <a:r>
              <a:rPr lang="en-US" altLang="fr-FR" i="1" dirty="0"/>
              <a:t> </a:t>
            </a:r>
            <a:r>
              <a:rPr lang="en-US" altLang="fr-FR" dirty="0"/>
              <a:t>have a spelling change before the hard vowels </a:t>
            </a:r>
            <a:r>
              <a:rPr lang="en-US" altLang="fr-FR" i="1" dirty="0"/>
              <a:t>-a </a:t>
            </a:r>
            <a:r>
              <a:rPr lang="en-US" altLang="fr-FR" dirty="0"/>
              <a:t>and </a:t>
            </a:r>
            <a:r>
              <a:rPr lang="en-US" altLang="fr-FR" i="1" dirty="0"/>
              <a:t>-o</a:t>
            </a:r>
            <a:r>
              <a:rPr lang="en-US" altLang="fr-FR" dirty="0"/>
              <a:t>. Change the </a:t>
            </a:r>
            <a:r>
              <a:rPr lang="en-US" altLang="fr-FR" i="1" dirty="0"/>
              <a:t>-c </a:t>
            </a:r>
            <a:r>
              <a:rPr lang="en-US" altLang="fr-FR" dirty="0"/>
              <a:t>to </a:t>
            </a:r>
            <a:r>
              <a:rPr lang="en-US" altLang="fr-FR" i="1" dirty="0"/>
              <a:t>-ç</a:t>
            </a:r>
            <a:r>
              <a:rPr lang="en-US" altLang="fr-FR" dirty="0"/>
              <a:t>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3646C67-C479-4C53-9DCB-7BE9351A5EA0}"/>
              </a:ext>
            </a:extLst>
          </p:cNvPr>
          <p:cNvGraphicFramePr>
            <a:graphicFrameLocks noGrp="1"/>
          </p:cNvGraphicFramePr>
          <p:nvPr/>
        </p:nvGraphicFramePr>
        <p:xfrm>
          <a:off x="1249363" y="3086100"/>
          <a:ext cx="7477125" cy="295435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2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675">
                <a:tc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Manger (to eat) </a:t>
                      </a:r>
                      <a:endParaRPr lang="en-US" sz="2100" b="1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Commencer (to begin)</a:t>
                      </a:r>
                      <a:endParaRPr lang="fr-FR" sz="2100" dirty="0"/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r>
                        <a:rPr lang="fr-FR" sz="2100" dirty="0"/>
                        <a:t>je/j’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mange	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commence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tu 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manges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commences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/>
                        <a:t>il/</a:t>
                      </a:r>
                      <a:r>
                        <a:rPr lang="fr-FR" sz="2100" dirty="0"/>
                        <a:t>elle/on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mange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commence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r>
                        <a:rPr lang="fr-FR" sz="2100" dirty="0"/>
                        <a:t>nous 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mang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fr-FR" sz="2100" dirty="0"/>
                        <a:t>ons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ç</a:t>
                      </a:r>
                      <a:r>
                        <a:rPr lang="fr-FR" sz="2100" dirty="0"/>
                        <a:t>ons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r>
                        <a:rPr lang="fr-FR" sz="2100" dirty="0"/>
                        <a:t>vous 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mangez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commencez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ils/elles 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mangent</a:t>
                      </a: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commencent</a:t>
                      </a:r>
                    </a:p>
                  </a:txBody>
                  <a:tcPr marL="91438" marR="91438" marT="45703" marB="45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>
            <a:extLst>
              <a:ext uri="{FF2B5EF4-FFF2-40B4-BE49-F238E27FC236}">
                <a16:creationId xmlns:a16="http://schemas.microsoft.com/office/drawing/2014/main" id="{275658EB-14ED-4D65-85B9-19B30B0A7421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8462962" cy="5451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In English, </a:t>
            </a:r>
            <a:r>
              <a:rPr lang="fr-FR" altLang="fr-FR" dirty="0" err="1"/>
              <a:t>you</a:t>
            </a:r>
            <a:r>
              <a:rPr lang="fr-FR" altLang="fr-FR" dirty="0"/>
              <a:t> are </a:t>
            </a:r>
            <a:r>
              <a:rPr lang="fr-FR" altLang="fr-FR" dirty="0" err="1"/>
              <a:t>used</a:t>
            </a:r>
            <a:r>
              <a:rPr lang="fr-FR" altLang="fr-FR" dirty="0"/>
              <a:t> to </a:t>
            </a:r>
            <a:r>
              <a:rPr lang="fr-FR" altLang="fr-FR" b="1" dirty="0" err="1"/>
              <a:t>two</a:t>
            </a:r>
            <a:r>
              <a:rPr lang="fr-FR" altLang="fr-FR" dirty="0"/>
              <a:t> </a:t>
            </a:r>
            <a:r>
              <a:rPr lang="fr-FR" altLang="fr-FR" dirty="0" err="1"/>
              <a:t>forms</a:t>
            </a:r>
            <a:r>
              <a:rPr lang="fr-FR" altLang="fr-FR" dirty="0"/>
              <a:t> of the </a:t>
            </a:r>
            <a:r>
              <a:rPr lang="fr-FR" altLang="fr-FR" dirty="0" err="1"/>
              <a:t>present</a:t>
            </a:r>
            <a:r>
              <a:rPr lang="fr-FR" altLang="fr-FR" dirty="0"/>
              <a:t> </a:t>
            </a:r>
            <a:r>
              <a:rPr lang="fr-FR" altLang="fr-FR" dirty="0" err="1"/>
              <a:t>tense</a:t>
            </a:r>
            <a:r>
              <a:rPr lang="en-US" altLang="fr-FR" dirty="0"/>
              <a:t>, e.g. </a:t>
            </a:r>
            <a:r>
              <a:rPr lang="en-US" altLang="fr-FR" i="1" dirty="0"/>
              <a:t>to sing</a:t>
            </a:r>
            <a:r>
              <a:rPr lang="fr-FR" altLang="fr-FR" dirty="0"/>
              <a:t>:</a:t>
            </a:r>
          </a:p>
          <a:p>
            <a:pPr marL="273050" indent="-2730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980A9"/>
                </a:solidFill>
              </a:rPr>
              <a:t>	–</a:t>
            </a:r>
            <a:r>
              <a:rPr lang="fr-FR" altLang="fr-FR" dirty="0"/>
              <a:t>	</a:t>
            </a:r>
            <a:r>
              <a:rPr lang="fr-FR" altLang="fr-FR" i="1" dirty="0" err="1"/>
              <a:t>She</a:t>
            </a:r>
            <a:r>
              <a:rPr lang="fr-FR" altLang="fr-FR" i="1" dirty="0"/>
              <a:t> </a:t>
            </a:r>
            <a:r>
              <a:rPr lang="fr-FR" altLang="fr-FR" i="1" dirty="0" err="1"/>
              <a:t>is</a:t>
            </a:r>
            <a:r>
              <a:rPr lang="fr-FR" altLang="fr-FR" i="1" dirty="0"/>
              <a:t> </a:t>
            </a:r>
            <a:r>
              <a:rPr lang="fr-FR" altLang="fr-FR" i="1" dirty="0" err="1"/>
              <a:t>singing</a:t>
            </a:r>
            <a:r>
              <a:rPr lang="fr-FR" altLang="fr-FR" i="1" dirty="0"/>
              <a:t> </a:t>
            </a:r>
            <a:r>
              <a:rPr lang="fr-FR" altLang="fr-FR" dirty="0"/>
              <a:t>(right </a:t>
            </a:r>
            <a:r>
              <a:rPr lang="fr-FR" altLang="fr-FR" dirty="0" err="1"/>
              <a:t>now</a:t>
            </a:r>
            <a:r>
              <a:rPr lang="fr-FR" altLang="fr-FR" dirty="0"/>
              <a:t>)</a:t>
            </a:r>
          </a:p>
          <a:p>
            <a:pPr marL="273050" indent="-2730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980A9"/>
                </a:solidFill>
              </a:rPr>
              <a:t>	–</a:t>
            </a:r>
            <a:r>
              <a:rPr lang="fr-FR" altLang="fr-FR" dirty="0"/>
              <a:t>	</a:t>
            </a:r>
            <a:r>
              <a:rPr lang="fr-FR" altLang="fr-FR" i="1" dirty="0" err="1"/>
              <a:t>She</a:t>
            </a:r>
            <a:r>
              <a:rPr lang="fr-FR" altLang="fr-FR" i="1" dirty="0"/>
              <a:t> </a:t>
            </a:r>
            <a:r>
              <a:rPr lang="fr-FR" altLang="fr-FR" i="1" dirty="0" err="1"/>
              <a:t>sings</a:t>
            </a:r>
            <a:r>
              <a:rPr lang="fr-FR" altLang="fr-FR" i="1" dirty="0"/>
              <a:t> </a:t>
            </a:r>
            <a:r>
              <a:rPr lang="fr-FR" altLang="fr-FR" dirty="0"/>
              <a:t>(</a:t>
            </a:r>
            <a:r>
              <a:rPr lang="fr-FR" altLang="fr-FR" dirty="0" err="1"/>
              <a:t>every</a:t>
            </a:r>
            <a:r>
              <a:rPr lang="fr-FR" altLang="fr-FR" dirty="0"/>
              <a:t> </a:t>
            </a:r>
            <a:r>
              <a:rPr lang="fr-FR" altLang="fr-FR" dirty="0" err="1"/>
              <a:t>day</a:t>
            </a:r>
            <a:r>
              <a:rPr lang="fr-FR" altLang="fr-FR" dirty="0"/>
              <a:t>, in </a:t>
            </a:r>
            <a:r>
              <a:rPr lang="fr-FR" altLang="fr-FR" dirty="0" err="1"/>
              <a:t>general</a:t>
            </a:r>
            <a:r>
              <a:rPr lang="fr-FR" altLang="fr-FR" dirty="0"/>
              <a:t>)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In French, there is one form only, used to communicate current or habitual actions:</a:t>
            </a:r>
          </a:p>
          <a:p>
            <a:pPr algn="ctr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dirty="0"/>
              <a:t>Elle chante</a:t>
            </a:r>
            <a:endParaRPr lang="en-US" altLang="fr-FR" sz="2400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The </a:t>
            </a:r>
            <a:r>
              <a:rPr lang="fr-FR" altLang="fr-FR" dirty="0" err="1"/>
              <a:t>present</a:t>
            </a:r>
            <a:r>
              <a:rPr lang="fr-FR" altLang="fr-FR" dirty="0"/>
              <a:t> </a:t>
            </a:r>
            <a:r>
              <a:rPr lang="fr-FR" altLang="fr-FR" dirty="0" err="1"/>
              <a:t>tense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the </a:t>
            </a:r>
            <a:r>
              <a:rPr lang="fr-FR" altLang="fr-FR" dirty="0" err="1"/>
              <a:t>most</a:t>
            </a:r>
            <a:r>
              <a:rPr lang="fr-FR" altLang="fr-FR" dirty="0"/>
              <a:t> </a:t>
            </a:r>
            <a:r>
              <a:rPr lang="fr-FR" altLang="fr-FR" dirty="0" err="1"/>
              <a:t>difficult</a:t>
            </a:r>
            <a:r>
              <a:rPr lang="fr-FR" altLang="fr-FR" dirty="0"/>
              <a:t> </a:t>
            </a:r>
            <a:r>
              <a:rPr lang="fr-FR" altLang="fr-FR" dirty="0" err="1"/>
              <a:t>tense</a:t>
            </a:r>
            <a:r>
              <a:rPr lang="fr-FR" altLang="fr-FR" dirty="0"/>
              <a:t> in French, </a:t>
            </a:r>
            <a:r>
              <a:rPr lang="fr-FR" altLang="fr-FR" dirty="0" err="1"/>
              <a:t>because</a:t>
            </a:r>
            <a:r>
              <a:rPr lang="fr-FR" altLang="fr-FR" dirty="0"/>
              <a:t> of </a:t>
            </a:r>
            <a:r>
              <a:rPr lang="fr-FR" altLang="fr-FR" dirty="0" err="1"/>
              <a:t>irregular</a:t>
            </a:r>
            <a:r>
              <a:rPr lang="fr-FR" altLang="fr-FR" dirty="0"/>
              <a:t> </a:t>
            </a:r>
            <a:r>
              <a:rPr lang="fr-FR" altLang="fr-FR" dirty="0" err="1"/>
              <a:t>verbs</a:t>
            </a:r>
            <a:r>
              <a:rPr lang="fr-FR" altLang="fr-FR" dirty="0"/>
              <a:t>, but </a:t>
            </a:r>
            <a:r>
              <a:rPr lang="fr-FR" altLang="fr-FR" dirty="0" err="1"/>
              <a:t>we</a:t>
            </a:r>
            <a:r>
              <a:rPr lang="fr-FR" altLang="fr-FR" dirty="0"/>
              <a:t> </a:t>
            </a:r>
            <a:r>
              <a:rPr lang="fr-FR" altLang="fr-FR" dirty="0" err="1"/>
              <a:t>will</a:t>
            </a:r>
            <a:r>
              <a:rPr lang="fr-FR" altLang="fr-FR" dirty="0"/>
              <a:t> </a:t>
            </a:r>
            <a:r>
              <a:rPr lang="fr-FR" altLang="fr-FR" dirty="0" err="1"/>
              <a:t>build</a:t>
            </a:r>
            <a:r>
              <a:rPr lang="fr-FR" altLang="fr-FR" dirty="0"/>
              <a:t> </a:t>
            </a:r>
            <a:r>
              <a:rPr lang="fr-FR" altLang="fr-FR" dirty="0" err="1"/>
              <a:t>it</a:t>
            </a:r>
            <a:r>
              <a:rPr lang="fr-FR" altLang="fr-FR" dirty="0"/>
              <a:t> up </a:t>
            </a:r>
            <a:r>
              <a:rPr lang="fr-FR" altLang="fr-FR" dirty="0" err="1"/>
              <a:t>gradually</a:t>
            </a:r>
            <a:r>
              <a:rPr lang="fr-FR" altLang="fr-FR" dirty="0"/>
              <a:t>!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The good news: 90% of French </a:t>
            </a:r>
            <a:r>
              <a:rPr lang="fr-FR" altLang="fr-FR" dirty="0" err="1"/>
              <a:t>verbs</a:t>
            </a:r>
            <a:r>
              <a:rPr lang="fr-FR" altLang="fr-FR" dirty="0"/>
              <a:t> are </a:t>
            </a:r>
            <a:r>
              <a:rPr lang="fr-FR" altLang="fr-FR" dirty="0" err="1"/>
              <a:t>regular</a:t>
            </a:r>
            <a:r>
              <a:rPr lang="fr-FR" altLang="fr-FR" dirty="0"/>
              <a:t>! </a:t>
            </a:r>
            <a:r>
              <a:rPr lang="fr-FR" altLang="fr-FR" dirty="0">
                <a:sym typeface="Wingdings" panose="05000000000000000000" pitchFamily="2" charset="2"/>
              </a:rPr>
              <a:t>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The better your knowledge of verbs, the easier it will become for you to communicate successfully in French!</a:t>
            </a: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DD5F44-B384-48A4-8219-1669B2AA00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F8E4D-3A35-4FED-BA74-7F952A4BD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1. </a:t>
            </a:r>
            <a:r>
              <a:rPr lang="fr-FR" dirty="0" err="1"/>
              <a:t>Knowledge</a:t>
            </a:r>
            <a:r>
              <a:rPr lang="fr-FR" dirty="0"/>
              <a:t> base</a:t>
            </a:r>
            <a:endParaRPr lang="en-US" dirty="0"/>
          </a:p>
        </p:txBody>
      </p:sp>
      <p:sp>
        <p:nvSpPr>
          <p:cNvPr id="9221" name="Text Placeholder 6">
            <a:extLst>
              <a:ext uri="{FF2B5EF4-FFF2-40B4-BE49-F238E27FC236}">
                <a16:creationId xmlns:a16="http://schemas.microsoft.com/office/drawing/2014/main" id="{67329015-47ED-4510-BB2F-B9F3E50535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2" name="Text Placeholder 4">
            <a:extLst>
              <a:ext uri="{FF2B5EF4-FFF2-40B4-BE49-F238E27FC236}">
                <a16:creationId xmlns:a16="http://schemas.microsoft.com/office/drawing/2014/main" id="{A614D5AC-B4B2-4968-89F1-E60E5389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76663"/>
            <a:ext cx="10688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6800" anchor="ctr"/>
          <a:lstStyle>
            <a:lvl1pPr marL="539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42988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5975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3175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0375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7575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4775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9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Motivation</a:t>
            </a:r>
            <a:endParaRPr lang="en-US" altLang="fr-FR" sz="2400">
              <a:solidFill>
                <a:srgbClr val="009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41392D3-F31D-46C5-8312-809208F7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084513"/>
            <a:ext cx="11223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369256-C168-4800-8568-D9141D789E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0E0DF-4E3B-4E90-A7D4-EFB00A57E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/>
              <a:t>1</a:t>
            </a:r>
            <a:r>
              <a:rPr lang="fr-FR" dirty="0"/>
              <a:t>3</a:t>
            </a:r>
            <a:r>
              <a:rPr lang="fr-FR"/>
              <a:t>. </a:t>
            </a:r>
            <a:r>
              <a:rPr lang="en-US" dirty="0"/>
              <a:t>Complete the sentences with the correct form of the present tense</a:t>
            </a:r>
          </a:p>
        </p:txBody>
      </p:sp>
      <p:sp>
        <p:nvSpPr>
          <p:cNvPr id="27652" name="Text Placeholder 6">
            <a:extLst>
              <a:ext uri="{FF2B5EF4-FFF2-40B4-BE49-F238E27FC236}">
                <a16:creationId xmlns:a16="http://schemas.microsoft.com/office/drawing/2014/main" id="{37603B02-603E-4FB0-BDB0-389E36622E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7" name="Espace réservé du contenu 5">
            <a:extLst>
              <a:ext uri="{FF2B5EF4-FFF2-40B4-BE49-F238E27FC236}">
                <a16:creationId xmlns:a16="http://schemas.microsoft.com/office/drawing/2014/main" id="{848BFB5A-8FB8-4A72-9B0C-AB10B293464C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dirty="0"/>
              <a:t>Samir est très écolo : il ne ___________ (jeter) presque rien. Il ___________ (préférer) recycler. Anouk et Samia sont comme lui. Quand elles ___________ (acheter) de nouveaux vêtements, elles vont dans des boutiques d’occasion.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fr-FR" altLang="fr-FR" dirty="0"/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dirty="0"/>
              <a:t>Nous aussi nous ___________ (faire) des efforts pour la planète. Nous ____________ (nettoyer) la maison uniquement avec des produits d’entretien écologiques. Nous ___________ (manger) bio aussi, même si c’est plus cher.</a:t>
            </a:r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fr-FR" altLang="fr-FR" dirty="0"/>
          </a:p>
          <a:p>
            <a:pPr marL="342900" indent="-34290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dirty="0"/>
              <a:t>Et toi ? Est-ce que tu ___________ (essayer) de faire des gestes pour l’environnement ? Oui, je m’ ___________ (inquiéter) pour notre avenir. Moi et ma sœur Cynthia _______________ (voyager) le plus possible en train et en bateau. En plus, j’économise l’eau : je ___________ (rappeler) constamment à tous mes amis qu’il faut fermer les robinets quand on se brosse les dents, ou qu’on se savonne les mains par exemple.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>
            <a:extLst>
              <a:ext uri="{FF2B5EF4-FFF2-40B4-BE49-F238E27FC236}">
                <a16:creationId xmlns:a16="http://schemas.microsoft.com/office/drawing/2014/main" id="{382F0D4D-4C80-460B-9272-5D02CC5DD7EB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majority of French verbs are regular.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There are three verb families, ending in -</a:t>
            </a:r>
            <a:r>
              <a:rPr lang="en-US" altLang="fr-FR" b="1" dirty="0" err="1"/>
              <a:t>er</a:t>
            </a:r>
            <a:r>
              <a:rPr lang="en-US" altLang="fr-FR" dirty="0"/>
              <a:t>, -</a:t>
            </a:r>
            <a:r>
              <a:rPr lang="en-US" altLang="fr-FR" b="1" dirty="0" err="1"/>
              <a:t>ir</a:t>
            </a:r>
            <a:r>
              <a:rPr lang="en-US" altLang="fr-FR" b="1" dirty="0"/>
              <a:t> </a:t>
            </a:r>
            <a:r>
              <a:rPr lang="fr-FR" altLang="fr-FR" dirty="0"/>
              <a:t>or -</a:t>
            </a:r>
            <a:r>
              <a:rPr lang="fr-FR" altLang="fr-FR" b="1" dirty="0" err="1"/>
              <a:t>re</a:t>
            </a:r>
            <a:r>
              <a:rPr lang="fr-FR" altLang="fr-FR" dirty="0"/>
              <a:t>.</a:t>
            </a:r>
            <a:endParaRPr lang="en-US" altLang="en-US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When we first learn a verb, we do so in the infinitive form, e.g. </a:t>
            </a:r>
            <a:r>
              <a:rPr lang="en-US" altLang="fr-FR" i="1" dirty="0"/>
              <a:t>donner </a:t>
            </a:r>
            <a:r>
              <a:rPr lang="en-US" altLang="fr-FR" dirty="0"/>
              <a:t>(to give). An infinitive is made up of two parts: a </a:t>
            </a:r>
            <a:r>
              <a:rPr lang="en-US" altLang="fr-FR" b="1" dirty="0"/>
              <a:t>stem </a:t>
            </a:r>
            <a:r>
              <a:rPr lang="en-US" altLang="fr-FR" dirty="0"/>
              <a:t>and an </a:t>
            </a:r>
            <a:r>
              <a:rPr lang="en-US" altLang="fr-FR" b="1" dirty="0"/>
              <a:t>ending:</a:t>
            </a:r>
            <a:endParaRPr lang="en-US" altLang="fr-FR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b="1" dirty="0"/>
              <a:t>					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b="1" dirty="0"/>
              <a:t>					</a:t>
            </a:r>
            <a:r>
              <a:rPr lang="fr-FR" altLang="fr-FR" b="1" dirty="0" err="1"/>
              <a:t>Donn</a:t>
            </a:r>
            <a:r>
              <a:rPr lang="fr-FR" altLang="fr-FR" b="1" dirty="0"/>
              <a:t> + er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 marL="285750" indent="-285750"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/>
              <a:t>To form the present tense of regular verbs, we remove the ending of the infinitive and add the appropriate ending to the stem: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					</a:t>
            </a:r>
            <a:r>
              <a:rPr lang="fr-FR" altLang="fr-FR" b="1" dirty="0"/>
              <a:t> </a:t>
            </a:r>
            <a:r>
              <a:rPr lang="fr-FR" altLang="fr-FR" b="1" dirty="0" err="1"/>
              <a:t>Donn</a:t>
            </a:r>
            <a:r>
              <a:rPr lang="fr-FR" altLang="fr-FR" b="1" dirty="0"/>
              <a:t>	  	er 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9E686-A7A4-4A05-8469-E3B504007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F7329-60E6-4777-B871-DFBF2C6F96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3. Formation of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verbs</a:t>
            </a:r>
            <a:endParaRPr lang="en-US" dirty="0"/>
          </a:p>
        </p:txBody>
      </p:sp>
      <p:sp>
        <p:nvSpPr>
          <p:cNvPr id="10245" name="Text Placeholder 6">
            <a:extLst>
              <a:ext uri="{FF2B5EF4-FFF2-40B4-BE49-F238E27FC236}">
                <a16:creationId xmlns:a16="http://schemas.microsoft.com/office/drawing/2014/main" id="{99CAC3B0-2B30-495B-B846-9101688F55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063137D3-7CD0-4739-8CF1-7DF1012E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184775"/>
            <a:ext cx="835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DC327941-2BE4-4CE2-AE9A-1D7374E8121E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939800" y="1670050"/>
          <a:ext cx="8693150" cy="335280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473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Donner (to give)</a:t>
                      </a:r>
                      <a:endParaRPr lang="fr-FR" sz="2100" dirty="0"/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Finir</a:t>
                      </a:r>
                      <a:r>
                        <a:rPr lang="en-US" sz="2100" dirty="0"/>
                        <a:t> (to finish)</a:t>
                      </a:r>
                      <a:endParaRPr lang="fr-FR" sz="2100" dirty="0"/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Vendre</a:t>
                      </a:r>
                      <a:r>
                        <a:rPr lang="en-US" sz="2100" dirty="0"/>
                        <a:t> (to sell)</a:t>
                      </a:r>
                    </a:p>
                    <a:p>
                      <a:endParaRPr lang="fr-FR" sz="2100" dirty="0"/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16">
                <a:tc>
                  <a:txBody>
                    <a:bodyPr/>
                    <a:lstStyle/>
                    <a:p>
                      <a:r>
                        <a:rPr lang="fr-FR" sz="2100" dirty="0"/>
                        <a:t>je/j’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2100" b="1" dirty="0">
                        <a:solidFill>
                          <a:srgbClr val="FF0000"/>
                        </a:solidFill>
                        <a:latin typeface="IBMPlexSansCond-SemiBold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is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34">
                <a:tc>
                  <a:txBody>
                    <a:bodyPr/>
                    <a:lstStyle/>
                    <a:p>
                      <a:r>
                        <a:rPr lang="fr-FR" sz="2100" dirty="0"/>
                        <a:t>tu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fr-FR" sz="2100" b="1" dirty="0">
                        <a:solidFill>
                          <a:srgbClr val="FF0000"/>
                        </a:solidFill>
                        <a:latin typeface="IBMPlexSansCond-SemiBold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is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87">
                <a:tc>
                  <a:txBody>
                    <a:bodyPr/>
                    <a:lstStyle/>
                    <a:p>
                      <a:r>
                        <a:rPr lang="fr-FR" sz="2100" dirty="0"/>
                        <a:t>il/elle/on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it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18">
                <a:tc>
                  <a:txBody>
                    <a:bodyPr/>
                    <a:lstStyle/>
                    <a:p>
                      <a:r>
                        <a:rPr lang="fr-FR" sz="2100" dirty="0"/>
                        <a:t>nous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ons</a:t>
                      </a:r>
                      <a:endParaRPr lang="fr-FR" sz="2100" b="1" dirty="0">
                        <a:solidFill>
                          <a:srgbClr val="FF0000"/>
                        </a:solidFill>
                        <a:latin typeface="IBMPlexSansCond-SemiBold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issons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ons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687">
                <a:tc>
                  <a:txBody>
                    <a:bodyPr/>
                    <a:lstStyle/>
                    <a:p>
                      <a:r>
                        <a:rPr lang="fr-FR" sz="2100" dirty="0"/>
                        <a:t>vous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ez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issez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ez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87">
                <a:tc>
                  <a:txBody>
                    <a:bodyPr/>
                    <a:lstStyle/>
                    <a:p>
                      <a:r>
                        <a:rPr lang="fr-FR" sz="2100" dirty="0"/>
                        <a:t>ils/elles 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donn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en-US" alt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fin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issent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vend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ent</a:t>
                      </a:r>
                    </a:p>
                  </a:txBody>
                  <a:tcPr marL="91441" marR="9144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7F1EA-CDBE-4674-B316-3C4077749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E4992-AD9C-4079-8F96-58774F75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3. Formation of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verbs</a:t>
            </a:r>
            <a:endParaRPr lang="en-US" dirty="0"/>
          </a:p>
        </p:txBody>
      </p:sp>
      <p:sp>
        <p:nvSpPr>
          <p:cNvPr id="11300" name="Text Placeholder 6">
            <a:extLst>
              <a:ext uri="{FF2B5EF4-FFF2-40B4-BE49-F238E27FC236}">
                <a16:creationId xmlns:a16="http://schemas.microsoft.com/office/drawing/2014/main" id="{6608571A-1DAF-4B6D-B30F-93C7637E2D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1340BF-3338-4DA0-B9FA-16151BA4092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wrap="square" numCol="2"/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dirty="0"/>
              <a:t>grandir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dirty="0"/>
              <a:t>choisir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dirty="0"/>
              <a:t>rougir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dirty="0"/>
              <a:t>(about 300 French </a:t>
            </a:r>
            <a:r>
              <a:rPr lang="fr-FR" dirty="0" err="1"/>
              <a:t>verbs</a:t>
            </a:r>
            <a:r>
              <a:rPr lang="fr-FR" dirty="0"/>
              <a:t>!)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07155-32DF-45B2-B911-DE350B79BD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80B8-1C8C-42DE-A3AB-6FC82F52B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4. In pairs, </a:t>
            </a:r>
            <a:r>
              <a:rPr lang="fr-FR" dirty="0" err="1"/>
              <a:t>think</a:t>
            </a:r>
            <a:r>
              <a:rPr lang="fr-FR" dirty="0"/>
              <a:t> of at least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i="1" dirty="0"/>
              <a:t>-</a:t>
            </a:r>
            <a:r>
              <a:rPr lang="fr-FR" i="1" dirty="0" err="1"/>
              <a:t>ir</a:t>
            </a:r>
            <a:r>
              <a:rPr lang="fr-FR" i="1" dirty="0"/>
              <a:t> </a:t>
            </a:r>
            <a:r>
              <a:rPr lang="fr-FR" dirty="0"/>
              <a:t>and </a:t>
            </a:r>
            <a:r>
              <a:rPr lang="fr-FR" i="1" dirty="0"/>
              <a:t>-re </a:t>
            </a:r>
            <a:r>
              <a:rPr lang="fr-FR" dirty="0" err="1"/>
              <a:t>verbs</a:t>
            </a:r>
            <a:endParaRPr lang="en-US" dirty="0"/>
          </a:p>
        </p:txBody>
      </p:sp>
      <p:sp>
        <p:nvSpPr>
          <p:cNvPr id="12293" name="Text Placeholder 6">
            <a:extLst>
              <a:ext uri="{FF2B5EF4-FFF2-40B4-BE49-F238E27FC236}">
                <a16:creationId xmlns:a16="http://schemas.microsoft.com/office/drawing/2014/main" id="{F85587D4-B18D-46B0-B115-848D0A263D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2922588" y="7019925"/>
            <a:ext cx="647700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34908610-F17E-4F13-840E-958E7373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71600"/>
            <a:ext cx="17748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7734E-42C5-4491-8247-E4280B909B86}"/>
              </a:ext>
            </a:extLst>
          </p:cNvPr>
          <p:cNvSpPr txBox="1"/>
          <p:nvPr/>
        </p:nvSpPr>
        <p:spPr>
          <a:xfrm>
            <a:off x="5722938" y="1481138"/>
            <a:ext cx="463867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1800" dirty="0" err="1">
                <a:latin typeface="+mn-lt"/>
              </a:rPr>
              <a:t>attendre</a:t>
            </a: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1800" dirty="0" err="1">
                <a:latin typeface="+mn-lt"/>
              </a:rPr>
              <a:t>vendre</a:t>
            </a: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1800" dirty="0">
                <a:latin typeface="+mn-lt"/>
              </a:rPr>
              <a:t>entendre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IE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1800" dirty="0">
                <a:latin typeface="+mn-lt"/>
              </a:rPr>
              <a:t>(several dozen French verbs!)</a:t>
            </a:r>
          </a:p>
        </p:txBody>
      </p:sp>
      <p:pic>
        <p:nvPicPr>
          <p:cNvPr id="12296" name="Picture 12" descr="A picture containing indoor, wall, table&#10;&#10;Description automatically generated">
            <a:extLst>
              <a:ext uri="{FF2B5EF4-FFF2-40B4-BE49-F238E27FC236}">
                <a16:creationId xmlns:a16="http://schemas.microsoft.com/office/drawing/2014/main" id="{21F75422-298B-49B9-B10D-C4FDA01E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16238"/>
            <a:ext cx="15843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>
            <a:extLst>
              <a:ext uri="{FF2B5EF4-FFF2-40B4-BE49-F238E27FC236}">
                <a16:creationId xmlns:a16="http://schemas.microsoft.com/office/drawing/2014/main" id="{BF49C1FD-3BCD-4B73-8721-037A9DED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346575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8" descr="A picture containing sandglass, object&#10;&#10;Description automatically generated">
            <a:extLst>
              <a:ext uri="{FF2B5EF4-FFF2-40B4-BE49-F238E27FC236}">
                <a16:creationId xmlns:a16="http://schemas.microsoft.com/office/drawing/2014/main" id="{3B95CD59-7B35-48EA-8F9F-AF12404C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4668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1" descr="A wooden table&#10;&#10;Description automatically generated">
            <a:extLst>
              <a:ext uri="{FF2B5EF4-FFF2-40B4-BE49-F238E27FC236}">
                <a16:creationId xmlns:a16="http://schemas.microsoft.com/office/drawing/2014/main" id="{17D6B296-8F0B-46AD-B085-B4EF8B29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954338"/>
            <a:ext cx="2362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4" descr="A person in a blue shirt&#10;&#10;Description automatically generated">
            <a:extLst>
              <a:ext uri="{FF2B5EF4-FFF2-40B4-BE49-F238E27FC236}">
                <a16:creationId xmlns:a16="http://schemas.microsoft.com/office/drawing/2014/main" id="{29948D5E-C081-4FAD-97E6-48C44D90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70400"/>
            <a:ext cx="15795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3FC2C-E767-42BC-9705-36C2062BA1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9E733-C7C5-4935-B22E-CE586E424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5. </a:t>
            </a:r>
            <a:r>
              <a:rPr lang="en-US" dirty="0"/>
              <a:t>Other commonly used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i="1" dirty="0"/>
              <a:t>-</a:t>
            </a:r>
            <a:r>
              <a:rPr lang="fr-FR" i="1" dirty="0" err="1"/>
              <a:t>ir</a:t>
            </a:r>
            <a:r>
              <a:rPr lang="fr-FR" i="1" dirty="0"/>
              <a:t> </a:t>
            </a:r>
            <a:r>
              <a:rPr lang="fr-FR" dirty="0"/>
              <a:t>and </a:t>
            </a:r>
            <a:r>
              <a:rPr lang="fr-FR" i="1" dirty="0"/>
              <a:t>-re </a:t>
            </a:r>
            <a:r>
              <a:rPr lang="fr-FR" dirty="0" err="1"/>
              <a:t>verbs</a:t>
            </a:r>
            <a:r>
              <a:rPr lang="fr-FR" dirty="0"/>
              <a:t> </a:t>
            </a:r>
            <a:r>
              <a:rPr lang="en-US" dirty="0"/>
              <a:t>in French </a:t>
            </a:r>
          </a:p>
        </p:txBody>
      </p:sp>
      <p:sp>
        <p:nvSpPr>
          <p:cNvPr id="13316" name="Text Placeholder 6">
            <a:extLst>
              <a:ext uri="{FF2B5EF4-FFF2-40B4-BE49-F238E27FC236}">
                <a16:creationId xmlns:a16="http://schemas.microsoft.com/office/drawing/2014/main" id="{E67DE306-E2DA-4D2C-B16B-A273E05A8B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DBA4AE-C194-421C-8F55-B16825DD24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12638" y="1447799"/>
            <a:ext cx="8463162" cy="5303837"/>
          </a:xfrm>
        </p:spPr>
        <p:txBody>
          <a:bodyPr numCol="2"/>
          <a:lstStyle/>
          <a:p>
            <a:pPr>
              <a:defRPr/>
            </a:pPr>
            <a:r>
              <a:rPr lang="en-US" b="1" dirty="0" err="1"/>
              <a:t>accomplir</a:t>
            </a:r>
            <a:r>
              <a:rPr lang="en-US" dirty="0"/>
              <a:t> 	to accomplish</a:t>
            </a:r>
          </a:p>
          <a:p>
            <a:pPr>
              <a:defRPr/>
            </a:pPr>
            <a:r>
              <a:rPr lang="en-US" b="1" dirty="0" err="1"/>
              <a:t>agir</a:t>
            </a:r>
            <a:r>
              <a:rPr lang="en-US" dirty="0"/>
              <a:t> 	  		to act</a:t>
            </a:r>
          </a:p>
          <a:p>
            <a:pPr>
              <a:defRPr/>
            </a:pPr>
            <a:r>
              <a:rPr lang="en-US" b="1" dirty="0" err="1"/>
              <a:t>agrandir</a:t>
            </a:r>
            <a:r>
              <a:rPr lang="en-US" dirty="0"/>
              <a:t> 		to enlarge</a:t>
            </a:r>
          </a:p>
          <a:p>
            <a:pPr>
              <a:defRPr/>
            </a:pPr>
            <a:r>
              <a:rPr lang="en-US" b="1" dirty="0" err="1"/>
              <a:t>avertir</a:t>
            </a:r>
            <a:r>
              <a:rPr lang="en-US" dirty="0"/>
              <a:t>		to warn</a:t>
            </a:r>
          </a:p>
          <a:p>
            <a:pPr>
              <a:defRPr/>
            </a:pPr>
            <a:r>
              <a:rPr lang="en-US" b="1" dirty="0" err="1"/>
              <a:t>bâtir</a:t>
            </a:r>
            <a:r>
              <a:rPr lang="en-US" dirty="0"/>
              <a:t> 		to build</a:t>
            </a:r>
          </a:p>
          <a:p>
            <a:pPr>
              <a:defRPr/>
            </a:pPr>
            <a:r>
              <a:rPr lang="en-US" b="1" dirty="0" err="1"/>
              <a:t>blanchir</a:t>
            </a:r>
            <a:r>
              <a:rPr lang="en-US" dirty="0"/>
              <a:t> 		to whiten</a:t>
            </a:r>
          </a:p>
          <a:p>
            <a:pPr>
              <a:defRPr/>
            </a:pPr>
            <a:r>
              <a:rPr lang="en-US" b="1" dirty="0" err="1"/>
              <a:t>définir</a:t>
            </a:r>
            <a:r>
              <a:rPr lang="en-US" dirty="0"/>
              <a:t> 		to define</a:t>
            </a:r>
          </a:p>
          <a:p>
            <a:pPr>
              <a:defRPr/>
            </a:pPr>
            <a:r>
              <a:rPr lang="en-US" b="1" dirty="0" err="1"/>
              <a:t>établir</a:t>
            </a:r>
            <a:r>
              <a:rPr lang="en-US" dirty="0"/>
              <a:t> 		to establish</a:t>
            </a:r>
          </a:p>
          <a:p>
            <a:pPr>
              <a:defRPr/>
            </a:pPr>
            <a:r>
              <a:rPr lang="en-US" b="1" dirty="0" err="1"/>
              <a:t>grossir</a:t>
            </a:r>
            <a:r>
              <a:rPr lang="en-US" dirty="0"/>
              <a:t> 		to put on weight</a:t>
            </a:r>
          </a:p>
          <a:p>
            <a:pPr>
              <a:defRPr/>
            </a:pPr>
            <a:r>
              <a:rPr lang="en-US" b="1" dirty="0" err="1"/>
              <a:t>guérir</a:t>
            </a:r>
            <a:r>
              <a:rPr lang="en-US" dirty="0"/>
              <a:t> 		to cure, to heal</a:t>
            </a:r>
          </a:p>
          <a:p>
            <a:pPr>
              <a:defRPr/>
            </a:pPr>
            <a:r>
              <a:rPr lang="en-US" b="1" dirty="0" err="1"/>
              <a:t>investir</a:t>
            </a:r>
            <a:r>
              <a:rPr lang="en-US" dirty="0"/>
              <a:t> 		to invest</a:t>
            </a:r>
          </a:p>
          <a:p>
            <a:pPr>
              <a:defRPr/>
            </a:pPr>
            <a:r>
              <a:rPr lang="en-US" b="1" dirty="0" err="1"/>
              <a:t>maigrir</a:t>
            </a:r>
            <a:r>
              <a:rPr lang="en-US" dirty="0"/>
              <a:t> 		to lose weight</a:t>
            </a:r>
          </a:p>
          <a:p>
            <a:pPr>
              <a:defRPr/>
            </a:pPr>
            <a:r>
              <a:rPr lang="en-US" b="1" dirty="0" err="1"/>
              <a:t>nourrir</a:t>
            </a:r>
            <a:r>
              <a:rPr lang="en-US" dirty="0"/>
              <a:t> 		to feed</a:t>
            </a:r>
          </a:p>
          <a:p>
            <a:pPr>
              <a:defRPr/>
            </a:pPr>
            <a:r>
              <a:rPr lang="en-US" b="1" dirty="0" err="1"/>
              <a:t>obéir</a:t>
            </a:r>
            <a:r>
              <a:rPr lang="en-US" dirty="0"/>
              <a:t> 		to obey</a:t>
            </a:r>
          </a:p>
          <a:p>
            <a:pPr>
              <a:defRPr/>
            </a:pPr>
            <a:r>
              <a:rPr lang="en-US" b="1" dirty="0" err="1"/>
              <a:t>punir</a:t>
            </a:r>
            <a:r>
              <a:rPr lang="en-US" dirty="0"/>
              <a:t> 		to punish</a:t>
            </a:r>
          </a:p>
          <a:p>
            <a:pPr>
              <a:defRPr/>
            </a:pPr>
            <a:r>
              <a:rPr lang="en-US" b="1" dirty="0" err="1"/>
              <a:t>réfléchir</a:t>
            </a:r>
            <a:r>
              <a:rPr lang="en-US" dirty="0"/>
              <a:t> 		to reflect, to think</a:t>
            </a:r>
          </a:p>
          <a:p>
            <a:pPr>
              <a:defRPr/>
            </a:pPr>
            <a:r>
              <a:rPr lang="fr-FR" b="1" dirty="0"/>
              <a:t>confondre</a:t>
            </a:r>
            <a:r>
              <a:rPr lang="fr-FR" dirty="0"/>
              <a:t> 	to confuse</a:t>
            </a:r>
          </a:p>
          <a:p>
            <a:pPr>
              <a:defRPr/>
            </a:pPr>
            <a:r>
              <a:rPr lang="fr-FR" b="1" dirty="0"/>
              <a:t>correspondre</a:t>
            </a:r>
            <a:r>
              <a:rPr lang="fr-FR" dirty="0"/>
              <a:t> 	to correspond</a:t>
            </a:r>
          </a:p>
          <a:p>
            <a:pPr>
              <a:defRPr/>
            </a:pPr>
            <a:r>
              <a:rPr lang="fr-FR" b="1" dirty="0"/>
              <a:t>défendre</a:t>
            </a:r>
            <a:r>
              <a:rPr lang="fr-FR" dirty="0"/>
              <a:t> 	  	to </a:t>
            </a:r>
            <a:r>
              <a:rPr lang="fr-FR" dirty="0" err="1"/>
              <a:t>defend</a:t>
            </a:r>
            <a:endParaRPr lang="fr-FR" dirty="0"/>
          </a:p>
          <a:p>
            <a:pPr>
              <a:defRPr/>
            </a:pPr>
            <a:r>
              <a:rPr lang="fr-FR" b="1" dirty="0"/>
              <a:t>dépendre</a:t>
            </a:r>
            <a:r>
              <a:rPr lang="fr-FR" dirty="0"/>
              <a:t> 	to </a:t>
            </a:r>
            <a:r>
              <a:rPr lang="fr-FR" dirty="0" err="1"/>
              <a:t>depend</a:t>
            </a:r>
            <a:endParaRPr lang="fr-FR" dirty="0"/>
          </a:p>
          <a:p>
            <a:pPr>
              <a:defRPr/>
            </a:pPr>
            <a:r>
              <a:rPr lang="fr-FR" b="1" dirty="0"/>
              <a:t>descendre</a:t>
            </a:r>
            <a:r>
              <a:rPr lang="fr-FR" dirty="0"/>
              <a:t> 	to descend</a:t>
            </a:r>
          </a:p>
          <a:p>
            <a:pPr>
              <a:defRPr/>
            </a:pPr>
            <a:r>
              <a:rPr lang="fr-FR" b="1" dirty="0"/>
              <a:t>étendre</a:t>
            </a:r>
            <a:r>
              <a:rPr lang="fr-FR" dirty="0"/>
              <a:t> 	  	to stretch</a:t>
            </a:r>
          </a:p>
          <a:p>
            <a:pPr>
              <a:defRPr/>
            </a:pPr>
            <a:r>
              <a:rPr lang="fr-FR" b="1" dirty="0"/>
              <a:t>fondre</a:t>
            </a:r>
            <a:r>
              <a:rPr lang="fr-FR" dirty="0"/>
              <a:t> 	  	to </a:t>
            </a:r>
            <a:r>
              <a:rPr lang="fr-FR" dirty="0" err="1"/>
              <a:t>melt</a:t>
            </a:r>
            <a:endParaRPr lang="fr-FR" dirty="0"/>
          </a:p>
          <a:p>
            <a:pPr>
              <a:defRPr/>
            </a:pPr>
            <a:r>
              <a:rPr lang="fr-FR" b="1" dirty="0"/>
              <a:t>mordre</a:t>
            </a:r>
            <a:r>
              <a:rPr lang="fr-FR" dirty="0"/>
              <a:t> 	  	to bite</a:t>
            </a:r>
          </a:p>
          <a:p>
            <a:pPr>
              <a:defRPr/>
            </a:pPr>
            <a:r>
              <a:rPr lang="fr-FR" b="1" dirty="0"/>
              <a:t>perdre</a:t>
            </a:r>
            <a:r>
              <a:rPr lang="fr-FR" dirty="0"/>
              <a:t> 	  	to lose</a:t>
            </a:r>
          </a:p>
          <a:p>
            <a:pPr>
              <a:defRPr/>
            </a:pPr>
            <a:r>
              <a:rPr lang="fr-FR" b="1" dirty="0"/>
              <a:t>prétendre</a:t>
            </a:r>
            <a:r>
              <a:rPr lang="fr-FR" dirty="0"/>
              <a:t> 	to claim</a:t>
            </a:r>
          </a:p>
          <a:p>
            <a:pPr>
              <a:defRPr/>
            </a:pPr>
            <a:r>
              <a:rPr lang="fr-FR" b="1" dirty="0"/>
              <a:t>rendre</a:t>
            </a:r>
            <a:r>
              <a:rPr lang="fr-FR" dirty="0"/>
              <a:t> 	  	to </a:t>
            </a:r>
            <a:r>
              <a:rPr lang="fr-FR" dirty="0" err="1"/>
              <a:t>give</a:t>
            </a:r>
            <a:r>
              <a:rPr lang="fr-FR" dirty="0"/>
              <a:t> back, to return</a:t>
            </a:r>
          </a:p>
          <a:p>
            <a:pPr>
              <a:defRPr/>
            </a:pPr>
            <a:r>
              <a:rPr lang="fr-FR" b="1" dirty="0"/>
              <a:t>répandre</a:t>
            </a:r>
            <a:r>
              <a:rPr lang="fr-FR" dirty="0"/>
              <a:t> 	to </a:t>
            </a:r>
            <a:r>
              <a:rPr lang="fr-FR" dirty="0" err="1"/>
              <a:t>scatter</a:t>
            </a:r>
            <a:endParaRPr lang="fr-FR" dirty="0"/>
          </a:p>
          <a:p>
            <a:pPr>
              <a:defRPr/>
            </a:pPr>
            <a:r>
              <a:rPr lang="fr-FR" b="1" dirty="0"/>
              <a:t>répondre</a:t>
            </a:r>
            <a:r>
              <a:rPr lang="fr-FR" dirty="0"/>
              <a:t> 	to </a:t>
            </a:r>
            <a:r>
              <a:rPr lang="fr-FR" dirty="0" err="1"/>
              <a:t>answer</a:t>
            </a:r>
            <a:endParaRPr lang="fr-FR" dirty="0"/>
          </a:p>
          <a:p>
            <a:pPr>
              <a:defRPr/>
            </a:pPr>
            <a:r>
              <a:rPr lang="fr-FR" b="1" dirty="0"/>
              <a:t>suspendre</a:t>
            </a:r>
            <a:r>
              <a:rPr lang="fr-FR" dirty="0"/>
              <a:t> 	to suspend</a:t>
            </a:r>
          </a:p>
          <a:p>
            <a:pPr>
              <a:defRPr/>
            </a:pPr>
            <a:r>
              <a:rPr lang="fr-FR" b="1" dirty="0"/>
              <a:t>tordre</a:t>
            </a:r>
            <a:r>
              <a:rPr lang="fr-FR" dirty="0"/>
              <a:t> 	  	to twist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F188F-D6D9-489D-8491-4087D3B20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B5A78-88FA-40F3-A1C2-80DA4236FE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6. </a:t>
            </a:r>
            <a:r>
              <a:rPr lang="en-US" dirty="0"/>
              <a:t>Complete the story using the correct form of the verb</a:t>
            </a:r>
          </a:p>
        </p:txBody>
      </p:sp>
      <p:sp>
        <p:nvSpPr>
          <p:cNvPr id="14340" name="Text Placeholder 6">
            <a:extLst>
              <a:ext uri="{FF2B5EF4-FFF2-40B4-BE49-F238E27FC236}">
                <a16:creationId xmlns:a16="http://schemas.microsoft.com/office/drawing/2014/main" id="{5E2AB58D-8CF3-44D3-89D3-09AD5A44D2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1" name="Espace réservé du contenu 5">
            <a:extLst>
              <a:ext uri="{FF2B5EF4-FFF2-40B4-BE49-F238E27FC236}">
                <a16:creationId xmlns:a16="http://schemas.microsoft.com/office/drawing/2014/main" id="{2BC7FE5E-68A1-4FE5-8524-D8C1FB83F833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/>
              <a:t>Noé a 17 ans. Il va au Lycée à Bordeaux. Il ___________ (travailler) beaucoup ! À midi, lui et sa copine Irina ___________ (manger) à la cantine. Il y a des frites au menu : ils ___________ (remplir) leurs assiettes. Ils ___________ (bavarder). Noé ___________ (finir) les cours à 16h aujourd’hui. Il ___________ (attendre) la sortie avec impatience car c’est vendredi et il va tout de suite en ville avec des amis après les cours. Irina ___________ (réfléchir) encore à ce qu’elle fera ce soir. Noé lui propose de venir avec lui, mais elle ___________ (répondre) qu’elle préfère le voir samedi. Elle ___________ (choisir) plutôt d’aller en boîte avec ses amies Sophia et Anna ce soir, car elle ___________ (danser).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 b="1"/>
              <a:t>Rewrite the above story in the first person singular and first person plural, e.g. </a:t>
            </a:r>
            <a:r>
              <a:rPr lang="en-US" altLang="fr-FR" b="1" i="1"/>
              <a:t>J’ai 17 ans. Je vais… nous mangeons à la cantine</a:t>
            </a:r>
            <a:r>
              <a:rPr lang="en-US" altLang="fr-FR" b="1"/>
              <a:t>, etc.</a:t>
            </a:r>
            <a:endParaRPr lang="fr-FR" alt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094BA-BF5D-4E90-8B4D-C8A2B6317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CDCD-37E0-4961-AA4C-8127B104C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7. </a:t>
            </a:r>
            <a:r>
              <a:rPr lang="en-US" dirty="0"/>
              <a:t>Irregular verbs</a:t>
            </a:r>
          </a:p>
        </p:txBody>
      </p:sp>
      <p:sp>
        <p:nvSpPr>
          <p:cNvPr id="15364" name="Text Placeholder 6">
            <a:extLst>
              <a:ext uri="{FF2B5EF4-FFF2-40B4-BE49-F238E27FC236}">
                <a16:creationId xmlns:a16="http://schemas.microsoft.com/office/drawing/2014/main" id="{07F9316F-5723-47FC-AE5A-5C308B29A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1" name="Espace réservé du contenu 5">
            <a:extLst>
              <a:ext uri="{FF2B5EF4-FFF2-40B4-BE49-F238E27FC236}">
                <a16:creationId xmlns:a16="http://schemas.microsoft.com/office/drawing/2014/main" id="{A8A272D7-BFDB-4711-9037-BD7EE9DA80B6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112838" y="1447800"/>
            <a:ext cx="8462962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Irregular verbs do not follow a set pattern and must be learned individually.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Can you name a few irregular verbs?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The following tables list the most commonly used irregular verbs you will need to know.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/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94D717A-17A2-4533-8B03-C96B4E604414}"/>
              </a:ext>
            </a:extLst>
          </p:cNvPr>
          <p:cNvGraphicFramePr>
            <a:graphicFrameLocks noGrp="1"/>
          </p:cNvGraphicFramePr>
          <p:nvPr/>
        </p:nvGraphicFramePr>
        <p:xfrm>
          <a:off x="1230313" y="3284538"/>
          <a:ext cx="7475536" cy="3200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2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Être </a:t>
                      </a:r>
                    </a:p>
                    <a:p>
                      <a:r>
                        <a:rPr lang="fr-FR" dirty="0"/>
                        <a:t>(to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)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Avoir</a:t>
                      </a:r>
                    </a:p>
                    <a:p>
                      <a:r>
                        <a:rPr lang="fr-FR" dirty="0"/>
                        <a:t>(to have)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Aller</a:t>
                      </a:r>
                    </a:p>
                    <a:p>
                      <a:r>
                        <a:rPr lang="fr-FR" dirty="0"/>
                        <a:t>(to go)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Faire</a:t>
                      </a:r>
                    </a:p>
                    <a:p>
                      <a:r>
                        <a:rPr lang="fr-FR" dirty="0"/>
                        <a:t>(to </a:t>
                      </a:r>
                      <a:r>
                        <a:rPr lang="fr-FR" dirty="0" err="1"/>
                        <a:t>make</a:t>
                      </a:r>
                      <a:r>
                        <a:rPr lang="fr-FR" dirty="0"/>
                        <a:t>/do)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je/j’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vais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fais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tu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fais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il/elle/on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nous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sommes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avons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allons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faisons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êtes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avez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allez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faites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ils/elles 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sont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ont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vont</a:t>
                      </a: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font</a:t>
                      </a: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5F372-515E-4093-99A0-3C387D510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 présent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4B2D3-97F5-4418-A0E4-9111FA17B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>
              <a:defRPr/>
            </a:pPr>
            <a:r>
              <a:rPr lang="fr-FR" dirty="0"/>
              <a:t>7. </a:t>
            </a:r>
            <a:r>
              <a:rPr lang="en-US" dirty="0"/>
              <a:t>Irregular verbs</a:t>
            </a:r>
          </a:p>
        </p:txBody>
      </p:sp>
      <p:sp>
        <p:nvSpPr>
          <p:cNvPr id="16388" name="Text Placeholder 6">
            <a:extLst>
              <a:ext uri="{FF2B5EF4-FFF2-40B4-BE49-F238E27FC236}">
                <a16:creationId xmlns:a16="http://schemas.microsoft.com/office/drawing/2014/main" id="{AE99BF68-5601-42AF-AD7A-9548730DD3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3641725" y="7019925"/>
            <a:ext cx="57578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5" name="Espace réservé du contenu 5">
            <a:extLst>
              <a:ext uri="{FF2B5EF4-FFF2-40B4-BE49-F238E27FC236}">
                <a16:creationId xmlns:a16="http://schemas.microsoft.com/office/drawing/2014/main" id="{38B22C8D-51DF-4088-A450-AC160C7CB0F5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1098550" y="1447800"/>
            <a:ext cx="8462963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What do you notice when you look at the first and second person plural of most of these irregular verbs? 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Most of them revert to a regular pattern.</a:t>
            </a:r>
          </a:p>
          <a:p>
            <a:pPr>
              <a:lnSpc>
                <a:spcPts val="24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fr-FR"/>
              <a:t>Do you notice other similarities between some verbs? </a:t>
            </a:r>
            <a:r>
              <a:rPr lang="en-US" altLang="fr-FR" i="1"/>
              <a:t>Avoir</a:t>
            </a:r>
            <a:r>
              <a:rPr lang="en-US" altLang="fr-FR"/>
              <a:t> and </a:t>
            </a:r>
            <a:r>
              <a:rPr lang="en-US" altLang="fr-FR" i="1"/>
              <a:t>aller</a:t>
            </a:r>
            <a:r>
              <a:rPr lang="en-US" altLang="fr-FR"/>
              <a:t> follow similar patterns, as do </a:t>
            </a:r>
            <a:r>
              <a:rPr lang="en-US" altLang="fr-FR" i="1"/>
              <a:t>pouvoir</a:t>
            </a:r>
            <a:r>
              <a:rPr lang="en-US" altLang="fr-FR"/>
              <a:t> and </a:t>
            </a:r>
            <a:r>
              <a:rPr lang="en-US" altLang="fr-FR" i="1"/>
              <a:t>vouloir</a:t>
            </a:r>
            <a:r>
              <a:rPr lang="en-US" altLang="fr-FR"/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0CEBD27-FE94-4D0A-B615-8B44117C029A}"/>
              </a:ext>
            </a:extLst>
          </p:cNvPr>
          <p:cNvGraphicFramePr>
            <a:graphicFrameLocks noGrp="1"/>
          </p:cNvGraphicFramePr>
          <p:nvPr/>
        </p:nvGraphicFramePr>
        <p:xfrm>
          <a:off x="1098550" y="3390900"/>
          <a:ext cx="7939087" cy="3200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49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Devoir </a:t>
                      </a:r>
                    </a:p>
                    <a:p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(to have to)</a:t>
                      </a:r>
                      <a:endParaRPr lang="fr-FR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Sortir</a:t>
                      </a:r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(to leave)</a:t>
                      </a:r>
                      <a:endParaRPr lang="fr-FR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Pouvoir</a:t>
                      </a:r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1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be able to)</a:t>
                      </a:r>
                      <a:endParaRPr lang="fr-FR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Vouloir</a:t>
                      </a:r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(to want)</a:t>
                      </a:r>
                      <a:endParaRPr lang="fr-FR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je/j’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dois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peux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veux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tu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dois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peux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veux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il/elle/on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doit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veut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nous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devons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sortons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pouvons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voulons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devez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sortez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pouvez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voulez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ils/elles 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doivent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sortent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peuvent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veulent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eneric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9" ma:contentTypeDescription="Create a new document." ma:contentTypeScope="" ma:versionID="29722f0db6237fca2c47587e0677b628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ed9126b593dfa3514ed489edd895d5a2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105B43-A235-4B04-8C02-FE616C23F6B0}"/>
</file>

<file path=customXml/itemProps2.xml><?xml version="1.0" encoding="utf-8"?>
<ds:datastoreItem xmlns:ds="http://schemas.openxmlformats.org/officeDocument/2006/customXml" ds:itemID="{FD667D3B-BA4D-48F6-A5BE-711D9AD3170C}"/>
</file>

<file path=customXml/itemProps3.xml><?xml version="1.0" encoding="utf-8"?>
<ds:datastoreItem xmlns:ds="http://schemas.openxmlformats.org/officeDocument/2006/customXml" ds:itemID="{FE007E35-F044-4932-AB92-FEC0CADB4975}"/>
</file>

<file path=docProps/app.xml><?xml version="1.0" encoding="utf-8"?>
<Properties xmlns="http://schemas.openxmlformats.org/officeDocument/2006/extended-properties" xmlns:vt="http://schemas.openxmlformats.org/officeDocument/2006/docPropsVTypes">
  <Template>Generic PP.pot</Template>
  <TotalTime>1313</TotalTime>
  <Words>1281</Words>
  <Application>Microsoft Office PowerPoint</Application>
  <PresentationFormat>Custom</PresentationFormat>
  <Paragraphs>472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MS PGothic</vt:lpstr>
      <vt:lpstr>Arial</vt:lpstr>
      <vt:lpstr>Rockwell</vt:lpstr>
      <vt:lpstr>Wingdings</vt:lpstr>
      <vt:lpstr>IBMPlexSansCond-SemiBold</vt:lpstr>
      <vt:lpstr>Wingdings 3</vt:lpstr>
      <vt:lpstr>Generic PP</vt:lpstr>
      <vt:lpstr> Grammaire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Frank MacBride</cp:lastModifiedBy>
  <cp:revision>207</cp:revision>
  <dcterms:created xsi:type="dcterms:W3CDTF">2015-10-12T11:22:00Z</dcterms:created>
  <dcterms:modified xsi:type="dcterms:W3CDTF">2019-01-31T10:56:57Z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