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69" r:id="rId3"/>
    <p:sldId id="279" r:id="rId4"/>
    <p:sldId id="271" r:id="rId5"/>
    <p:sldId id="274" r:id="rId6"/>
    <p:sldId id="273" r:id="rId7"/>
    <p:sldId id="275" r:id="rId8"/>
    <p:sldId id="276" r:id="rId9"/>
    <p:sldId id="277" r:id="rId10"/>
    <p:sldId id="272"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flYn3AOpoL0lnOXhJssCPIUSZ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888"/>
    <a:srgbClr val="F15E3B"/>
    <a:srgbClr val="F25D3B"/>
    <a:srgbClr val="307888"/>
    <a:srgbClr val="D7E4E1"/>
    <a:srgbClr val="D6E4E1"/>
    <a:srgbClr val="F4E5D9"/>
    <a:srgbClr val="FFD7C5"/>
    <a:srgbClr val="F4CB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B766CA-B160-4FD4-BDEA-35DFF2766583}" v="2" dt="2022-08-05T00:08:20.273"/>
  </p1510:revLst>
</p1510:revInfo>
</file>

<file path=ppt/tableStyles.xml><?xml version="1.0" encoding="utf-8"?>
<a:tblStyleLst xmlns:a="http://schemas.openxmlformats.org/drawingml/2006/main" def="{238A2DA2-46A4-48E4-BB75-16B312FCD73A}">
  <a:tblStyle styleId="{238A2DA2-46A4-48E4-BB75-16B312FCD73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47DF8A48-0E7E-409F-8426-0F6B3FCF0CB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92C683B-BA04-4E89-85B8-94800D957E1F}"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15" d="100"/>
          <a:sy n="115" d="100"/>
        </p:scale>
        <p:origin x="6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O'Connor" userId="d3b9681a-6783-45a0-a9cd-fbceb3f6df13" providerId="ADAL" clId="{D7B766CA-B160-4FD4-BDEA-35DFF2766583}"/>
    <pc:docChg chg="undo custSel modSld">
      <pc:chgData name="Priscilla O'Connor" userId="d3b9681a-6783-45a0-a9cd-fbceb3f6df13" providerId="ADAL" clId="{D7B766CA-B160-4FD4-BDEA-35DFF2766583}" dt="2022-08-05T09:11:06.556" v="74" actId="20577"/>
      <pc:docMkLst>
        <pc:docMk/>
      </pc:docMkLst>
      <pc:sldChg chg="modSp mod">
        <pc:chgData name="Priscilla O'Connor" userId="d3b9681a-6783-45a0-a9cd-fbceb3f6df13" providerId="ADAL" clId="{D7B766CA-B160-4FD4-BDEA-35DFF2766583}" dt="2022-08-05T00:34:02.835" v="68" actId="1076"/>
        <pc:sldMkLst>
          <pc:docMk/>
          <pc:sldMk cId="0" sldId="256"/>
        </pc:sldMkLst>
        <pc:spChg chg="mod">
          <ac:chgData name="Priscilla O'Connor" userId="d3b9681a-6783-45a0-a9cd-fbceb3f6df13" providerId="ADAL" clId="{D7B766CA-B160-4FD4-BDEA-35DFF2766583}" dt="2022-08-05T00:33:58.515" v="67" actId="1076"/>
          <ac:spMkLst>
            <pc:docMk/>
            <pc:sldMk cId="0" sldId="256"/>
            <ac:spMk id="86" creationId="{00000000-0000-0000-0000-000000000000}"/>
          </ac:spMkLst>
        </pc:spChg>
        <pc:spChg chg="mod">
          <ac:chgData name="Priscilla O'Connor" userId="d3b9681a-6783-45a0-a9cd-fbceb3f6df13" providerId="ADAL" clId="{D7B766CA-B160-4FD4-BDEA-35DFF2766583}" dt="2022-08-05T00:34:02.835" v="68" actId="1076"/>
          <ac:spMkLst>
            <pc:docMk/>
            <pc:sldMk cId="0" sldId="256"/>
            <ac:spMk id="87" creationId="{00000000-0000-0000-0000-000000000000}"/>
          </ac:spMkLst>
        </pc:spChg>
      </pc:sldChg>
      <pc:sldChg chg="modSp mod">
        <pc:chgData name="Priscilla O'Connor" userId="d3b9681a-6783-45a0-a9cd-fbceb3f6df13" providerId="ADAL" clId="{D7B766CA-B160-4FD4-BDEA-35DFF2766583}" dt="2022-08-05T00:08:20.273" v="27"/>
        <pc:sldMkLst>
          <pc:docMk/>
          <pc:sldMk cId="1000484643" sldId="269"/>
        </pc:sldMkLst>
        <pc:spChg chg="mod">
          <ac:chgData name="Priscilla O'Connor" userId="d3b9681a-6783-45a0-a9cd-fbceb3f6df13" providerId="ADAL" clId="{D7B766CA-B160-4FD4-BDEA-35DFF2766583}" dt="2022-08-05T00:08:20.273" v="27"/>
          <ac:spMkLst>
            <pc:docMk/>
            <pc:sldMk cId="1000484643" sldId="269"/>
            <ac:spMk id="8" creationId="{69B24543-E4ED-68CB-C807-F835B12FBC7E}"/>
          </ac:spMkLst>
        </pc:spChg>
        <pc:picChg chg="mod">
          <ac:chgData name="Priscilla O'Connor" userId="d3b9681a-6783-45a0-a9cd-fbceb3f6df13" providerId="ADAL" clId="{D7B766CA-B160-4FD4-BDEA-35DFF2766583}" dt="2022-08-04T23:02:40.405" v="14" actId="1076"/>
          <ac:picMkLst>
            <pc:docMk/>
            <pc:sldMk cId="1000484643" sldId="269"/>
            <ac:picMk id="6" creationId="{A20786DA-7774-AD73-6290-399FA7EC1BA1}"/>
          </ac:picMkLst>
        </pc:picChg>
      </pc:sldChg>
      <pc:sldChg chg="modSp mod">
        <pc:chgData name="Priscilla O'Connor" userId="d3b9681a-6783-45a0-a9cd-fbceb3f6df13" providerId="ADAL" clId="{D7B766CA-B160-4FD4-BDEA-35DFF2766583}" dt="2022-08-05T00:36:02.744" v="72" actId="2711"/>
        <pc:sldMkLst>
          <pc:docMk/>
          <pc:sldMk cId="1878839280" sldId="272"/>
        </pc:sldMkLst>
        <pc:spChg chg="mod">
          <ac:chgData name="Priscilla O'Connor" userId="d3b9681a-6783-45a0-a9cd-fbceb3f6df13" providerId="ADAL" clId="{D7B766CA-B160-4FD4-BDEA-35DFF2766583}" dt="2022-08-05T00:36:02.744" v="72" actId="2711"/>
          <ac:spMkLst>
            <pc:docMk/>
            <pc:sldMk cId="1878839280" sldId="272"/>
            <ac:spMk id="14" creationId="{61AC4617-8CD9-9099-F5EC-86BFC28D8571}"/>
          </ac:spMkLst>
        </pc:spChg>
      </pc:sldChg>
      <pc:sldChg chg="modSp mod">
        <pc:chgData name="Priscilla O'Connor" userId="d3b9681a-6783-45a0-a9cd-fbceb3f6df13" providerId="ADAL" clId="{D7B766CA-B160-4FD4-BDEA-35DFF2766583}" dt="2022-08-05T09:11:06.556" v="74" actId="20577"/>
        <pc:sldMkLst>
          <pc:docMk/>
          <pc:sldMk cId="872708947" sldId="279"/>
        </pc:sldMkLst>
        <pc:spChg chg="mod">
          <ac:chgData name="Priscilla O'Connor" userId="d3b9681a-6783-45a0-a9cd-fbceb3f6df13" providerId="ADAL" clId="{D7B766CA-B160-4FD4-BDEA-35DFF2766583}" dt="2022-08-05T09:11:06.556" v="74" actId="20577"/>
          <ac:spMkLst>
            <pc:docMk/>
            <pc:sldMk cId="872708947" sldId="279"/>
            <ac:spMk id="8" creationId="{69B24543-E4ED-68CB-C807-F835B12FBC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724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48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363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228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81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8734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53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94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516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type="title">
  <p:cSld name="TITL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0" y="4282280"/>
            <a:ext cx="5949244" cy="16557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5400"/>
              <a:buFont typeface="Calibri"/>
              <a:buNone/>
              <a:defRPr sz="5400" b="1"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0" y="6030119"/>
            <a:ext cx="5949244"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4"/>
          <p:cNvSpPr>
            <a:spLocks noGrp="1"/>
          </p:cNvSpPr>
          <p:nvPr>
            <p:ph type="pic" idx="2"/>
          </p:nvPr>
        </p:nvSpPr>
        <p:spPr>
          <a:xfrm>
            <a:off x="5183188" y="987425"/>
            <a:ext cx="6172200" cy="4873625"/>
          </a:xfrm>
          <a:prstGeom prst="rect">
            <a:avLst/>
          </a:prstGeom>
          <a:noFill/>
          <a:ln>
            <a:noFill/>
          </a:ln>
        </p:spPr>
      </p:sp>
      <p:sp>
        <p:nvSpPr>
          <p:cNvPr id="66" name="Google Shape;66;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aded background">
  <p:cSld name="Faded background">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9"/>
        <p:cNvGrpSpPr/>
        <p:nvPr/>
      </p:nvGrpSpPr>
      <p:grpSpPr>
        <a:xfrm>
          <a:off x="0" y="0"/>
          <a:ext cx="0" cy="0"/>
          <a:chOff x="0" y="0"/>
          <a:chExt cx="0" cy="0"/>
        </a:xfrm>
      </p:grpSpPr>
      <p:sp>
        <p:nvSpPr>
          <p:cNvPr id="20" name="Google Shape;2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329335" y="4290734"/>
            <a:ext cx="5949244" cy="16557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IE" dirty="0">
                <a:solidFill>
                  <a:srgbClr val="307888"/>
                </a:solidFill>
              </a:rPr>
              <a:t>FEAR OF FAILURE</a:t>
            </a:r>
            <a:endParaRPr dirty="0">
              <a:solidFill>
                <a:srgbClr val="307888"/>
              </a:solidFill>
            </a:endParaRPr>
          </a:p>
        </p:txBody>
      </p:sp>
      <p:sp>
        <p:nvSpPr>
          <p:cNvPr id="87" name="Google Shape;87;p1"/>
          <p:cNvSpPr txBox="1">
            <a:spLocks noGrp="1"/>
          </p:cNvSpPr>
          <p:nvPr>
            <p:ph type="subTitle" idx="1"/>
          </p:nvPr>
        </p:nvSpPr>
        <p:spPr>
          <a:xfrm>
            <a:off x="781879" y="5813966"/>
            <a:ext cx="3863009" cy="4965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IE" dirty="0">
                <a:solidFill>
                  <a:srgbClr val="F15E3B"/>
                </a:solidFill>
              </a:rPr>
              <a:t>WINNING WELLBEING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pic>
        <p:nvPicPr>
          <p:cNvPr id="8" name="Picture 7">
            <a:extLst>
              <a:ext uri="{FF2B5EF4-FFF2-40B4-BE49-F238E27FC236}">
                <a16:creationId xmlns:a16="http://schemas.microsoft.com/office/drawing/2014/main" id="{CE2FF5DA-A8AF-7540-9F91-5EECD17BBD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896" t="1" r="10493" b="9816"/>
          <a:stretch/>
        </p:blipFill>
        <p:spPr>
          <a:xfrm>
            <a:off x="555052" y="2623981"/>
            <a:ext cx="3941952" cy="30148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TextBox 13">
            <a:extLst>
              <a:ext uri="{FF2B5EF4-FFF2-40B4-BE49-F238E27FC236}">
                <a16:creationId xmlns:a16="http://schemas.microsoft.com/office/drawing/2014/main" id="{61AC4617-8CD9-9099-F5EC-86BFC28D8571}"/>
              </a:ext>
            </a:extLst>
          </p:cNvPr>
          <p:cNvSpPr txBox="1"/>
          <p:nvPr/>
        </p:nvSpPr>
        <p:spPr>
          <a:xfrm>
            <a:off x="5103626" y="728870"/>
            <a:ext cx="6327913" cy="4776692"/>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600"/>
              </a:spcAft>
              <a:buClrTx/>
              <a:buSzPct val="125000"/>
              <a:buFontTx/>
              <a:buNone/>
              <a:tabLst/>
              <a:defRPr/>
            </a:pPr>
            <a:r>
              <a:rPr kumimoji="0" lang="en-US" sz="3200" b="1" i="0" u="none" strike="noStrike" kern="1200" cap="none" spc="0" normalizeH="0" baseline="0" noProof="0" dirty="0">
                <a:ln>
                  <a:noFill/>
                </a:ln>
                <a:solidFill>
                  <a:srgbClr val="F25D3B"/>
                </a:solidFill>
                <a:effectLst/>
                <a:uLnTx/>
                <a:uFillTx/>
                <a:latin typeface="Calibri" panose="020F0502020204030204" pitchFamily="34" charset="0"/>
                <a:ea typeface="+mn-ea"/>
                <a:cs typeface="Calibri" panose="020F0502020204030204" pitchFamily="34" charset="0"/>
              </a:rPr>
              <a:t>Activity </a:t>
            </a:r>
          </a:p>
          <a:p>
            <a:pPr marL="0" marR="0" lvl="0" indent="0" algn="l" defTabSz="914400" rtl="0" eaLnBrk="1" fontAlgn="auto" latinLnBrk="0" hangingPunct="1">
              <a:spcBef>
                <a:spcPts val="0"/>
              </a:spcBef>
              <a:spcAft>
                <a:spcPts val="600"/>
              </a:spcAft>
              <a:buClrTx/>
              <a:buSzPct val="125000"/>
              <a:buFontTx/>
              <a:buNone/>
              <a:tabLst/>
              <a:defRPr/>
            </a:pPr>
            <a:r>
              <a:rPr kumimoji="0" lang="en-US" sz="3200" b="0" i="0" u="none" strike="noStrike" kern="1200" cap="none" spc="0" normalizeH="0" baseline="0" noProof="0" dirty="0">
                <a:ln>
                  <a:noFill/>
                </a:ln>
                <a:solidFill>
                  <a:srgbClr val="317888"/>
                </a:solidFill>
                <a:effectLst/>
                <a:uLnTx/>
                <a:uFillTx/>
                <a:latin typeface="Tw Cen MT" panose="020B0602020104020603"/>
                <a:ea typeface="+mn-ea"/>
                <a:cs typeface="+mn-cs"/>
              </a:rPr>
              <a:t>In pairs, find a successful individual you would like to research who experienced failure on their journey to success. </a:t>
            </a:r>
          </a:p>
          <a:p>
            <a:pPr marL="0" marR="0" lvl="0" indent="0" algn="l" defTabSz="914400" rtl="0" eaLnBrk="1" fontAlgn="auto" latinLnBrk="0" hangingPunct="1">
              <a:spcBef>
                <a:spcPts val="0"/>
              </a:spcBef>
              <a:spcAft>
                <a:spcPts val="600"/>
              </a:spcAft>
              <a:buClrTx/>
              <a:buSzPct val="125000"/>
              <a:buFontTx/>
              <a:buNone/>
              <a:tabLst/>
              <a:defRPr/>
            </a:pPr>
            <a:r>
              <a:rPr kumimoji="0" lang="en-US" sz="3200" b="0" i="0" u="none" strike="noStrike" kern="1200" cap="none" spc="0" normalizeH="0" baseline="0" noProof="0" dirty="0">
                <a:ln>
                  <a:noFill/>
                </a:ln>
                <a:solidFill>
                  <a:srgbClr val="317888"/>
                </a:solidFill>
                <a:effectLst/>
                <a:uLnTx/>
                <a:uFillTx/>
                <a:latin typeface="Tw Cen MT" panose="020B0602020104020603"/>
                <a:ea typeface="+mn-ea"/>
                <a:cs typeface="+mn-cs"/>
              </a:rPr>
              <a:t>In what ways did they experience failure and what lessons did they learn that </a:t>
            </a:r>
            <a:r>
              <a:rPr kumimoji="0" lang="en-US" sz="3200" b="0" i="0" u="none" strike="noStrike" kern="1200" cap="none" spc="0" normalizeH="0" baseline="0" noProof="0" dirty="0" err="1">
                <a:ln>
                  <a:noFill/>
                </a:ln>
                <a:solidFill>
                  <a:srgbClr val="317888"/>
                </a:solidFill>
                <a:effectLst/>
                <a:uLnTx/>
                <a:uFillTx/>
                <a:latin typeface="Tw Cen MT" panose="020B0602020104020603"/>
                <a:ea typeface="+mn-ea"/>
                <a:cs typeface="+mn-cs"/>
              </a:rPr>
              <a:t>fuelled</a:t>
            </a:r>
            <a:r>
              <a:rPr kumimoji="0" lang="en-US" sz="3200" b="0" i="0" u="none" strike="noStrike" kern="1200" cap="none" spc="0" normalizeH="0" baseline="0" noProof="0" dirty="0">
                <a:ln>
                  <a:noFill/>
                </a:ln>
                <a:solidFill>
                  <a:srgbClr val="317888"/>
                </a:solidFill>
                <a:effectLst/>
                <a:uLnTx/>
                <a:uFillTx/>
                <a:latin typeface="Tw Cen MT" panose="020B0602020104020603"/>
                <a:ea typeface="+mn-ea"/>
                <a:cs typeface="+mn-cs"/>
              </a:rPr>
              <a:t> their future success? Present your research to the class.</a:t>
            </a:r>
          </a:p>
        </p:txBody>
      </p:sp>
      <p:pic>
        <p:nvPicPr>
          <p:cNvPr id="4" name="Picture 3">
            <a:extLst>
              <a:ext uri="{FF2B5EF4-FFF2-40B4-BE49-F238E27FC236}">
                <a16:creationId xmlns:a16="http://schemas.microsoft.com/office/drawing/2014/main" id="{90A40692-2DEF-57A9-011F-0BAAE82060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605" t="12801" r="26823" b="28011"/>
          <a:stretch/>
        </p:blipFill>
        <p:spPr>
          <a:xfrm>
            <a:off x="634565" y="384312"/>
            <a:ext cx="3941952" cy="19149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7883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8" name="TextBox 7">
            <a:extLst>
              <a:ext uri="{FF2B5EF4-FFF2-40B4-BE49-F238E27FC236}">
                <a16:creationId xmlns:a16="http://schemas.microsoft.com/office/drawing/2014/main" id="{69B24543-E4ED-68CB-C807-F835B12FBC7E}"/>
              </a:ext>
            </a:extLst>
          </p:cNvPr>
          <p:cNvSpPr txBox="1"/>
          <p:nvPr/>
        </p:nvSpPr>
        <p:spPr>
          <a:xfrm>
            <a:off x="621930" y="657366"/>
            <a:ext cx="10841199" cy="4124206"/>
          </a:xfrm>
          <a:prstGeom prst="rect">
            <a:avLst/>
          </a:prstGeom>
          <a:noFill/>
        </p:spPr>
        <p:txBody>
          <a:bodyPr wrap="square">
            <a:spAutoFit/>
          </a:bodyPr>
          <a:lstStyle/>
          <a:p>
            <a:pPr algn="ctr"/>
            <a:r>
              <a:rPr lang="en-US" sz="4800" b="1" dirty="0">
                <a:solidFill>
                  <a:srgbClr val="F15E3B"/>
                </a:solidFill>
                <a:latin typeface="Calibri" panose="020F0502020204030204" pitchFamily="34" charset="0"/>
                <a:cs typeface="Calibri" panose="020F0502020204030204" pitchFamily="34" charset="0"/>
              </a:rPr>
              <a:t>Failure</a:t>
            </a:r>
          </a:p>
          <a:p>
            <a:endParaRPr lang="en-US" sz="2000" dirty="0">
              <a:solidFill>
                <a:srgbClr val="317888"/>
              </a:solidFill>
              <a:latin typeface="Calibri" panose="020F0502020204030204" pitchFamily="34" charset="0"/>
              <a:cs typeface="Calibri" panose="020F0502020204030204" pitchFamily="34" charset="0"/>
            </a:endParaRPr>
          </a:p>
          <a:p>
            <a:pPr>
              <a:spcAft>
                <a:spcPts val="1200"/>
              </a:spcAft>
            </a:pPr>
            <a:r>
              <a:rPr lang="en-US" sz="2400" b="1" dirty="0">
                <a:solidFill>
                  <a:srgbClr val="317888"/>
                </a:solidFill>
                <a:latin typeface="Calibri" panose="020F0502020204030204" pitchFamily="34" charset="0"/>
                <a:cs typeface="Calibri" panose="020F0502020204030204" pitchFamily="34" charset="0"/>
              </a:rPr>
              <a:t>Take a moment to write down:</a:t>
            </a:r>
          </a:p>
          <a:p>
            <a:pPr marL="342900" indent="-342900">
              <a:spcAft>
                <a:spcPts val="1200"/>
              </a:spcAft>
              <a:buClr>
                <a:srgbClr val="317888"/>
              </a:buClr>
              <a:buFont typeface="Arial" panose="020B0604020202020204" pitchFamily="34" charset="0"/>
              <a:buChar char="•"/>
            </a:pPr>
            <a:r>
              <a:rPr lang="en-US" sz="2400" dirty="0">
                <a:solidFill>
                  <a:srgbClr val="317888"/>
                </a:solidFill>
                <a:latin typeface="Calibri" panose="020F0502020204030204" pitchFamily="34" charset="0"/>
                <a:cs typeface="Calibri" panose="020F0502020204030204" pitchFamily="34" charset="0"/>
              </a:rPr>
              <a:t>What does failure mean to you? </a:t>
            </a:r>
          </a:p>
          <a:p>
            <a:pPr marL="342900" indent="-342900">
              <a:spcAft>
                <a:spcPts val="1200"/>
              </a:spcAft>
              <a:buClr>
                <a:srgbClr val="317888"/>
              </a:buClr>
              <a:buFont typeface="Arial" panose="020B0604020202020204" pitchFamily="34" charset="0"/>
              <a:buChar char="•"/>
            </a:pPr>
            <a:r>
              <a:rPr lang="en-US" sz="2400" dirty="0">
                <a:solidFill>
                  <a:srgbClr val="317888"/>
                </a:solidFill>
                <a:latin typeface="Calibri" panose="020F0502020204030204" pitchFamily="34" charset="0"/>
                <a:cs typeface="Calibri" panose="020F0502020204030204" pitchFamily="34" charset="0"/>
              </a:rPr>
              <a:t>What do you think it looks like?</a:t>
            </a:r>
          </a:p>
          <a:p>
            <a:pPr marL="342900" indent="-342900">
              <a:spcAft>
                <a:spcPts val="1200"/>
              </a:spcAft>
              <a:buClr>
                <a:srgbClr val="317888"/>
              </a:buClr>
              <a:buFont typeface="Arial" panose="020B0604020202020204" pitchFamily="34" charset="0"/>
              <a:buChar char="•"/>
            </a:pPr>
            <a:r>
              <a:rPr lang="en-US" sz="2400" dirty="0">
                <a:solidFill>
                  <a:srgbClr val="317888"/>
                </a:solidFill>
                <a:latin typeface="Calibri" panose="020F0502020204030204" pitchFamily="34" charset="0"/>
                <a:cs typeface="Calibri" panose="020F0502020204030204" pitchFamily="34" charset="0"/>
              </a:rPr>
              <a:t>What do you think it feels like?</a:t>
            </a:r>
          </a:p>
          <a:p>
            <a:pPr marL="342900" indent="-342900">
              <a:spcAft>
                <a:spcPts val="1200"/>
              </a:spcAft>
              <a:buClr>
                <a:srgbClr val="317888"/>
              </a:buClr>
              <a:buFont typeface="Arial" panose="020B0604020202020204" pitchFamily="34" charset="0"/>
              <a:buChar char="•"/>
            </a:pPr>
            <a:r>
              <a:rPr lang="en-US" sz="2400" dirty="0">
                <a:solidFill>
                  <a:srgbClr val="317888"/>
                </a:solidFill>
                <a:latin typeface="Calibri" panose="020F0502020204030204" pitchFamily="34" charset="0"/>
                <a:cs typeface="Calibri" panose="020F0502020204030204" pitchFamily="34" charset="0"/>
              </a:rPr>
              <a:t>How does failure affect us?</a:t>
            </a:r>
          </a:p>
          <a:p>
            <a:pPr marL="342900" indent="-342900">
              <a:spcAft>
                <a:spcPts val="1200"/>
              </a:spcAft>
              <a:buClr>
                <a:srgbClr val="317888"/>
              </a:buClr>
              <a:buFont typeface="Arial" panose="020B0604020202020204" pitchFamily="34" charset="0"/>
              <a:buChar char="•"/>
            </a:pPr>
            <a:r>
              <a:rPr lang="en-US" sz="2400" dirty="0">
                <a:solidFill>
                  <a:srgbClr val="317888"/>
                </a:solidFill>
                <a:latin typeface="Calibri" panose="020F0502020204030204" pitchFamily="34" charset="0"/>
                <a:cs typeface="Calibri" panose="020F0502020204030204" pitchFamily="34" charset="0"/>
              </a:rPr>
              <a:t>Why do we fear failure?</a:t>
            </a:r>
          </a:p>
        </p:txBody>
      </p:sp>
      <p:pic>
        <p:nvPicPr>
          <p:cNvPr id="6" name="Picture 5">
            <a:extLst>
              <a:ext uri="{FF2B5EF4-FFF2-40B4-BE49-F238E27FC236}">
                <a16:creationId xmlns:a16="http://schemas.microsoft.com/office/drawing/2014/main" id="{A20786DA-7774-AD73-6290-399FA7EC1B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269" b="24087"/>
          <a:stretch/>
        </p:blipFill>
        <p:spPr>
          <a:xfrm>
            <a:off x="6042529" y="1823643"/>
            <a:ext cx="5569967" cy="32107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0048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8" name="TextBox 7">
            <a:extLst>
              <a:ext uri="{FF2B5EF4-FFF2-40B4-BE49-F238E27FC236}">
                <a16:creationId xmlns:a16="http://schemas.microsoft.com/office/drawing/2014/main" id="{69B24543-E4ED-68CB-C807-F835B12FBC7E}"/>
              </a:ext>
            </a:extLst>
          </p:cNvPr>
          <p:cNvSpPr txBox="1"/>
          <p:nvPr/>
        </p:nvSpPr>
        <p:spPr>
          <a:xfrm>
            <a:off x="5583227" y="519789"/>
            <a:ext cx="5985921" cy="4401205"/>
          </a:xfrm>
          <a:prstGeom prst="rect">
            <a:avLst/>
          </a:prstGeom>
          <a:noFill/>
        </p:spPr>
        <p:txBody>
          <a:bodyPr wrap="square">
            <a:spAutoFit/>
          </a:bodyPr>
          <a:lstStyle/>
          <a:p>
            <a:r>
              <a:rPr lang="en-GB" sz="2000" dirty="0">
                <a:solidFill>
                  <a:srgbClr val="317888"/>
                </a:solidFill>
                <a:latin typeface="Calibri" panose="020F0502020204030204" pitchFamily="34" charset="0"/>
                <a:cs typeface="Calibri" panose="020F0502020204030204" pitchFamily="34" charset="0"/>
              </a:rPr>
              <a:t>Bestselling author Neil </a:t>
            </a:r>
            <a:r>
              <a:rPr lang="en-GB" sz="2000" dirty="0" err="1">
                <a:solidFill>
                  <a:srgbClr val="317888"/>
                </a:solidFill>
                <a:latin typeface="Calibri" panose="020F0502020204030204" pitchFamily="34" charset="0"/>
                <a:cs typeface="Calibri" panose="020F0502020204030204" pitchFamily="34" charset="0"/>
              </a:rPr>
              <a:t>Gaiman</a:t>
            </a:r>
            <a:r>
              <a:rPr lang="en-GB" sz="2000" dirty="0">
                <a:solidFill>
                  <a:srgbClr val="317888"/>
                </a:solidFill>
                <a:latin typeface="Calibri" panose="020F0502020204030204" pitchFamily="34" charset="0"/>
                <a:cs typeface="Calibri" panose="020F0502020204030204" pitchFamily="34" charset="0"/>
              </a:rPr>
              <a:t> has long been one of the top writers in modern comics, as well as writing books for readers of all ages. He has achieved cult status in the world of science fiction with his award-winning, </a:t>
            </a:r>
            <a:r>
              <a:rPr lang="en-GB" sz="2000" dirty="0" err="1">
                <a:solidFill>
                  <a:srgbClr val="317888"/>
                </a:solidFill>
                <a:latin typeface="Calibri" panose="020F0502020204030204" pitchFamily="34" charset="0"/>
                <a:cs typeface="Calibri" panose="020F0502020204030204" pitchFamily="34" charset="0"/>
              </a:rPr>
              <a:t>unpatronising</a:t>
            </a:r>
            <a:r>
              <a:rPr lang="en-GB" sz="2000" dirty="0">
                <a:solidFill>
                  <a:srgbClr val="317888"/>
                </a:solidFill>
                <a:latin typeface="Calibri" panose="020F0502020204030204" pitchFamily="34" charset="0"/>
                <a:cs typeface="Calibri" panose="020F0502020204030204" pitchFamily="34" charset="0"/>
              </a:rPr>
              <a:t> writing for young people.</a:t>
            </a:r>
            <a:endParaRPr lang="en-US" sz="2000" dirty="0">
              <a:solidFill>
                <a:srgbClr val="317888"/>
              </a:solidFill>
              <a:latin typeface="Calibri" panose="020F0502020204030204" pitchFamily="34" charset="0"/>
              <a:cs typeface="Calibri" panose="020F0502020204030204" pitchFamily="34" charset="0"/>
            </a:endParaRPr>
          </a:p>
          <a:p>
            <a:endParaRPr lang="en-US" sz="2000" i="1" kern="1200" dirty="0">
              <a:solidFill>
                <a:srgbClr val="F15E3B"/>
              </a:solidFill>
              <a:latin typeface="Calibri" panose="020F0502020204030204" pitchFamily="34" charset="0"/>
              <a:ea typeface="+mn-ea"/>
              <a:cs typeface="Calibri" panose="020F0502020204030204" pitchFamily="34" charset="0"/>
            </a:endParaRPr>
          </a:p>
          <a:p>
            <a:pPr>
              <a:spcAft>
                <a:spcPts val="1200"/>
              </a:spcAft>
            </a:pPr>
            <a:r>
              <a:rPr lang="en-IE" sz="2000" i="1" kern="1200" dirty="0">
                <a:solidFill>
                  <a:srgbClr val="F15E3B"/>
                </a:solidFill>
                <a:latin typeface="Calibri" panose="020F0502020204030204" pitchFamily="34" charset="0"/>
                <a:ea typeface="+mn-ea"/>
                <a:cs typeface="Calibri" panose="020F0502020204030204" pitchFamily="34" charset="0"/>
              </a:rPr>
              <a:t>“</a:t>
            </a:r>
            <a:r>
              <a:rPr lang="en-IE" sz="2000" i="1" kern="1200">
                <a:solidFill>
                  <a:srgbClr val="F15E3B"/>
                </a:solidFill>
                <a:latin typeface="Calibri" panose="020F0502020204030204" pitchFamily="34" charset="0"/>
                <a:ea typeface="+mn-ea"/>
                <a:cs typeface="Calibri" panose="020F0502020204030204" pitchFamily="34" charset="0"/>
              </a:rPr>
              <a:t>I hope </a:t>
            </a:r>
            <a:r>
              <a:rPr lang="en-IE" sz="2000" i="1" kern="1200" dirty="0">
                <a:solidFill>
                  <a:srgbClr val="F15E3B"/>
                </a:solidFill>
                <a:latin typeface="Calibri" panose="020F0502020204030204" pitchFamily="34" charset="0"/>
                <a:ea typeface="+mn-ea"/>
                <a:cs typeface="Calibri" panose="020F0502020204030204" pitchFamily="34" charset="0"/>
              </a:rPr>
              <a:t>that in this year to come, you make mistakes.</a:t>
            </a:r>
          </a:p>
          <a:p>
            <a:pPr>
              <a:spcAft>
                <a:spcPts val="1200"/>
              </a:spcAft>
            </a:pPr>
            <a:r>
              <a:rPr lang="en-IE" sz="2000" i="1" kern="1200" dirty="0">
                <a:solidFill>
                  <a:srgbClr val="F15E3B"/>
                </a:solidFill>
                <a:latin typeface="Calibri" panose="020F0502020204030204" pitchFamily="34" charset="0"/>
                <a:ea typeface="+mn-ea"/>
                <a:cs typeface="Calibri" panose="020F0502020204030204" pitchFamily="34" charset="0"/>
              </a:rPr>
              <a:t>Because if you are making mistakes, then you are making new things, trying new things, learning, living, pushing yourself, changing yourself, changing your world. </a:t>
            </a:r>
          </a:p>
          <a:p>
            <a:pPr>
              <a:spcAft>
                <a:spcPts val="1200"/>
              </a:spcAft>
            </a:pPr>
            <a:r>
              <a:rPr lang="en-IE" sz="2000" i="1" kern="1200" dirty="0">
                <a:solidFill>
                  <a:srgbClr val="F15E3B"/>
                </a:solidFill>
                <a:latin typeface="Calibri" panose="020F0502020204030204" pitchFamily="34" charset="0"/>
                <a:ea typeface="+mn-ea"/>
                <a:cs typeface="Calibri" panose="020F0502020204030204" pitchFamily="34" charset="0"/>
              </a:rPr>
              <a:t>You're doing things you've never done before, and more importantly, you're Doing Something.”</a:t>
            </a:r>
          </a:p>
        </p:txBody>
      </p:sp>
      <p:pic>
        <p:nvPicPr>
          <p:cNvPr id="6" name="Picture 5">
            <a:extLst>
              <a:ext uri="{FF2B5EF4-FFF2-40B4-BE49-F238E27FC236}">
                <a16:creationId xmlns:a16="http://schemas.microsoft.com/office/drawing/2014/main" id="{A20786DA-7774-AD73-6290-399FA7EC1BA1}"/>
              </a:ext>
            </a:extLst>
          </p:cNvPr>
          <p:cNvPicPr>
            <a:picLocks noChangeAspect="1"/>
          </p:cNvPicPr>
          <p:nvPr/>
        </p:nvPicPr>
        <p:blipFill>
          <a:blip r:embed="rId4" cstate="screen">
            <a:extLst>
              <a:ext uri="{28A0092B-C50C-407E-A947-70E740481C1C}">
                <a14:useLocalDpi xmlns:a14="http://schemas.microsoft.com/office/drawing/2010/main"/>
              </a:ext>
            </a:extLst>
          </a:blip>
          <a:srcRect t="7565" b="7565"/>
          <a:stretch/>
        </p:blipFill>
        <p:spPr>
          <a:xfrm>
            <a:off x="350385" y="519789"/>
            <a:ext cx="4689415" cy="50009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66A0AD05-F104-62CE-C27D-A4E0B7819A1B}"/>
              </a:ext>
            </a:extLst>
          </p:cNvPr>
          <p:cNvSpPr txBox="1"/>
          <p:nvPr/>
        </p:nvSpPr>
        <p:spPr>
          <a:xfrm>
            <a:off x="204958" y="5629908"/>
            <a:ext cx="2961861" cy="261610"/>
          </a:xfrm>
          <a:prstGeom prst="rect">
            <a:avLst/>
          </a:prstGeom>
          <a:noFill/>
        </p:spPr>
        <p:txBody>
          <a:bodyPr wrap="square">
            <a:spAutoFit/>
          </a:bodyPr>
          <a:lstStyle/>
          <a:p>
            <a:r>
              <a:rPr lang="en-IE" sz="1100" b="0" i="0" dirty="0">
                <a:effectLst/>
                <a:latin typeface="Roboto" panose="02000000000000000000" pitchFamily="2" charset="0"/>
              </a:rPr>
              <a:t>Image: DFree/Shutterstock.com</a:t>
            </a:r>
            <a:endParaRPr lang="en-IE" sz="1100" dirty="0"/>
          </a:p>
        </p:txBody>
      </p:sp>
    </p:spTree>
    <p:extLst>
      <p:ext uri="{BB962C8B-B14F-4D97-AF65-F5344CB8AC3E}">
        <p14:creationId xmlns:p14="http://schemas.microsoft.com/office/powerpoint/2010/main" val="87270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pic>
        <p:nvPicPr>
          <p:cNvPr id="8" name="Picture 7">
            <a:extLst>
              <a:ext uri="{FF2B5EF4-FFF2-40B4-BE49-F238E27FC236}">
                <a16:creationId xmlns:a16="http://schemas.microsoft.com/office/drawing/2014/main" id="{A5F23217-3461-2BAA-8B55-B9D0357E3599}"/>
              </a:ext>
            </a:extLst>
          </p:cNvPr>
          <p:cNvPicPr>
            <a:picLocks noChangeAspect="1"/>
          </p:cNvPicPr>
          <p:nvPr/>
        </p:nvPicPr>
        <p:blipFill>
          <a:blip r:embed="rId4" cstate="screen">
            <a:extLst>
              <a:ext uri="{28A0092B-C50C-407E-A947-70E740481C1C}">
                <a14:useLocalDpi xmlns:a14="http://schemas.microsoft.com/office/drawing/2010/main"/>
              </a:ext>
            </a:extLst>
          </a:blip>
          <a:srcRect t="16667" b="16667"/>
          <a:stretch/>
        </p:blipFill>
        <p:spPr>
          <a:xfrm>
            <a:off x="2490946" y="703592"/>
            <a:ext cx="6953459" cy="46356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3039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pic>
        <p:nvPicPr>
          <p:cNvPr id="4" name="Picture 3">
            <a:extLst>
              <a:ext uri="{FF2B5EF4-FFF2-40B4-BE49-F238E27FC236}">
                <a16:creationId xmlns:a16="http://schemas.microsoft.com/office/drawing/2014/main" id="{D1833F93-02B2-A088-D462-1B6AF332B1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380" r="11586" b="7152"/>
          <a:stretch/>
        </p:blipFill>
        <p:spPr>
          <a:xfrm>
            <a:off x="368595" y="931765"/>
            <a:ext cx="5443097" cy="41398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id="{231A4D93-8513-E41F-3001-252C33A91675}"/>
              </a:ext>
            </a:extLst>
          </p:cNvPr>
          <p:cNvSpPr txBox="1"/>
          <p:nvPr/>
        </p:nvSpPr>
        <p:spPr>
          <a:xfrm>
            <a:off x="6293220" y="1066444"/>
            <a:ext cx="5443097" cy="3614836"/>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600"/>
              </a:spcAft>
              <a:buClrTx/>
              <a:buSzPct val="125000"/>
              <a:buFontTx/>
              <a:buNone/>
              <a:tabLst/>
              <a:defRPr/>
            </a:pPr>
            <a:r>
              <a:rPr kumimoji="0" lang="en-US" sz="2000" b="0" i="0" u="none" strike="noStrike" kern="1200" cap="none" spc="0" normalizeH="0" baseline="0" noProof="0" dirty="0">
                <a:ln>
                  <a:noFill/>
                </a:ln>
                <a:solidFill>
                  <a:srgbClr val="307888"/>
                </a:solidFill>
                <a:effectLst/>
                <a:uLnTx/>
                <a:uFillTx/>
                <a:latin typeface="Calibri" panose="020F0502020204030204" pitchFamily="34" charset="0"/>
                <a:ea typeface="+mn-ea"/>
                <a:cs typeface="Calibri" panose="020F0502020204030204" pitchFamily="34" charset="0"/>
              </a:rPr>
              <a:t>Considered one of the greatest basketball players of all time, Michael Jordan was devastated when he was cut from the school basketball team during his  sophomore year in high school.</a:t>
            </a:r>
          </a:p>
          <a:p>
            <a:pPr marL="0" marR="0" lvl="0" indent="-228600" algn="l" defTabSz="914400" rtl="0" eaLnBrk="1" fontAlgn="auto" latinLnBrk="0" hangingPunct="1">
              <a:lnSpc>
                <a:spcPct val="110000"/>
              </a:lnSpc>
              <a:spcBef>
                <a:spcPts val="0"/>
              </a:spcBef>
              <a:spcAft>
                <a:spcPts val="600"/>
              </a:spcAft>
              <a:buClrTx/>
              <a:buSzPct val="125000"/>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0000"/>
              </a:lnSpc>
              <a:spcBef>
                <a:spcPts val="0"/>
              </a:spcBef>
              <a:spcAft>
                <a:spcPts val="600"/>
              </a:spcAft>
              <a:buClrTx/>
              <a:buSzPct val="125000"/>
              <a:buFontTx/>
              <a:buNone/>
              <a:tabLst/>
              <a:defRPr/>
            </a:pPr>
            <a:r>
              <a:rPr kumimoji="0" lang="en-US" sz="2000" b="0" i="1" u="none" strike="noStrike" kern="1200" cap="none" spc="0" normalizeH="0" baseline="0" noProof="0" dirty="0">
                <a:ln>
                  <a:noFill/>
                </a:ln>
                <a:solidFill>
                  <a:srgbClr val="F15E3B"/>
                </a:solidFill>
                <a:effectLst/>
                <a:uLnTx/>
                <a:uFillTx/>
                <a:latin typeface="Calibri" panose="020F0502020204030204" pitchFamily="34" charset="0"/>
                <a:ea typeface="+mn-ea"/>
                <a:cs typeface="Calibri" panose="020F0502020204030204" pitchFamily="34" charset="0"/>
              </a:rPr>
              <a:t>“I have missed more than 9,000 shots in my career. I have lost almost 300 games. On 26 occasions I have been entrusted to take the game-winning shot and I missed. I have failed over and over and over again in my life. And that is why I succeed.” </a:t>
            </a:r>
          </a:p>
        </p:txBody>
      </p:sp>
    </p:spTree>
    <p:extLst>
      <p:ext uri="{BB962C8B-B14F-4D97-AF65-F5344CB8AC3E}">
        <p14:creationId xmlns:p14="http://schemas.microsoft.com/office/powerpoint/2010/main" val="72512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pic>
        <p:nvPicPr>
          <p:cNvPr id="4" name="Picture 3">
            <a:extLst>
              <a:ext uri="{FF2B5EF4-FFF2-40B4-BE49-F238E27FC236}">
                <a16:creationId xmlns:a16="http://schemas.microsoft.com/office/drawing/2014/main" id="{E488F72D-5344-C84D-9556-5310FE6A9793}"/>
              </a:ext>
            </a:extLst>
          </p:cNvPr>
          <p:cNvPicPr>
            <a:picLocks noChangeAspect="1"/>
          </p:cNvPicPr>
          <p:nvPr/>
        </p:nvPicPr>
        <p:blipFill>
          <a:blip r:embed="rId4" cstate="screen">
            <a:extLst>
              <a:ext uri="{28A0092B-C50C-407E-A947-70E740481C1C}">
                <a14:useLocalDpi xmlns:a14="http://schemas.microsoft.com/office/drawing/2010/main"/>
              </a:ext>
            </a:extLst>
          </a:blip>
          <a:srcRect t="8784" b="8784"/>
          <a:stretch/>
        </p:blipFill>
        <p:spPr>
          <a:xfrm>
            <a:off x="2327592" y="1109472"/>
            <a:ext cx="7294710" cy="399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25700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pic>
        <p:nvPicPr>
          <p:cNvPr id="3" name="Picture 2">
            <a:extLst>
              <a:ext uri="{FF2B5EF4-FFF2-40B4-BE49-F238E27FC236}">
                <a16:creationId xmlns:a16="http://schemas.microsoft.com/office/drawing/2014/main" id="{F68C8C53-74D0-B0D9-6921-0F0DD0EC46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547" t="12873" r="3870"/>
          <a:stretch/>
        </p:blipFill>
        <p:spPr>
          <a:xfrm>
            <a:off x="474388" y="415222"/>
            <a:ext cx="5053263" cy="50850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2525B096-4A6D-E36A-D67C-2EAC1E6FD4E8}"/>
              </a:ext>
            </a:extLst>
          </p:cNvPr>
          <p:cNvSpPr txBox="1"/>
          <p:nvPr/>
        </p:nvSpPr>
        <p:spPr>
          <a:xfrm>
            <a:off x="5827776" y="796985"/>
            <a:ext cx="6096000" cy="3953390"/>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600"/>
              </a:spcAft>
              <a:buClrTx/>
              <a:buSzPct val="125000"/>
              <a:buFontTx/>
              <a:buNone/>
              <a:tabLst/>
              <a:defRPr/>
            </a:pPr>
            <a:r>
              <a:rPr kumimoji="0" lang="en-US" sz="2000" b="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Known globally for her work in entertainment and philanthropy, Oprah Winfrey was publicly fired from her first job as a news anchor for getting ‘too emotionally invested in her stories.’</a:t>
            </a:r>
          </a:p>
          <a:p>
            <a:pPr marL="0" marR="0" lvl="0" indent="-228600" algn="l" defTabSz="914400" rtl="0" eaLnBrk="1" fontAlgn="auto" latinLnBrk="0" hangingPunct="1">
              <a:lnSpc>
                <a:spcPct val="110000"/>
              </a:lnSpc>
              <a:spcBef>
                <a:spcPts val="0"/>
              </a:spcBef>
              <a:spcAft>
                <a:spcPts val="600"/>
              </a:spcAft>
              <a:buClrTx/>
              <a:buSzPct val="125000"/>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0000"/>
              </a:lnSpc>
              <a:spcBef>
                <a:spcPts val="0"/>
              </a:spcBef>
              <a:spcAft>
                <a:spcPts val="600"/>
              </a:spcAft>
              <a:buClrTx/>
              <a:buSzPct val="125000"/>
              <a:buFontTx/>
              <a:buNone/>
              <a:tabLst/>
              <a:defRPr/>
            </a:pPr>
            <a:r>
              <a:rPr kumimoji="0" lang="en-US" sz="2000" b="0" i="1" u="none" strike="noStrike" kern="1200" cap="none" spc="0" normalizeH="0" baseline="0" noProof="0" dirty="0">
                <a:ln>
                  <a:noFill/>
                </a:ln>
                <a:solidFill>
                  <a:srgbClr val="F15E3B"/>
                </a:solidFill>
                <a:effectLst/>
                <a:uLnTx/>
                <a:uFillTx/>
                <a:latin typeface="Calibri" panose="020F0502020204030204" pitchFamily="34" charset="0"/>
                <a:ea typeface="+mn-ea"/>
                <a:cs typeface="Calibri" panose="020F0502020204030204" pitchFamily="34" charset="0"/>
              </a:rPr>
              <a:t>“It doesn't matter how far you might rise. At some point you are bound to stumble. If you're constantly pushing yourself higher and higher the law of averages predicts that you will at some point fall. And when you do I want you to remember this: There is no such thing as failure. Failure is just life trying to move us in another direction.”</a:t>
            </a:r>
          </a:p>
        </p:txBody>
      </p:sp>
      <p:sp>
        <p:nvSpPr>
          <p:cNvPr id="5" name="TextBox 4">
            <a:extLst>
              <a:ext uri="{FF2B5EF4-FFF2-40B4-BE49-F238E27FC236}">
                <a16:creationId xmlns:a16="http://schemas.microsoft.com/office/drawing/2014/main" id="{0B8C4630-0D9C-DE04-56C4-729EE5293027}"/>
              </a:ext>
            </a:extLst>
          </p:cNvPr>
          <p:cNvSpPr txBox="1"/>
          <p:nvPr/>
        </p:nvSpPr>
        <p:spPr>
          <a:xfrm>
            <a:off x="324678" y="5633999"/>
            <a:ext cx="3810000" cy="261610"/>
          </a:xfrm>
          <a:prstGeom prst="rect">
            <a:avLst/>
          </a:prstGeom>
          <a:noFill/>
        </p:spPr>
        <p:txBody>
          <a:bodyPr wrap="square">
            <a:spAutoFit/>
          </a:bodyPr>
          <a:lstStyle/>
          <a:p>
            <a:r>
              <a:rPr lang="en-IE" sz="1100" b="0" i="0" dirty="0">
                <a:effectLst/>
                <a:latin typeface="Roboto" panose="02000000000000000000" pitchFamily="2" charset="0"/>
              </a:rPr>
              <a:t>Image: Rena Schild/Shutterstock.com</a:t>
            </a:r>
            <a:endParaRPr lang="en-IE" sz="1100" dirty="0"/>
          </a:p>
        </p:txBody>
      </p:sp>
    </p:spTree>
    <p:extLst>
      <p:ext uri="{BB962C8B-B14F-4D97-AF65-F5344CB8AC3E}">
        <p14:creationId xmlns:p14="http://schemas.microsoft.com/office/powerpoint/2010/main" val="88770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pic>
        <p:nvPicPr>
          <p:cNvPr id="3" name="Picture 2">
            <a:extLst>
              <a:ext uri="{FF2B5EF4-FFF2-40B4-BE49-F238E27FC236}">
                <a16:creationId xmlns:a16="http://schemas.microsoft.com/office/drawing/2014/main" id="{A95CCE7C-0BFC-D5BB-4120-3C688D335418}"/>
              </a:ext>
            </a:extLst>
          </p:cNvPr>
          <p:cNvPicPr>
            <a:picLocks noChangeAspect="1"/>
          </p:cNvPicPr>
          <p:nvPr/>
        </p:nvPicPr>
        <p:blipFill>
          <a:blip r:embed="rId4" cstate="screen">
            <a:extLst>
              <a:ext uri="{28A0092B-C50C-407E-A947-70E740481C1C}">
                <a14:useLocalDpi xmlns:a14="http://schemas.microsoft.com/office/drawing/2010/main"/>
              </a:ext>
            </a:extLst>
          </a:blip>
          <a:srcRect t="2239" b="2239"/>
          <a:stretch/>
        </p:blipFill>
        <p:spPr>
          <a:xfrm>
            <a:off x="2528342" y="797522"/>
            <a:ext cx="7255050" cy="46201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41896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pic>
        <p:nvPicPr>
          <p:cNvPr id="3" name="Picture 2">
            <a:extLst>
              <a:ext uri="{FF2B5EF4-FFF2-40B4-BE49-F238E27FC236}">
                <a16:creationId xmlns:a16="http://schemas.microsoft.com/office/drawing/2014/main" id="{D2C3034A-0B0A-0335-CE16-7CFB965ACC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360" r="3189" b="1619"/>
          <a:stretch/>
        </p:blipFill>
        <p:spPr>
          <a:xfrm>
            <a:off x="314806" y="648822"/>
            <a:ext cx="5025539" cy="47249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B0A13132-A183-7D13-C6B8-D06E6D27516D}"/>
              </a:ext>
            </a:extLst>
          </p:cNvPr>
          <p:cNvSpPr txBox="1"/>
          <p:nvPr/>
        </p:nvSpPr>
        <p:spPr>
          <a:xfrm>
            <a:off x="5795848" y="873297"/>
            <a:ext cx="5879317" cy="4016484"/>
          </a:xfrm>
          <a:prstGeom prst="rect">
            <a:avLst/>
          </a:prstGeom>
          <a:noFill/>
        </p:spPr>
        <p:txBody>
          <a:bodyPr wrap="square">
            <a:spAutoFit/>
          </a:bodyPr>
          <a:lstStyle/>
          <a:p>
            <a:pPr marL="0" marR="0" lvl="0" indent="0" algn="l" defTabSz="457200" rtl="0" eaLnBrk="1" fontAlgn="auto" latinLnBrk="0" hangingPunct="1">
              <a:lnSpc>
                <a:spcPct val="100000"/>
              </a:lnSpc>
              <a:spcAft>
                <a:spcPts val="600"/>
              </a:spcAft>
              <a:buClrTx/>
              <a:buSzTx/>
              <a:buFontTx/>
              <a:buNone/>
              <a:tabLst/>
              <a:defRPr/>
            </a:pPr>
            <a:r>
              <a:rPr kumimoji="0" lang="en-US" sz="2000" b="0" i="0" u="none" strike="noStrike" kern="1200" cap="none" spc="0" normalizeH="0" baseline="0" noProof="0" dirty="0">
                <a:ln>
                  <a:noFill/>
                </a:ln>
                <a:solidFill>
                  <a:srgbClr val="307888"/>
                </a:solidFill>
                <a:effectLst/>
                <a:uLnTx/>
                <a:uFillTx/>
                <a:latin typeface="Calibri" panose="020F0502020204030204" pitchFamily="34" charset="0"/>
                <a:ea typeface="+mn-ea"/>
                <a:cs typeface="Calibri" panose="020F0502020204030204" pitchFamily="34" charset="0"/>
              </a:rPr>
              <a:t>Thomas Alva Edison was a famous American inventor. He is best known for inventing the ‘domestic’ lightbulb to go in our homes, and the electric power system that allowed them to work. He produced over 1,000 successful inventions in his lifetime.</a:t>
            </a:r>
          </a:p>
          <a:p>
            <a:pPr marL="0" marR="0" lvl="0" indent="0" algn="l" defTabSz="457200" rtl="0" eaLnBrk="1" fontAlgn="auto" latinLnBrk="0" hangingPunct="1">
              <a:lnSpc>
                <a:spcPct val="100000"/>
              </a:lnSpc>
              <a:spcBef>
                <a:spcPts val="0"/>
              </a:spcBef>
              <a:spcAft>
                <a:spcPts val="1200"/>
              </a:spcAft>
              <a:buClrTx/>
              <a:buSzTx/>
              <a:buFontTx/>
              <a:buNone/>
              <a:tabLst/>
              <a:defRPr/>
            </a:pPr>
            <a:r>
              <a:rPr lang="en-US" sz="2000" kern="1200" dirty="0">
                <a:solidFill>
                  <a:srgbClr val="307888"/>
                </a:solidFill>
                <a:latin typeface="Calibri" panose="020F0502020204030204" pitchFamily="34" charset="0"/>
                <a:ea typeface="+mn-ea"/>
                <a:cs typeface="Calibri" panose="020F0502020204030204" pitchFamily="34" charset="0"/>
              </a:rPr>
              <a:t>He was fired from his first two jobs for being ‘non-productive’. As an inventor, Edison made 1,000 unsuccessful attempts at inventing the light bulb. When a reporter asked, ‘How did it feel to fail 1,000 times?’ Edison replied,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25D3B"/>
                </a:solidFill>
                <a:effectLst/>
                <a:uLnTx/>
                <a:uFillTx/>
                <a:latin typeface="Calibri" panose="020F0502020204030204" pitchFamily="34" charset="0"/>
                <a:ea typeface="+mn-ea"/>
                <a:cs typeface="Calibri" panose="020F0502020204030204" pitchFamily="34" charset="0"/>
              </a:rPr>
              <a:t>‘I didn’t fail 1,000 times. I just found 1,000 ways not </a:t>
            </a:r>
            <a:br>
              <a:rPr kumimoji="0" lang="en-US" sz="2000" b="0" i="0" u="none" strike="noStrike" kern="1200" cap="none" spc="0" normalizeH="0" baseline="0" noProof="0" dirty="0">
                <a:ln>
                  <a:noFill/>
                </a:ln>
                <a:solidFill>
                  <a:srgbClr val="F25D3B"/>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srgbClr val="F25D3B"/>
                </a:solidFill>
                <a:effectLst/>
                <a:uLnTx/>
                <a:uFillTx/>
                <a:latin typeface="Calibri" panose="020F0502020204030204" pitchFamily="34" charset="0"/>
                <a:ea typeface="+mn-ea"/>
                <a:cs typeface="Calibri" panose="020F0502020204030204" pitchFamily="34" charset="0"/>
              </a:rPr>
              <a:t>to do it.’</a:t>
            </a:r>
          </a:p>
        </p:txBody>
      </p:sp>
      <p:sp>
        <p:nvSpPr>
          <p:cNvPr id="6" name="TextBox 5">
            <a:extLst>
              <a:ext uri="{FF2B5EF4-FFF2-40B4-BE49-F238E27FC236}">
                <a16:creationId xmlns:a16="http://schemas.microsoft.com/office/drawing/2014/main" id="{82FD47B0-DF51-9825-A484-DA7C90B154AC}"/>
              </a:ext>
            </a:extLst>
          </p:cNvPr>
          <p:cNvSpPr txBox="1"/>
          <p:nvPr/>
        </p:nvSpPr>
        <p:spPr>
          <a:xfrm>
            <a:off x="234692" y="5527226"/>
            <a:ext cx="4181634" cy="307777"/>
          </a:xfrm>
          <a:prstGeom prst="rect">
            <a:avLst/>
          </a:prstGeom>
          <a:noFill/>
        </p:spPr>
        <p:txBody>
          <a:bodyPr wrap="square">
            <a:spAutoFit/>
          </a:bodyPr>
          <a:lstStyle/>
          <a:p>
            <a:r>
              <a:rPr lang="en-IE" b="0" i="0" dirty="0">
                <a:effectLst/>
                <a:latin typeface="Roboto" panose="02000000000000000000" pitchFamily="2" charset="0"/>
              </a:rPr>
              <a:t>Image: Madjembe/Shutterstock.com</a:t>
            </a:r>
            <a:endParaRPr lang="en-IE" dirty="0"/>
          </a:p>
        </p:txBody>
      </p:sp>
    </p:spTree>
    <p:extLst>
      <p:ext uri="{BB962C8B-B14F-4D97-AF65-F5344CB8AC3E}">
        <p14:creationId xmlns:p14="http://schemas.microsoft.com/office/powerpoint/2010/main" val="47496082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4388381AD29C41916FBC695DE01F8E" ma:contentTypeVersion="12" ma:contentTypeDescription="Create a new document." ma:contentTypeScope="" ma:versionID="647f41ee7aed05ac381073f85e3d777b">
  <xsd:schema xmlns:xsd="http://www.w3.org/2001/XMLSchema" xmlns:xs="http://www.w3.org/2001/XMLSchema" xmlns:p="http://schemas.microsoft.com/office/2006/metadata/properties" xmlns:ns2="0b8a5085-f927-4f59-a774-9177a5827679" xmlns:ns3="7ff8b333-ed57-41f9-bb4a-e153e75c6758" targetNamespace="http://schemas.microsoft.com/office/2006/metadata/properties" ma:root="true" ma:fieldsID="8db4b21b2422d7f4ef01f95c6e42291f" ns2:_="" ns3:_="">
    <xsd:import namespace="0b8a5085-f927-4f59-a774-9177a5827679"/>
    <xsd:import namespace="7ff8b333-ed57-41f9-bb4a-e153e75c675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8a5085-f927-4f59-a774-9177a58276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742b05b-9ba8-4872-bed0-60cf4bd1a303"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f8b333-ed57-41f9-bb4a-e153e75c67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8a5085-f927-4f59-a774-9177a58276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2D9BCD-1982-466A-952D-9EA2CCD357C6}"/>
</file>

<file path=customXml/itemProps2.xml><?xml version="1.0" encoding="utf-8"?>
<ds:datastoreItem xmlns:ds="http://schemas.openxmlformats.org/officeDocument/2006/customXml" ds:itemID="{50804D4E-13D9-499E-B11C-30099BC5A78D}"/>
</file>

<file path=customXml/itemProps3.xml><?xml version="1.0" encoding="utf-8"?>
<ds:datastoreItem xmlns:ds="http://schemas.openxmlformats.org/officeDocument/2006/customXml" ds:itemID="{2C6377C7-27C2-476C-837B-B068B0F63F32}"/>
</file>

<file path=docProps/app.xml><?xml version="1.0" encoding="utf-8"?>
<Properties xmlns="http://schemas.openxmlformats.org/officeDocument/2006/extended-properties" xmlns:vt="http://schemas.openxmlformats.org/officeDocument/2006/docPropsVTypes">
  <TotalTime>1281</TotalTime>
  <Words>530</Words>
  <Application>Microsoft Office PowerPoint</Application>
  <PresentationFormat>Widescreen</PresentationFormat>
  <Paragraphs>30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Roboto</vt:lpstr>
      <vt:lpstr>Tw Cen MT</vt:lpstr>
      <vt:lpstr>Office Theme</vt:lpstr>
      <vt:lpstr>FEAR OF FAILURE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O'Keeffe</dc:creator>
  <cp:lastModifiedBy>Priscilla O'Connor</cp:lastModifiedBy>
  <cp:revision>14</cp:revision>
  <dcterms:created xsi:type="dcterms:W3CDTF">2021-10-04T12:15:27Z</dcterms:created>
  <dcterms:modified xsi:type="dcterms:W3CDTF">2022-08-05T09:11:06Z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0x010100B24388381AD29C41916FBC695DE01F8E</vt:lpwstr>
  </property>
</Properties>
</file>