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1" r:id="rId4"/>
    <p:sldId id="260" r:id="rId5"/>
    <p:sldId id="262" r:id="rId6"/>
    <p:sldId id="263" r:id="rId7"/>
    <p:sldId id="265" r:id="rId8"/>
    <p:sldId id="266" r:id="rId9"/>
    <p:sldId id="267" r:id="rId10"/>
    <p:sldId id="268" r:id="rId11"/>
  </p:sldIdLst>
  <p:sldSz cx="10688638" cy="7562850"/>
  <p:notesSz cx="6858000" cy="9144000"/>
  <p:defaultTextStyle>
    <a:defPPr>
      <a:defRPr lang="en-US"/>
    </a:defPPr>
    <a:lvl1pPr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520700" indent="-635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041400" indent="-1270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563688" indent="-1920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84388" indent="-2555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6732">
          <p15:clr>
            <a:srgbClr val="A4A3A4"/>
          </p15:clr>
        </p15:guide>
        <p15:guide id="3" orient="horz" pos="27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s Tattersall" initials="TT" lastIdx="8" clrIdx="0">
    <p:extLst/>
  </p:cmAuthor>
  <p:cmAuthor id="2" name="pdmr 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F7C"/>
    <a:srgbClr val="F47A59"/>
    <a:srgbClr val="AE335F"/>
    <a:srgbClr val="B63564"/>
    <a:srgbClr val="CB3C6E"/>
    <a:srgbClr val="51BE8D"/>
    <a:srgbClr val="BFD72E"/>
    <a:srgbClr val="019B8C"/>
    <a:srgbClr val="F25E22"/>
    <a:srgbClr val="DF7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5514" autoAdjust="0"/>
  </p:normalViewPr>
  <p:slideViewPr>
    <p:cSldViewPr snapToGrid="0" snapToObjects="1">
      <p:cViewPr varScale="1">
        <p:scale>
          <a:sx n="76" d="100"/>
          <a:sy n="76" d="100"/>
        </p:scale>
        <p:origin x="1090" y="43"/>
      </p:cViewPr>
      <p:guideLst>
        <p:guide orient="horz" pos="2382"/>
        <p:guide pos="6732"/>
        <p:guide orient="horz" pos="2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A57E11-1123-407E-8F33-850CA15C12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90F5E-A583-487D-B13D-5BF700A87A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5CB0B-5E4C-49A1-9389-B23450605EAF}" type="datetimeFigureOut">
              <a:rPr lang="en-IE" smtClean="0"/>
              <a:t>22/01/2019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EF085-A97F-4E1D-BBB0-0423BCDD36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7D80F-FFF6-48A7-9B0A-A4D46636BB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41FBF-A60D-466C-9212-27D5212AB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5172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6279B-A6D5-9441-9325-426BAC5807CA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0FB34-55DA-0043-B068-3BD8F2B2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8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LENS LOGO.png">
            <a:extLst>
              <a:ext uri="{FF2B5EF4-FFF2-40B4-BE49-F238E27FC236}">
                <a16:creationId xmlns:a16="http://schemas.microsoft.com/office/drawing/2014/main" id="{F019424A-92A7-43B8-B3C3-7D26C24BB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6919913"/>
            <a:ext cx="17430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688638" cy="6608887"/>
          </a:xfrm>
          <a:prstGeom prst="rect">
            <a:avLst/>
          </a:prstGeom>
          <a:blipFill dpi="0" rotWithShape="0">
            <a:blip r:embed="rId3">
              <a:alphaModFix amt="75000"/>
            </a:blip>
            <a:srcRect/>
            <a:stretch>
              <a:fillRect/>
            </a:stretch>
          </a:blipFill>
          <a:effectLst/>
        </p:spPr>
        <p:txBody>
          <a:bodyPr vert="horz"/>
          <a:lstStyle>
            <a:lvl1pPr marL="0" indent="0"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ga-IE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1" y="1635004"/>
            <a:ext cx="5018400" cy="506484"/>
          </a:xfrm>
          <a:prstGeom prst="rect">
            <a:avLst/>
          </a:prstGeom>
          <a:solidFill>
            <a:srgbClr val="AE335F"/>
          </a:solidFill>
        </p:spPr>
        <p:txBody>
          <a:bodyPr vert="horz" anchor="ctr"/>
          <a:lstStyle>
            <a:lvl1pPr marL="720000" algn="l">
              <a:defRPr sz="3200" b="1" baseline="0">
                <a:solidFill>
                  <a:srgbClr val="FFFFFF"/>
                </a:solidFill>
                <a:latin typeface="+mj-lt"/>
                <a:cs typeface="Rockwel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1" y="2221132"/>
            <a:ext cx="4428000" cy="507228"/>
          </a:xfrm>
          <a:prstGeom prst="rect">
            <a:avLst/>
          </a:prstGeom>
          <a:solidFill>
            <a:srgbClr val="F47A59"/>
          </a:solidFill>
        </p:spPr>
        <p:txBody>
          <a:bodyPr vert="horz" anchor="ctr"/>
          <a:lstStyle>
            <a:lvl1pPr marL="72000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  <a:cs typeface="Rockwel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FB141E8-D308-B347-A8AF-21EFC02C09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25184" y="6253097"/>
            <a:ext cx="1878413" cy="18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1" y="2808003"/>
            <a:ext cx="3960000" cy="504000"/>
          </a:xfrm>
          <a:prstGeom prst="rect">
            <a:avLst/>
          </a:prstGeom>
          <a:solidFill>
            <a:srgbClr val="FAAF7C"/>
          </a:solidFill>
          <a:ln>
            <a:noFill/>
          </a:ln>
        </p:spPr>
        <p:txBody>
          <a:bodyPr vert="horz" anchor="ctr"/>
          <a:lstStyle>
            <a:lvl1pPr marL="72000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+mn-lt"/>
                <a:cs typeface="Rockwel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57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F47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FAAF7C"/>
          </a:solidFill>
        </p:grpSpPr>
        <p:sp>
          <p:nvSpPr>
            <p:cNvPr id="10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AE335F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F47A59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F47A59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80DF02AE-D0D8-6140-8F57-7305CBA82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3" y="6720744"/>
            <a:ext cx="1262184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2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1661852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SzTx/>
              <a:buFont typeface="Courier New"/>
              <a:buChar char="o"/>
              <a:tabLst/>
              <a:defRPr sz="1800" baseline="0"/>
            </a:lvl1pPr>
            <a:lvl2pPr marL="972000" indent="-288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defRPr sz="1600"/>
            </a:lvl2pPr>
            <a:lvl3pPr marL="1368000" indent="-216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defRPr sz="1400"/>
            </a:lvl3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F47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AE335F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F47A59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F47A59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FAAF7C"/>
          </a:solidFill>
        </p:grpSpPr>
        <p:sp>
          <p:nvSpPr>
            <p:cNvPr id="24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0800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1A22B80-9590-F143-9519-0A9E64ABB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3" y="6720744"/>
            <a:ext cx="1262184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5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5854701" y="5588000"/>
            <a:ext cx="4279900" cy="1003300"/>
          </a:xfrm>
          <a:prstGeom prst="rect">
            <a:avLst/>
          </a:prstGeom>
        </p:spPr>
        <p:txBody>
          <a:bodyPr vert="horz"/>
          <a:lstStyle>
            <a:lvl1pPr marL="0" marR="0" indent="0" algn="ctr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4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4234062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sz="quarter" idx="19"/>
          </p:nvPr>
        </p:nvSpPr>
        <p:spPr>
          <a:xfrm>
            <a:off x="5854701" y="1447800"/>
            <a:ext cx="4279900" cy="41402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F47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AE335F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F47A59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F47A59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FAAF7C"/>
          </a:solidFill>
        </p:grpSpPr>
        <p:sp>
          <p:nvSpPr>
            <p:cNvPr id="31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1E502F7-5524-F34C-99AE-33C325188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3" y="6720744"/>
            <a:ext cx="1262184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21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4246762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sz="quarter" idx="19"/>
          </p:nvPr>
        </p:nvSpPr>
        <p:spPr>
          <a:xfrm>
            <a:off x="5854701" y="1447800"/>
            <a:ext cx="4279900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F47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AE335F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F47A59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F47A59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FAAF7C"/>
          </a:solidFill>
        </p:grpSpPr>
        <p:sp>
          <p:nvSpPr>
            <p:cNvPr id="29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9C416F2-E755-8941-B283-4DEE54493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3" y="6720744"/>
            <a:ext cx="1262184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52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9271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5" name="Content Placeholder 12"/>
          <p:cNvSpPr>
            <a:spLocks noGrp="1"/>
          </p:cNvSpPr>
          <p:nvPr>
            <p:ph sz="quarter" idx="20"/>
          </p:nvPr>
        </p:nvSpPr>
        <p:spPr>
          <a:xfrm>
            <a:off x="1112638" y="2524101"/>
            <a:ext cx="8463162" cy="4064746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F47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AE335F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F47A59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F47A59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FAAF7C"/>
          </a:solidFill>
        </p:grpSpPr>
        <p:sp>
          <p:nvSpPr>
            <p:cNvPr id="28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6A1A20C0-7AA8-3144-900E-1AD300984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3" y="6720744"/>
            <a:ext cx="1262184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51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</p:sldLayoutIdLst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4AFF35D-7DE6-6E44-8AD5-680C8244997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-301" y="0"/>
            <a:ext cx="10688939" cy="66012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1635004"/>
            <a:ext cx="5018400" cy="506484"/>
          </a:xfrm>
          <a:solidFill>
            <a:srgbClr val="AE335F"/>
          </a:solidFill>
        </p:spPr>
        <p:txBody>
          <a:bodyPr/>
          <a:lstStyle/>
          <a:p>
            <a:r>
              <a:rPr lang="en-US" dirty="0"/>
              <a:t>Strand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-301" y="2221130"/>
            <a:ext cx="4428000" cy="507600"/>
          </a:xfrm>
          <a:solidFill>
            <a:srgbClr val="F47A59"/>
          </a:solidFill>
        </p:spPr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0" y="2904658"/>
            <a:ext cx="3960000" cy="675426"/>
          </a:xfrm>
          <a:solidFill>
            <a:srgbClr val="FAAF7C"/>
          </a:solidFill>
        </p:spPr>
        <p:txBody>
          <a:bodyPr/>
          <a:lstStyle/>
          <a:p>
            <a:r>
              <a:rPr lang="en-US" dirty="0"/>
              <a:t>Beliefs of the Major World Religions</a:t>
            </a:r>
          </a:p>
        </p:txBody>
      </p:sp>
    </p:spTree>
    <p:extLst>
      <p:ext uri="{BB962C8B-B14F-4D97-AF65-F5344CB8AC3E}">
        <p14:creationId xmlns:p14="http://schemas.microsoft.com/office/powerpoint/2010/main" val="148662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BA5068-F45F-4470-B156-FA0A645E5B5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84" y="1687989"/>
            <a:ext cx="2958186" cy="156819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2351F-C1DC-0941-9FA2-86289E9FA8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Beliefs of the Major World Religions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63644-C642-F34B-BDB0-75CBDC24D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Objects from Each of the Five Major World Religions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1D69FA-F2BE-44C0-B1BC-3FED851B62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756" y="1504257"/>
            <a:ext cx="3107493" cy="18749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7B41F1-53F1-4E77-B141-BAA0F5673D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883" y="2762808"/>
            <a:ext cx="2005171" cy="3283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92B4D0-B18F-4C90-9107-40F5D5D29E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756" y="3909016"/>
            <a:ext cx="3107493" cy="2973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A93BFF-C6D0-4952-8CF2-E57FF65C2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220" y="3847108"/>
            <a:ext cx="2777013" cy="30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22FD74-0701-6645-964A-72EDFBC150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2978" y="1384883"/>
            <a:ext cx="3962282" cy="444437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many different religions in the world.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five major world religions, which were founded at different times in different parts of the world. They are: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Hinduism, founded c. 2500 </a:t>
            </a:r>
            <a:r>
              <a:rPr lang="en-US" sz="1150" dirty="0"/>
              <a:t>BCE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Judaism, founded c. 1850 </a:t>
            </a:r>
            <a:r>
              <a:rPr lang="en-US" sz="1150" dirty="0"/>
              <a:t>BCE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Buddhism, founded c. 560 </a:t>
            </a:r>
            <a:r>
              <a:rPr lang="en-US" sz="1150" dirty="0"/>
              <a:t>BCE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Christianity, founded c. 30 </a:t>
            </a:r>
            <a:r>
              <a:rPr lang="en-US" sz="1150" dirty="0"/>
              <a:t>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Islam, founded c. 622 </a:t>
            </a:r>
            <a:r>
              <a:rPr lang="en-US" sz="1150" dirty="0"/>
              <a:t>CE</a:t>
            </a:r>
          </a:p>
          <a:p>
            <a:pPr marL="684000" lvl="1" indent="0">
              <a:buNone/>
            </a:pPr>
            <a:endParaRPr lang="en-US" sz="11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2351F-C1DC-0941-9FA2-86289E9FA8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Beliefs of the Major World Religions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63644-C642-F34B-BDB0-75CBDC24D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Names of the Five Major World Religions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06823F1-6FC0-4D2E-8CFD-8E5532B7E7CE}"/>
              </a:ext>
            </a:extLst>
          </p:cNvPr>
          <p:cNvSpPr txBox="1">
            <a:spLocks/>
          </p:cNvSpPr>
          <p:nvPr/>
        </p:nvSpPr>
        <p:spPr>
          <a:xfrm>
            <a:off x="4593454" y="1258036"/>
            <a:ext cx="4879730" cy="4444378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SzTx/>
              <a:buFont typeface="Courier New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972000" indent="-288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368000" indent="-216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000" lvl="1" indent="0">
              <a:buFont typeface="Arial" panose="020B0604020202020204" pitchFamily="34" charset="0"/>
              <a:buNone/>
            </a:pPr>
            <a:endParaRPr lang="en-US" sz="11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EA1B38-BF06-4E6F-9D1A-B7923E020D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368" y="1384883"/>
            <a:ext cx="5717834" cy="381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4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22FD74-0701-6645-964A-72EDFBC150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743" y="1474855"/>
            <a:ext cx="2966957" cy="6687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</a:t>
            </a:r>
            <a:r>
              <a:rPr lang="en-US" b="1" dirty="0" err="1"/>
              <a:t>Aum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2351F-C1DC-0941-9FA2-86289E9FA8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Beliefs of the Major World Religions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63644-C642-F34B-BDB0-75CBDC24D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Symbols of the Five Major World Religions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5BC15-FEB8-420B-8544-7CE94EB7F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0" y="1850907"/>
            <a:ext cx="1933897" cy="1770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9563E-E50E-406B-8394-DB4D605B2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196" y="1863945"/>
            <a:ext cx="1387097" cy="1770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85B461-D791-48B4-B9ED-F04FB92F9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61" y="1896048"/>
            <a:ext cx="1602956" cy="16646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BAB1B4-481B-45E6-B1D4-F9DF356D0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983" y="4633237"/>
            <a:ext cx="1912185" cy="2017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0FD2E0-ACE6-476C-9E9A-87DB2DC03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4336" y="4851464"/>
            <a:ext cx="1723900" cy="1705443"/>
          </a:xfrm>
          <a:prstGeom prst="rect">
            <a:avLst/>
          </a:prstGeom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FD7BC045-9C1F-4FE2-9390-7D288326AC45}"/>
              </a:ext>
            </a:extLst>
          </p:cNvPr>
          <p:cNvSpPr txBox="1">
            <a:spLocks/>
          </p:cNvSpPr>
          <p:nvPr/>
        </p:nvSpPr>
        <p:spPr>
          <a:xfrm>
            <a:off x="3153455" y="1417627"/>
            <a:ext cx="3543122" cy="668754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SzTx/>
              <a:buFont typeface="Courier New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972000" indent="-288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368000" indent="-216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Eight-Spoked Wheel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12FFF15-E59B-4852-91B6-407DFE9CFA75}"/>
              </a:ext>
            </a:extLst>
          </p:cNvPr>
          <p:cNvSpPr txBox="1">
            <a:spLocks/>
          </p:cNvSpPr>
          <p:nvPr/>
        </p:nvSpPr>
        <p:spPr>
          <a:xfrm>
            <a:off x="6967884" y="1417627"/>
            <a:ext cx="3271012" cy="668754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SzTx/>
              <a:buFont typeface="Courier New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972000" indent="-288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368000" indent="-216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Cross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C6B61FD3-567B-4310-A490-4E54D8BE8D6C}"/>
              </a:ext>
            </a:extLst>
          </p:cNvPr>
          <p:cNvSpPr txBox="1">
            <a:spLocks/>
          </p:cNvSpPr>
          <p:nvPr/>
        </p:nvSpPr>
        <p:spPr>
          <a:xfrm>
            <a:off x="1695739" y="4189300"/>
            <a:ext cx="2667410" cy="668755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SzTx/>
              <a:buFont typeface="Courier New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972000" indent="-288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368000" indent="-216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Star of David 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B5F64DDF-13BE-4D00-A087-24E5B71D076F}"/>
              </a:ext>
            </a:extLst>
          </p:cNvPr>
          <p:cNvSpPr txBox="1">
            <a:spLocks/>
          </p:cNvSpPr>
          <p:nvPr/>
        </p:nvSpPr>
        <p:spPr>
          <a:xfrm>
            <a:off x="5737532" y="4044850"/>
            <a:ext cx="2460704" cy="660596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SzTx/>
              <a:buFont typeface="Courier New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972000" indent="-288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368000" indent="-216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Star and </a:t>
            </a:r>
            <a:br>
              <a:rPr lang="en-US" b="1" dirty="0"/>
            </a:br>
            <a:r>
              <a:rPr lang="en-US" b="1" dirty="0"/>
              <a:t>Crescent Moon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F64C88-065E-184A-8A3B-3F75F8AEB8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4416" y="1378522"/>
            <a:ext cx="4246762" cy="1419611"/>
          </a:xfrm>
        </p:spPr>
        <p:txBody>
          <a:bodyPr/>
          <a:lstStyle/>
          <a:p>
            <a:pPr marL="540000" indent="-324000">
              <a:lnSpc>
                <a:spcPts val="2160"/>
              </a:lnSpc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•"/>
            </a:pPr>
            <a:r>
              <a:rPr lang="en-US" dirty="0"/>
              <a:t>Monotheism means the belief in one God.</a:t>
            </a:r>
          </a:p>
          <a:p>
            <a:pPr marL="540000" indent="-324000">
              <a:lnSpc>
                <a:spcPts val="2160"/>
              </a:lnSpc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•"/>
            </a:pPr>
            <a:r>
              <a:rPr lang="en-US" dirty="0"/>
              <a:t>Judaism, Christianity and Islam are monotheistic faiths.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E65FA-5D35-C943-9E29-00E5C002F59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629233" y="1378800"/>
            <a:ext cx="4279900" cy="1570598"/>
          </a:xfrm>
        </p:spPr>
        <p:txBody>
          <a:bodyPr/>
          <a:lstStyle/>
          <a:p>
            <a:pPr marL="540000" indent="-324000">
              <a:lnSpc>
                <a:spcPts val="2160"/>
              </a:lnSpc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•"/>
            </a:pPr>
            <a:r>
              <a:rPr lang="en-US" dirty="0"/>
              <a:t>Polytheism is the belief in more than one God.</a:t>
            </a:r>
          </a:p>
          <a:p>
            <a:pPr marL="540000" indent="-324000">
              <a:lnSpc>
                <a:spcPts val="2160"/>
              </a:lnSpc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•"/>
            </a:pPr>
            <a:r>
              <a:rPr lang="en-US" dirty="0"/>
              <a:t>Hinduism is a polytheistic faith.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16CDD-2932-9147-926C-AED5F8D935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Beliefs of the Major World Religions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0DB25-528E-2C4A-8BB1-922C4B45D4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196" y="811770"/>
            <a:ext cx="4783203" cy="467996"/>
          </a:xfrm>
        </p:spPr>
        <p:txBody>
          <a:bodyPr/>
          <a:lstStyle/>
          <a:p>
            <a:r>
              <a:rPr lang="en-US" dirty="0"/>
              <a:t>Monotheism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10DB25-528E-2C4A-8BB1-922C4B45D4DD}"/>
              </a:ext>
            </a:extLst>
          </p:cNvPr>
          <p:cNvSpPr txBox="1">
            <a:spLocks/>
          </p:cNvSpPr>
          <p:nvPr/>
        </p:nvSpPr>
        <p:spPr>
          <a:xfrm>
            <a:off x="5359400" y="813600"/>
            <a:ext cx="427990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 algn="l" defTabSz="5207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 baseline="0">
                <a:solidFill>
                  <a:srgbClr val="F47A59"/>
                </a:solidFill>
                <a:latin typeface="+mj-lt"/>
                <a:ea typeface="MS PGothic" panose="020B0600070205080204" pitchFamily="34" charset="-128"/>
                <a:cs typeface="Arial"/>
              </a:defRPr>
            </a:lvl1pPr>
            <a:lvl2pPr marL="520700" indent="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rgbClr val="FFFFFF"/>
                </a:solidFill>
                <a:latin typeface="Rockwell"/>
                <a:ea typeface="MS PGothic" panose="020B0600070205080204" pitchFamily="34" charset="-128"/>
                <a:cs typeface="Rockwell"/>
              </a:defRPr>
            </a:lvl2pPr>
            <a:lvl3pPr marL="1042988" indent="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700" kern="1200">
                <a:solidFill>
                  <a:srgbClr val="FFFFFF"/>
                </a:solidFill>
                <a:latin typeface="Rockwell"/>
                <a:ea typeface="MS PGothic" panose="020B0600070205080204" pitchFamily="34" charset="-128"/>
                <a:cs typeface="Rockwell"/>
              </a:defRPr>
            </a:lvl3pPr>
            <a:lvl4pPr marL="1563688" indent="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300" kern="1200">
                <a:solidFill>
                  <a:srgbClr val="FFFFFF"/>
                </a:solidFill>
                <a:latin typeface="Rockwell"/>
                <a:ea typeface="MS PGothic" panose="020B0600070205080204" pitchFamily="34" charset="-128"/>
                <a:cs typeface="Rockwell"/>
              </a:defRPr>
            </a:lvl4pPr>
            <a:lvl5pPr marL="2085975" indent="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300" kern="1200">
                <a:solidFill>
                  <a:srgbClr val="FFFFFF"/>
                </a:solidFill>
                <a:latin typeface="Rockwell"/>
                <a:ea typeface="MS PGothic" panose="020B0600070205080204" pitchFamily="34" charset="-128"/>
                <a:cs typeface="Rockwell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Polytheism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5678AE-74A0-4B10-8199-1AFC36BC2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95" y="2949399"/>
            <a:ext cx="1896695" cy="2000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71A4A3-7CF9-4908-8DAD-2B9D368C5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521" y="5028364"/>
            <a:ext cx="1741360" cy="172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6F808E-B591-4B15-9312-012AC159F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910" y="3050972"/>
            <a:ext cx="1361244" cy="17370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AAD38B-360C-467F-8758-527ACAF6E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068" y="3030434"/>
            <a:ext cx="1770563" cy="18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0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22FD74-0701-6645-964A-72EDFBC150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3701" y="1290652"/>
            <a:ext cx="4904985" cy="5303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Hinduism is the oldest of the five major world religions.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It originated in north-west India.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Hindus believe in reincarnation.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 three main Gods of Hinduism are known as the Trimurti.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These are Brahma, Vishnu and Shiva.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2351F-C1DC-0941-9FA2-86289E9FA8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Beliefs of the Major World Religions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63644-C642-F34B-BDB0-75CBDC24D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</p:spPr>
        <p:txBody>
          <a:bodyPr/>
          <a:lstStyle/>
          <a:p>
            <a:r>
              <a:rPr lang="en-US" dirty="0"/>
              <a:t>Hinduism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7D58147-A6CD-4789-91F2-5F2BE0CE0456}"/>
              </a:ext>
            </a:extLst>
          </p:cNvPr>
          <p:cNvSpPr txBox="1">
            <a:spLocks/>
          </p:cNvSpPr>
          <p:nvPr/>
        </p:nvSpPr>
        <p:spPr>
          <a:xfrm>
            <a:off x="5502303" y="1292314"/>
            <a:ext cx="4060798" cy="4990770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SzTx/>
              <a:buFont typeface="Courier New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972000" indent="-288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368000" indent="-216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0">
              <a:buNone/>
            </a:pPr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893449-8E2E-464B-9479-F461DC7DB5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473" y="1292314"/>
            <a:ext cx="3350363" cy="5014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A31073-D11F-4BA2-96D4-781513DB65DC}"/>
              </a:ext>
            </a:extLst>
          </p:cNvPr>
          <p:cNvSpPr txBox="1"/>
          <p:nvPr/>
        </p:nvSpPr>
        <p:spPr>
          <a:xfrm>
            <a:off x="5888798" y="6330126"/>
            <a:ext cx="291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+mj-lt"/>
              </a:rPr>
              <a:t>The Hindu God Shiva</a:t>
            </a:r>
          </a:p>
        </p:txBody>
      </p:sp>
    </p:spTree>
    <p:extLst>
      <p:ext uri="{BB962C8B-B14F-4D97-AF65-F5344CB8AC3E}">
        <p14:creationId xmlns:p14="http://schemas.microsoft.com/office/powerpoint/2010/main" val="21439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22FD74-0701-6645-964A-72EDFBC150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0638" y="1298816"/>
            <a:ext cx="4953477" cy="5303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Judaism is the oldest monotheistic religion.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Judaism is an Abrahamic faith. Abraham started the belief in one God.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Abraham, Isaac and Jacob are the three founding fathers of Judaism.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Jews believe in a covenant, or agreement, between the people and God.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Jews believe the Torah, or law, was given to them by God through Moses.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2351F-C1DC-0941-9FA2-86289E9FA8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Beliefs of the Major World Religions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63644-C642-F34B-BDB0-75CBDC24D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</p:spPr>
        <p:txBody>
          <a:bodyPr/>
          <a:lstStyle/>
          <a:p>
            <a:r>
              <a:rPr lang="en-US" dirty="0"/>
              <a:t>Judaism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C22AE99-25F8-4EC0-BAD7-00667F882C3B}"/>
              </a:ext>
            </a:extLst>
          </p:cNvPr>
          <p:cNvSpPr txBox="1">
            <a:spLocks/>
          </p:cNvSpPr>
          <p:nvPr/>
        </p:nvSpPr>
        <p:spPr>
          <a:xfrm>
            <a:off x="5036938" y="1203566"/>
            <a:ext cx="4993681" cy="5303280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SzTx/>
              <a:buFont typeface="Courier New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972000" indent="-288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368000" indent="-216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0">
              <a:buNone/>
            </a:pP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935DB-3B28-4C50-A660-DEB53A0AA6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805" y="1201662"/>
            <a:ext cx="4828823" cy="3227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60A0B1-8BBF-4F35-9B2A-95923A387835}"/>
              </a:ext>
            </a:extLst>
          </p:cNvPr>
          <p:cNvSpPr txBox="1"/>
          <p:nvPr/>
        </p:nvSpPr>
        <p:spPr>
          <a:xfrm>
            <a:off x="5460875" y="4449704"/>
            <a:ext cx="291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+mj-lt"/>
              </a:rPr>
              <a:t>A Torah scroll</a:t>
            </a:r>
          </a:p>
        </p:txBody>
      </p:sp>
    </p:spTree>
    <p:extLst>
      <p:ext uri="{BB962C8B-B14F-4D97-AF65-F5344CB8AC3E}">
        <p14:creationId xmlns:p14="http://schemas.microsoft.com/office/powerpoint/2010/main" val="358468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22FD74-0701-6645-964A-72EDFBC150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9688" y="1327391"/>
            <a:ext cx="5259587" cy="5303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Buddhism was founded in north-east India.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It was founded by Prince Siddhartha Gautama.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Buddha means ‘enlightened one’.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Buddhists do not worship a God or Gods.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Buddhist want to reach a state of enlightenment known as nirvana.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2351F-C1DC-0941-9FA2-86289E9FA8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Beliefs of the Major World Religions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63644-C642-F34B-BDB0-75CBDC24D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Buddhism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ACB28A5-FA4D-45A6-859B-ECF341F159DB}"/>
              </a:ext>
            </a:extLst>
          </p:cNvPr>
          <p:cNvSpPr txBox="1">
            <a:spLocks/>
          </p:cNvSpPr>
          <p:nvPr/>
        </p:nvSpPr>
        <p:spPr>
          <a:xfrm>
            <a:off x="5344168" y="1279766"/>
            <a:ext cx="4326137" cy="5303280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SzTx/>
              <a:buFont typeface="Courier New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972000" indent="-288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368000" indent="-216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0">
              <a:buNone/>
            </a:pP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CF224-E208-432C-87BE-A5376813F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575" y="1279766"/>
            <a:ext cx="3340496" cy="50217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E2B00B-CE39-4D81-B2DC-DBF78D8E6AD3}"/>
              </a:ext>
            </a:extLst>
          </p:cNvPr>
          <p:cNvSpPr txBox="1"/>
          <p:nvPr/>
        </p:nvSpPr>
        <p:spPr>
          <a:xfrm>
            <a:off x="5695950" y="6305373"/>
            <a:ext cx="291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+mj-lt"/>
              </a:rPr>
              <a:t>The Buddha</a:t>
            </a:r>
          </a:p>
        </p:txBody>
      </p:sp>
    </p:spTree>
    <p:extLst>
      <p:ext uri="{BB962C8B-B14F-4D97-AF65-F5344CB8AC3E}">
        <p14:creationId xmlns:p14="http://schemas.microsoft.com/office/powerpoint/2010/main" val="1967515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22FD74-0701-6645-964A-72EDFBC150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2062" y="1289291"/>
            <a:ext cx="4383287" cy="5303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Christianity was founded by Jesus of Nazareth.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Jesus was crucified by the Romans.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Christians believe in one God.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 Christian holy writings are known as the Bible.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There are three main branches of Christianity: these are Orthodox, Roman Catholic and Protestant.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2351F-C1DC-0941-9FA2-86289E9FA8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Beliefs of the Major World Religions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63644-C642-F34B-BDB0-75CBDC24D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Christianity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A0209CB-6B51-4A3F-9524-B134A257F20C}"/>
              </a:ext>
            </a:extLst>
          </p:cNvPr>
          <p:cNvSpPr txBox="1">
            <a:spLocks/>
          </p:cNvSpPr>
          <p:nvPr/>
        </p:nvSpPr>
        <p:spPr>
          <a:xfrm>
            <a:off x="4429125" y="1289291"/>
            <a:ext cx="4107062" cy="5303280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SzTx/>
              <a:buFont typeface="Courier New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972000" indent="-288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368000" indent="-216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0">
              <a:buNone/>
            </a:pPr>
            <a:endParaRPr lang="en-IE" dirty="0"/>
          </a:p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E832BC-1A37-4D75-B6AC-2602BE2FA5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635" y="1289291"/>
            <a:ext cx="5283394" cy="35017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941AC-D3EA-4B29-B9DE-9F1CAF6C8B06}"/>
              </a:ext>
            </a:extLst>
          </p:cNvPr>
          <p:cNvSpPr txBox="1"/>
          <p:nvPr/>
        </p:nvSpPr>
        <p:spPr>
          <a:xfrm>
            <a:off x="4905375" y="4800600"/>
            <a:ext cx="291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+mj-lt"/>
              </a:rPr>
              <a:t>Galway Cathedral</a:t>
            </a:r>
          </a:p>
        </p:txBody>
      </p:sp>
    </p:spTree>
    <p:extLst>
      <p:ext uri="{BB962C8B-B14F-4D97-AF65-F5344CB8AC3E}">
        <p14:creationId xmlns:p14="http://schemas.microsoft.com/office/powerpoint/2010/main" val="363013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22FD74-0701-6645-964A-72EDFBC150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2063" y="1200150"/>
            <a:ext cx="4335662" cy="5303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Islam was founded in what is now Saudi Arabia by the Prophet Muhammad.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 followers of Islam are known as Muslims.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 holy book of Islam is called the Quran.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Muslims follow the Five Pillars of Islam.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 holiest place for Muslims is a building called the Kaaba in Mecca.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2351F-C1DC-0941-9FA2-86289E9FA8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Beliefs of the Major World Religions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63644-C642-F34B-BDB0-75CBDC24D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Islam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5B97D98-C963-47FC-B15B-C549BB3B7E5D}"/>
              </a:ext>
            </a:extLst>
          </p:cNvPr>
          <p:cNvSpPr txBox="1">
            <a:spLocks/>
          </p:cNvSpPr>
          <p:nvPr/>
        </p:nvSpPr>
        <p:spPr>
          <a:xfrm>
            <a:off x="4980090" y="1200150"/>
            <a:ext cx="5386484" cy="5303280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SzTx/>
              <a:buFont typeface="Courier New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972000" indent="-288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368000" indent="-216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AAF7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0">
              <a:buNone/>
            </a:pPr>
            <a:endParaRPr lang="en-IE" dirty="0"/>
          </a:p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E7D498-CD6A-474F-917C-3BF0EAE9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526" y="1200150"/>
            <a:ext cx="4621176" cy="5229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545E0-D864-4189-B8CC-25DE4246FD17}"/>
              </a:ext>
            </a:extLst>
          </p:cNvPr>
          <p:cNvSpPr txBox="1"/>
          <p:nvPr/>
        </p:nvSpPr>
        <p:spPr>
          <a:xfrm>
            <a:off x="5238750" y="6410325"/>
            <a:ext cx="291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+mj-lt"/>
              </a:rPr>
              <a:t>The Kaaba, Mecca, Saudi Arabia</a:t>
            </a:r>
          </a:p>
        </p:txBody>
      </p:sp>
    </p:spTree>
    <p:extLst>
      <p:ext uri="{BB962C8B-B14F-4D97-AF65-F5344CB8AC3E}">
        <p14:creationId xmlns:p14="http://schemas.microsoft.com/office/powerpoint/2010/main" val="2982016671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9C0F2F2751E4D89316BDAA9FE730F" ma:contentTypeVersion="9" ma:contentTypeDescription="Create a new document." ma:contentTypeScope="" ma:versionID="29722f0db6237fca2c47587e0677b628">
  <xsd:schema xmlns:xsd="http://www.w3.org/2001/XMLSchema" xmlns:xs="http://www.w3.org/2001/XMLSchema" xmlns:p="http://schemas.microsoft.com/office/2006/metadata/properties" xmlns:ns2="37a15ebc-f898-4d17-b0a4-83545f0702c8" xmlns:ns3="b312e899-71bd-441b-bd11-01ed88b72bec" targetNamespace="http://schemas.microsoft.com/office/2006/metadata/properties" ma:root="true" ma:fieldsID="ed9126b593dfa3514ed489edd895d5a2" ns2:_="" ns3:_="">
    <xsd:import namespace="37a15ebc-f898-4d17-b0a4-83545f0702c8"/>
    <xsd:import namespace="b312e899-71bd-441b-bd11-01ed88b72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15ebc-f898-4d17-b0a4-83545f070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2e899-71bd-441b-bd11-01ed88b72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701875-D2D9-4E0E-9F5B-18867A9CF309}"/>
</file>

<file path=customXml/itemProps2.xml><?xml version="1.0" encoding="utf-8"?>
<ds:datastoreItem xmlns:ds="http://schemas.openxmlformats.org/officeDocument/2006/customXml" ds:itemID="{957B5216-FA96-4F0C-B909-EB1FF2717482}"/>
</file>

<file path=customXml/itemProps3.xml><?xml version="1.0" encoding="utf-8"?>
<ds:datastoreItem xmlns:ds="http://schemas.openxmlformats.org/officeDocument/2006/customXml" ds:itemID="{6F1B471B-BC51-44AD-BF8D-824BD3DC539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480</Words>
  <Application>Microsoft Office PowerPoint</Application>
  <PresentationFormat>Custom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Courier New</vt:lpstr>
      <vt:lpstr>Rockwell</vt:lpstr>
      <vt:lpstr>Generic PP</vt:lpstr>
      <vt:lpstr>Strand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Folens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Juliette OGorman</dc:creator>
  <cp:lastModifiedBy>Priscilla O'Connor</cp:lastModifiedBy>
  <cp:revision>134</cp:revision>
  <cp:lastPrinted>2017-08-18T06:57:07Z</cp:lastPrinted>
  <dcterms:created xsi:type="dcterms:W3CDTF">2015-10-12T11:22:00Z</dcterms:created>
  <dcterms:modified xsi:type="dcterms:W3CDTF">2019-01-22T19:32:50Z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0x010100BD89C0F2F2751E4D89316BDAA9FE730F</vt:lpwstr>
  </property>
</Properties>
</file>